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1"/>
  </p:notesMasterIdLst>
  <p:sldIdLst>
    <p:sldId id="256" r:id="rId2"/>
    <p:sldId id="293" r:id="rId3"/>
    <p:sldId id="282" r:id="rId4"/>
    <p:sldId id="294" r:id="rId5"/>
    <p:sldId id="290" r:id="rId6"/>
    <p:sldId id="286" r:id="rId7"/>
    <p:sldId id="304" r:id="rId8"/>
    <p:sldId id="291" r:id="rId9"/>
    <p:sldId id="277" r:id="rId10"/>
    <p:sldId id="281" r:id="rId11"/>
    <p:sldId id="279" r:id="rId12"/>
    <p:sldId id="272" r:id="rId13"/>
    <p:sldId id="260" r:id="rId14"/>
    <p:sldId id="261" r:id="rId15"/>
    <p:sldId id="280" r:id="rId16"/>
    <p:sldId id="306" r:id="rId17"/>
    <p:sldId id="297" r:id="rId18"/>
    <p:sldId id="298" r:id="rId19"/>
    <p:sldId id="299" r:id="rId20"/>
    <p:sldId id="300" r:id="rId21"/>
    <p:sldId id="302" r:id="rId22"/>
    <p:sldId id="303" r:id="rId23"/>
    <p:sldId id="315" r:id="rId24"/>
    <p:sldId id="308" r:id="rId25"/>
    <p:sldId id="309" r:id="rId26"/>
    <p:sldId id="310" r:id="rId27"/>
    <p:sldId id="316" r:id="rId28"/>
    <p:sldId id="312" r:id="rId29"/>
    <p:sldId id="307" r:id="rId30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E56E1-C312-5A4D-9CA3-ECF4217EAF0B}" type="datetimeFigureOut">
              <a:rPr lang="fi-FI" smtClean="0"/>
              <a:t>14.7.2016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15049-2465-BE4C-A070-DF90B1C6A0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598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20B15-82BD-E041-8CAF-3BDC694A5D8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344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2D17428-55A9-468C-AF09-AB3D42BAA8CD}" type="datetime1">
              <a:rPr lang="fi-FI" altLang="fi-FI" smtClean="0"/>
              <a:pPr eaLnBrk="1" hangingPunct="1">
                <a:spcBef>
                  <a:spcPct val="0"/>
                </a:spcBef>
              </a:pPr>
              <a:t>14.7.2016</a:t>
            </a:fld>
            <a:endParaRPr lang="en-US" altLang="fi-FI" smtClean="0"/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470EC4B-113A-45A8-A470-8F320932441D}" type="slidenum">
              <a:rPr lang="en-US" altLang="fi-FI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fi-FI" smtClean="0"/>
          </a:p>
        </p:txBody>
      </p:sp>
    </p:spTree>
    <p:extLst>
      <p:ext uri="{BB962C8B-B14F-4D97-AF65-F5344CB8AC3E}">
        <p14:creationId xmlns:p14="http://schemas.microsoft.com/office/powerpoint/2010/main" val="217803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F03C-B4E7-8549-B516-F840897C3686}" type="datetimeFigureOut">
              <a:rPr lang="fi-FI" smtClean="0"/>
              <a:t>14.7.2016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F03C-B4E7-8549-B516-F840897C3686}" type="datetimeFigureOut">
              <a:rPr lang="fi-FI" smtClean="0"/>
              <a:t>14.7.2016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F03C-B4E7-8549-B516-F840897C3686}" type="datetimeFigureOut">
              <a:rPr lang="fi-FI" smtClean="0"/>
              <a:t>14.7.2016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Tunnistepalkki_192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12" y="6672263"/>
            <a:ext cx="9193824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8755674" y="6651625"/>
            <a:ext cx="3289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AEBCC877-364A-4007-B92B-A3771B88B8CD}" type="slidenum">
              <a:rPr lang="en-US" altLang="fi-FI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altLang="fi-FI" sz="900" smtClean="0"/>
          </a:p>
        </p:txBody>
      </p:sp>
      <p:pic>
        <p:nvPicPr>
          <p:cNvPr id="7" name="Picture 3" descr="Logo_pysty_en_slogan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854" y="265113"/>
            <a:ext cx="77225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1273"/>
            <a:ext cx="6999956" cy="90252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9770"/>
            <a:ext cx="6999956" cy="4188527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4"/>
              </a:buBlip>
              <a:defRPr sz="240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 marL="742950" indent="-285750">
              <a:buSzPct val="100000"/>
              <a:buFontTx/>
              <a:buBlip>
                <a:blip r:embed="rId4"/>
              </a:buBlip>
              <a:defRPr sz="2200">
                <a:solidFill>
                  <a:schemeClr val="tx1"/>
                </a:solidFill>
                <a:latin typeface="Trebuchet MS"/>
                <a:cs typeface="Trebuchet MS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3pPr>
            <a:lvl4pPr marL="1600200" indent="-228600">
              <a:buSzPct val="100000"/>
              <a:buFontTx/>
              <a:buBlip>
                <a:blip r:embed="rId4"/>
              </a:buBlip>
              <a:defRPr sz="1600">
                <a:solidFill>
                  <a:schemeClr val="tx1"/>
                </a:solidFill>
                <a:latin typeface="Trebuchet MS"/>
                <a:cs typeface="Trebuchet MS"/>
              </a:defRPr>
            </a:lvl4pPr>
            <a:lvl5pPr marL="2057400" indent="-228600">
              <a:buSzPct val="100000"/>
              <a:buFontTx/>
              <a:buBlip>
                <a:blip r:embed="rId4"/>
              </a:buBlip>
              <a:defRPr sz="1400">
                <a:solidFill>
                  <a:schemeClr val="tx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0"/>
          </p:nvPr>
        </p:nvSpPr>
        <p:spPr>
          <a:xfrm>
            <a:off x="7695427" y="6655979"/>
            <a:ext cx="782248" cy="2041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87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unnistepalkki_192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0" y="6671605"/>
            <a:ext cx="9195694" cy="221590"/>
          </a:xfrm>
          <a:prstGeom prst="rect">
            <a:avLst/>
          </a:prstGeom>
        </p:spPr>
      </p:pic>
      <p:pic>
        <p:nvPicPr>
          <p:cNvPr id="11" name="Picture 10" descr="Logo_pysty_en_slogan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32" y="265726"/>
            <a:ext cx="772284" cy="867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1273"/>
            <a:ext cx="6999956" cy="90252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r>
              <a:rPr lang="fi-FI" dirty="0" err="1" smtClean="0"/>
              <a:t>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069768"/>
            <a:ext cx="6999956" cy="4188527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4"/>
              </a:buBlip>
              <a:defRPr sz="240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 marL="742950" indent="-285750">
              <a:buSzPct val="100000"/>
              <a:buFontTx/>
              <a:buBlip>
                <a:blip r:embed="rId4"/>
              </a:buBlip>
              <a:defRPr sz="2200">
                <a:solidFill>
                  <a:schemeClr val="tx1"/>
                </a:solidFill>
                <a:latin typeface="Trebuchet MS"/>
                <a:cs typeface="Trebuchet MS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3pPr>
            <a:lvl4pPr marL="1600200" indent="-228600">
              <a:buSzPct val="100000"/>
              <a:buFontTx/>
              <a:buBlip>
                <a:blip r:embed="rId4"/>
              </a:buBlip>
              <a:defRPr sz="1600">
                <a:solidFill>
                  <a:schemeClr val="tx1"/>
                </a:solidFill>
                <a:latin typeface="Trebuchet MS"/>
                <a:cs typeface="Trebuchet MS"/>
              </a:defRPr>
            </a:lvl4pPr>
            <a:lvl5pPr marL="2057400" indent="-228600">
              <a:buSzPct val="100000"/>
              <a:buFontTx/>
              <a:buBlip>
                <a:blip r:embed="rId4"/>
              </a:buBlip>
              <a:defRPr sz="1400">
                <a:solidFill>
                  <a:schemeClr val="tx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err="1" smtClean="0"/>
              <a:t>Text</a:t>
            </a:r>
            <a:endParaRPr lang="fi-FI" dirty="0" smtClean="0"/>
          </a:p>
          <a:p>
            <a:pPr lvl="2"/>
            <a:r>
              <a:rPr lang="fi-FI" dirty="0" err="1" smtClean="0"/>
              <a:t>Text</a:t>
            </a:r>
            <a:endParaRPr lang="fi-FI" dirty="0" smtClean="0"/>
          </a:p>
          <a:p>
            <a:pPr lvl="3"/>
            <a:r>
              <a:rPr lang="fi-FI" dirty="0" err="1" smtClean="0"/>
              <a:t>Text</a:t>
            </a:r>
            <a:endParaRPr lang="fi-FI" dirty="0" smtClean="0"/>
          </a:p>
          <a:p>
            <a:pPr lvl="4"/>
            <a:r>
              <a:rPr lang="fi-FI" dirty="0" err="1" smtClean="0"/>
              <a:t>Text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755632" y="6651255"/>
            <a:ext cx="3992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A8988BC-8D27-8F4D-A752-D2342575F23B}" type="slidenum">
              <a:rPr lang="en-US" sz="900" smtClean="0">
                <a:solidFill>
                  <a:srgbClr val="FFFFFF"/>
                </a:solidFill>
                <a:latin typeface="Trebuchet MS"/>
                <a:cs typeface="Trebuchet MS"/>
              </a:rPr>
              <a:pPr/>
              <a:t>‹#›</a:t>
            </a:fld>
            <a:endParaRPr lang="en-US" sz="900" dirty="0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0" hasCustomPrompt="1"/>
          </p:nvPr>
        </p:nvSpPr>
        <p:spPr>
          <a:xfrm>
            <a:off x="7695426" y="6655977"/>
            <a:ext cx="782248" cy="2041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47B55C86-0A37-45BB-B127-CABD6E9EF8D8}" type="datetime1">
              <a:rPr lang="fi-FI" smtClean="0"/>
              <a:t>24.5.2016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465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unnistepalkki_192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0" y="6671605"/>
            <a:ext cx="9195694" cy="221590"/>
          </a:xfrm>
          <a:prstGeom prst="rect">
            <a:avLst/>
          </a:prstGeom>
        </p:spPr>
      </p:pic>
      <p:pic>
        <p:nvPicPr>
          <p:cNvPr id="11" name="Picture 10" descr="Logo_pysty_en_slogan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32" y="265726"/>
            <a:ext cx="772284" cy="86727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755632" y="6651255"/>
            <a:ext cx="3992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A8988BC-8D27-8F4D-A752-D2342575F23B}" type="slidenum">
              <a:rPr lang="en-US" sz="900" smtClean="0">
                <a:solidFill>
                  <a:srgbClr val="FFFFFF"/>
                </a:solidFill>
                <a:latin typeface="Trebuchet MS"/>
                <a:cs typeface="Trebuchet MS"/>
              </a:rPr>
              <a:pPr/>
              <a:t>‹#›</a:t>
            </a:fld>
            <a:endParaRPr lang="en-US" sz="900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10" hasCustomPrompt="1"/>
          </p:nvPr>
        </p:nvSpPr>
        <p:spPr>
          <a:xfrm>
            <a:off x="7695426" y="6655977"/>
            <a:ext cx="782248" cy="2041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22C01A23-D407-40F4-ABAA-F9AB9F797C0C}" type="datetime1">
              <a:rPr lang="fi-FI" smtClean="0"/>
              <a:t>24.5.2016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167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F03C-B4E7-8549-B516-F840897C3686}" type="datetimeFigureOut">
              <a:rPr lang="fi-FI" smtClean="0"/>
              <a:t>14.7.2016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F03C-B4E7-8549-B516-F840897C3686}" type="datetimeFigureOut">
              <a:rPr lang="fi-FI" smtClean="0"/>
              <a:t>14.7.2016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F03C-B4E7-8549-B516-F840897C3686}" type="datetimeFigureOut">
              <a:rPr lang="fi-FI" smtClean="0"/>
              <a:t>14.7.2016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F03C-B4E7-8549-B516-F840897C3686}" type="datetimeFigureOut">
              <a:rPr lang="fi-FI" smtClean="0"/>
              <a:t>14.7.2016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F03C-B4E7-8549-B516-F840897C3686}" type="datetimeFigureOut">
              <a:rPr lang="fi-FI" smtClean="0"/>
              <a:t>14.7.2016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F03C-B4E7-8549-B516-F840897C3686}" type="datetimeFigureOut">
              <a:rPr lang="fi-FI" smtClean="0"/>
              <a:t>14.7.2016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F03C-B4E7-8549-B516-F840897C3686}" type="datetimeFigureOut">
              <a:rPr lang="fi-FI" smtClean="0"/>
              <a:t>14.7.2016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F03C-B4E7-8549-B516-F840897C3686}" type="datetimeFigureOut">
              <a:rPr lang="fi-FI" smtClean="0"/>
              <a:t>14.7.2016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508F03C-B4E7-8549-B516-F840897C3686}" type="datetimeFigureOut">
              <a:rPr lang="fi-FI" smtClean="0"/>
              <a:t>14.7.2016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077526"/>
            <a:ext cx="7543800" cy="2910638"/>
          </a:xfrm>
        </p:spPr>
        <p:txBody>
          <a:bodyPr/>
          <a:lstStyle/>
          <a:p>
            <a:pPr algn="ctr"/>
            <a:r>
              <a:rPr lang="az-Latn-AZ" sz="4800" dirty="0" smtClean="0"/>
              <a:t>ATM-</a:t>
            </a:r>
            <a:r>
              <a:rPr lang="az-Latn-AZ" sz="4800" dirty="0" err="1" smtClean="0"/>
              <a:t>lər</a:t>
            </a:r>
            <a:r>
              <a:rPr lang="az-Latn-AZ" sz="4800" dirty="0" smtClean="0"/>
              <a:t> və ƏMƏK BAZARI arasında ƏMƏKDAŞLIQ</a:t>
            </a:r>
            <a:r>
              <a:rPr lang="fi-FI" sz="4800" dirty="0" smtClean="0"/>
              <a:t/>
            </a:r>
            <a:br>
              <a:rPr lang="fi-FI" sz="4800" dirty="0" smtClean="0"/>
            </a:br>
            <a:r>
              <a:rPr lang="fi-FI" sz="4800" dirty="0"/>
              <a:t/>
            </a:r>
            <a:br>
              <a:rPr lang="fi-FI" sz="4800" dirty="0"/>
            </a:br>
            <a:r>
              <a:rPr lang="fi-FI" sz="4800" dirty="0" smtClean="0"/>
              <a:t>14</a:t>
            </a:r>
            <a:r>
              <a:rPr lang="az-Latn-AZ" sz="4800" dirty="0" smtClean="0"/>
              <a:t> iyul </a:t>
            </a:r>
            <a:r>
              <a:rPr lang="fi-FI" sz="4800" dirty="0" smtClean="0"/>
              <a:t>2016</a:t>
            </a:r>
            <a:r>
              <a:rPr lang="az-Latn-AZ" sz="4800" dirty="0" smtClean="0"/>
              <a:t>-</a:t>
            </a:r>
            <a:r>
              <a:rPr lang="az-Latn-AZ" sz="4800" dirty="0" err="1" smtClean="0"/>
              <a:t>cı</a:t>
            </a:r>
            <a:r>
              <a:rPr lang="az-Latn-AZ" sz="4800" dirty="0" smtClean="0"/>
              <a:t> il</a:t>
            </a:r>
            <a:r>
              <a:rPr lang="fi-FI" sz="4800" dirty="0" smtClean="0"/>
              <a:t>, Bak</a:t>
            </a:r>
            <a:r>
              <a:rPr lang="az-Latn-AZ" sz="4800" dirty="0" smtClean="0"/>
              <a:t>ı</a:t>
            </a:r>
            <a:endParaRPr lang="fi-FI" sz="48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5800" y="4721562"/>
            <a:ext cx="6400800" cy="536238"/>
          </a:xfrm>
        </p:spPr>
        <p:txBody>
          <a:bodyPr>
            <a:noAutofit/>
          </a:bodyPr>
          <a:lstStyle/>
          <a:p>
            <a:r>
              <a:rPr lang="fi-FI" sz="2800" dirty="0" smtClean="0"/>
              <a:t>Prof. Kauko Hämäläinen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5853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dirty="0" smtClean="0"/>
              <a:t>Qiymətləndirmələrdə maraqlı tərəflərdən faydalanma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332" y="1828800"/>
            <a:ext cx="7176867" cy="4572000"/>
          </a:xfrm>
        </p:spPr>
        <p:txBody>
          <a:bodyPr>
            <a:normAutofit/>
          </a:bodyPr>
          <a:lstStyle/>
          <a:p>
            <a:r>
              <a:rPr lang="az-Latn-AZ" sz="3200" dirty="0" smtClean="0"/>
              <a:t>Qiymətləndirmənin çərçivəsinin razılaşdırılması</a:t>
            </a:r>
            <a:endParaRPr lang="fi-FI" sz="3200" dirty="0" smtClean="0"/>
          </a:p>
          <a:p>
            <a:r>
              <a:rPr lang="az-Latn-AZ" sz="3200" dirty="0" smtClean="0"/>
              <a:t>Müvəffəqiyyətin </a:t>
            </a:r>
            <a:r>
              <a:rPr lang="az-Latn-AZ" sz="3200" dirty="0" err="1" smtClean="0"/>
              <a:t>qiymətləndirilməsi</a:t>
            </a:r>
            <a:r>
              <a:rPr lang="az-Latn-AZ" sz="3200" dirty="0" smtClean="0"/>
              <a:t> üçün istifadə ediləcək meyarların seçimi</a:t>
            </a:r>
            <a:endParaRPr lang="fi-FI" sz="3200" dirty="0" smtClean="0"/>
          </a:p>
          <a:p>
            <a:r>
              <a:rPr lang="az-Latn-AZ" sz="3200" dirty="0" err="1" smtClean="0"/>
              <a:t>Qiymətləndirmə</a:t>
            </a:r>
            <a:r>
              <a:rPr lang="az-Latn-AZ" sz="3200" dirty="0" smtClean="0"/>
              <a:t> komandalarında iştirak</a:t>
            </a:r>
            <a:endParaRPr lang="fi-FI" sz="3200" dirty="0" smtClean="0"/>
          </a:p>
          <a:p>
            <a:r>
              <a:rPr lang="az-Latn-AZ" sz="3200" dirty="0" smtClean="0"/>
              <a:t>Nəticələrin şərhi</a:t>
            </a:r>
            <a:endParaRPr lang="fi-FI" sz="3200" dirty="0" smtClean="0"/>
          </a:p>
          <a:p>
            <a:r>
              <a:rPr lang="az-Latn-AZ" sz="3200" dirty="0"/>
              <a:t>Nəticələrin </a:t>
            </a:r>
            <a:r>
              <a:rPr lang="az-Latn-AZ" sz="3200" dirty="0" smtClean="0"/>
              <a:t>tətbiqi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21785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z-Latn-AZ" dirty="0" err="1" smtClean="0"/>
              <a:t>Qiymətləndirmədə</a:t>
            </a:r>
            <a:r>
              <a:rPr lang="az-Latn-AZ" dirty="0" smtClean="0"/>
              <a:t> maraqlı tərəflərə ehtiyac var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974" y="1877580"/>
            <a:ext cx="7014225" cy="4523219"/>
          </a:xfrm>
        </p:spPr>
        <p:txBody>
          <a:bodyPr/>
          <a:lstStyle/>
          <a:p>
            <a:r>
              <a:rPr lang="az-Latn-AZ" sz="2400" dirty="0" smtClean="0"/>
              <a:t>Ekspert/müstəqil </a:t>
            </a:r>
            <a:r>
              <a:rPr lang="az-Latn-AZ" sz="2400" dirty="0" err="1" smtClean="0"/>
              <a:t>qiymətləndirmələri</a:t>
            </a:r>
            <a:r>
              <a:rPr lang="az-Latn-AZ" sz="2400" dirty="0" smtClean="0"/>
              <a:t> zamanı müəllifin xətalarının </a:t>
            </a:r>
            <a:r>
              <a:rPr lang="az-Latn-AZ" sz="2400" dirty="0" smtClean="0"/>
              <a:t>ört basdır </a:t>
            </a:r>
            <a:r>
              <a:rPr lang="az-Latn-AZ" sz="2400" dirty="0" err="1" smtClean="0"/>
              <a:t>edilməsinin</a:t>
            </a:r>
            <a:r>
              <a:rPr lang="az-Latn-AZ" sz="2400" dirty="0" smtClean="0"/>
              <a:t> qarşısının </a:t>
            </a:r>
            <a:r>
              <a:rPr lang="az-Latn-AZ" sz="2400" dirty="0" smtClean="0"/>
              <a:t>alınması</a:t>
            </a:r>
            <a:endParaRPr lang="fi-FI" sz="2400" dirty="0" smtClean="0"/>
          </a:p>
          <a:p>
            <a:r>
              <a:rPr lang="az-Latn-AZ" sz="2400" dirty="0" smtClean="0"/>
              <a:t>Qiymətləndirmənin müvafiqliyini, mülkiyyətini və ondan faydalanmanı artırmaq üçün</a:t>
            </a:r>
            <a:endParaRPr lang="fi-FI" sz="2400" dirty="0" smtClean="0"/>
          </a:p>
          <a:p>
            <a:r>
              <a:rPr lang="az-Latn-AZ" sz="2400" dirty="0" smtClean="0"/>
              <a:t>Maraq dairələri arasında dialoqu təşviq etmək üçün</a:t>
            </a:r>
            <a:endParaRPr lang="fi-FI" sz="2400" dirty="0" smtClean="0"/>
          </a:p>
          <a:p>
            <a:r>
              <a:rPr lang="az-Latn-AZ" sz="2400" dirty="0" err="1" smtClean="0"/>
              <a:t>Qiymətləndiriləcək</a:t>
            </a:r>
            <a:r>
              <a:rPr lang="az-Latn-AZ" sz="2400" dirty="0" smtClean="0"/>
              <a:t> müəssisə/proqram barəsində fərqli bilik/nəzər nöqtəsinə malik olmaq üçün</a:t>
            </a:r>
            <a:endParaRPr lang="fi-FI" sz="2400" dirty="0" smtClean="0"/>
          </a:p>
          <a:p>
            <a:pPr lvl="1"/>
            <a:r>
              <a:rPr lang="az-Latn-AZ" sz="2400" dirty="0" smtClean="0"/>
              <a:t>Məs</a:t>
            </a:r>
            <a:r>
              <a:rPr lang="fi-FI" sz="2400" dirty="0" smtClean="0"/>
              <a:t>.</a:t>
            </a:r>
            <a:r>
              <a:rPr lang="az-Latn-AZ" sz="2400" dirty="0" smtClean="0"/>
              <a:t>, idarəedicilər, iş həyatı, tələbələr, müəllimlər</a:t>
            </a:r>
            <a:endParaRPr lang="fi-FI" sz="2400" dirty="0" smtClean="0"/>
          </a:p>
          <a:p>
            <a:pPr marL="457200" lvl="1" indent="0">
              <a:buNone/>
            </a:pPr>
            <a:endParaRPr lang="fi-FI" sz="2400" dirty="0" smtClean="0"/>
          </a:p>
          <a:p>
            <a:pPr marL="457200" lvl="1" indent="0">
              <a:buNone/>
            </a:pPr>
            <a:endParaRPr lang="fi-FI" sz="2400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797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784"/>
            <a:ext cx="7620000" cy="975854"/>
          </a:xfrm>
        </p:spPr>
        <p:txBody>
          <a:bodyPr/>
          <a:lstStyle/>
          <a:p>
            <a:pPr algn="ctr"/>
            <a:r>
              <a:rPr lang="az-Latn-AZ" dirty="0" smtClean="0"/>
              <a:t>Maraqlı tərəflərdən faydalanmada olan problemlər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658" y="2029442"/>
            <a:ext cx="7345542" cy="4371357"/>
          </a:xfrm>
        </p:spPr>
        <p:txBody>
          <a:bodyPr>
            <a:normAutofit/>
          </a:bodyPr>
          <a:lstStyle/>
          <a:p>
            <a:r>
              <a:rPr lang="az-Latn-AZ" sz="2800" dirty="0" smtClean="0"/>
              <a:t>Müxtəlif qrupların maraq toqquşması</a:t>
            </a:r>
            <a:endParaRPr lang="fi-FI" sz="2800" dirty="0" smtClean="0"/>
          </a:p>
          <a:p>
            <a:r>
              <a:rPr lang="az-Latn-AZ" sz="2800" dirty="0" smtClean="0"/>
              <a:t>Qrupların səsinin asimmetrik gücü və qüvvəsi, məs., idarəedicilər, tədqiqatçı və tələbələr</a:t>
            </a:r>
            <a:endParaRPr lang="fi-FI" sz="2800" dirty="0" smtClean="0"/>
          </a:p>
          <a:p>
            <a:r>
              <a:rPr lang="az-Latn-AZ" sz="2800" dirty="0" smtClean="0"/>
              <a:t>Müxtəlif maraqlı tərəflər arasında etimadın yaradılmasına zaman tələb olunur</a:t>
            </a:r>
            <a:endParaRPr lang="fi-FI" sz="2800" dirty="0" smtClean="0"/>
          </a:p>
          <a:p>
            <a:r>
              <a:rPr lang="az-Latn-AZ" sz="2800" dirty="0" smtClean="0"/>
              <a:t>Maraqlı tərəflər öz dəyərlərini gətirir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949152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9609" y="593646"/>
            <a:ext cx="7498080" cy="1267152"/>
          </a:xfrm>
        </p:spPr>
        <p:txBody>
          <a:bodyPr>
            <a:normAutofit fontScale="90000"/>
          </a:bodyPr>
          <a:lstStyle/>
          <a:p>
            <a:pPr algn="ctr"/>
            <a:r>
              <a:rPr lang="az-Latn-AZ" dirty="0" smtClean="0"/>
              <a:t>Özünütəhlil prosesində maraqlı tərəflərin rolu </a:t>
            </a:r>
            <a:r>
              <a:rPr lang="fi-FI" dirty="0" smtClean="0"/>
              <a:t>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2975" y="2097090"/>
            <a:ext cx="7498080" cy="4468842"/>
          </a:xfrm>
        </p:spPr>
        <p:txBody>
          <a:bodyPr>
            <a:normAutofit/>
          </a:bodyPr>
          <a:lstStyle/>
          <a:p>
            <a:r>
              <a:rPr lang="az-Latn-AZ" sz="2400" dirty="0" smtClean="0"/>
              <a:t>Maraqlı tərəflərlə birgə aparılan özünütəhlilin dörd əsas komponenti var</a:t>
            </a:r>
            <a:r>
              <a:rPr lang="fi-FI" sz="2400" dirty="0" smtClean="0"/>
              <a:t>:</a:t>
            </a:r>
            <a:endParaRPr lang="fi-FI" sz="2400" dirty="0"/>
          </a:p>
          <a:p>
            <a:pPr marL="596646" indent="-514350">
              <a:buFont typeface="+mj-lt"/>
              <a:buAutoNum type="arabicPeriod"/>
            </a:pPr>
            <a:r>
              <a:rPr lang="az-Latn-AZ" sz="2400" dirty="0" smtClean="0"/>
              <a:t>Məlumatın sistematik toplanması</a:t>
            </a:r>
            <a:endParaRPr lang="fi-FI" sz="2400" dirty="0"/>
          </a:p>
          <a:p>
            <a:pPr marL="596646" indent="-514350">
              <a:buFont typeface="+mj-lt"/>
              <a:buAutoNum type="arabicPeriod"/>
            </a:pPr>
            <a:r>
              <a:rPr lang="az-Latn-AZ" sz="2400" dirty="0" smtClean="0"/>
              <a:t>Etibarlı nəticələrə aparan sistematik məlumat təhlili</a:t>
            </a:r>
            <a:endParaRPr lang="fi-FI" sz="2400" dirty="0"/>
          </a:p>
          <a:p>
            <a:pPr marL="596646" indent="-514350">
              <a:buFont typeface="+mj-lt"/>
              <a:buAutoNum type="arabicPeriod"/>
            </a:pPr>
            <a:r>
              <a:rPr lang="az-Latn-AZ" sz="2400" dirty="0" smtClean="0"/>
              <a:t>Bütün insanları və qrupları təşkilata cəlb edən analitik proseslər</a:t>
            </a:r>
            <a:endParaRPr lang="fi-FI" sz="2400" dirty="0"/>
          </a:p>
          <a:p>
            <a:pPr marL="596646" indent="-514350">
              <a:buFont typeface="+mj-lt"/>
              <a:buAutoNum type="arabicPeriod"/>
            </a:pPr>
            <a:r>
              <a:rPr lang="az-Latn-AZ" sz="2400" dirty="0" smtClean="0"/>
              <a:t>Özünütəhlil prosesinin nəticələri ilə bağlı davamlı təkmilləşmə üzrə </a:t>
            </a:r>
            <a:r>
              <a:rPr lang="az-Latn-AZ" sz="2400" dirty="0" err="1" smtClean="0"/>
              <a:t>qərarvermə</a:t>
            </a:r>
            <a:r>
              <a:rPr lang="fi-FI" sz="2400" dirty="0" smtClean="0"/>
              <a:t>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2784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1379405"/>
          </a:xfrm>
        </p:spPr>
        <p:txBody>
          <a:bodyPr>
            <a:normAutofit fontScale="90000"/>
          </a:bodyPr>
          <a:lstStyle/>
          <a:p>
            <a:pPr algn="ctr"/>
            <a:r>
              <a:rPr lang="az-Latn-AZ" dirty="0"/>
              <a:t>Özünütəhlil prosesində maraqlı tərəflərin rolu </a:t>
            </a:r>
            <a:r>
              <a:rPr lang="fi-FI" dirty="0" smtClean="0"/>
              <a:t>II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3950" y="1978943"/>
            <a:ext cx="7498080" cy="4614599"/>
          </a:xfrm>
        </p:spPr>
        <p:txBody>
          <a:bodyPr>
            <a:normAutofit/>
          </a:bodyPr>
          <a:lstStyle/>
          <a:p>
            <a:r>
              <a:rPr lang="az-Latn-AZ" sz="2400" dirty="0" smtClean="0"/>
              <a:t>Maraqlı tərəflərlə birgə aparılan özünütəhlil təhsil müəssisəsinə </a:t>
            </a:r>
            <a:r>
              <a:rPr lang="az-Latn-AZ" sz="2400" dirty="0" err="1" smtClean="0"/>
              <a:t>aşağıdakıları</a:t>
            </a:r>
            <a:r>
              <a:rPr lang="az-Latn-AZ" sz="2400" dirty="0" smtClean="0"/>
              <a:t> aşkarlamağa imkan verir</a:t>
            </a:r>
            <a:r>
              <a:rPr lang="fi-FI" sz="2400" dirty="0" smtClean="0"/>
              <a:t>:</a:t>
            </a:r>
          </a:p>
          <a:p>
            <a:pPr marL="596646" indent="-514350">
              <a:buFont typeface="+mj-lt"/>
              <a:buAutoNum type="arabicPeriod"/>
            </a:pPr>
            <a:r>
              <a:rPr lang="az-Latn-AZ" sz="2400" dirty="0" err="1" smtClean="0"/>
              <a:t>təhsilalanların</a:t>
            </a:r>
            <a:r>
              <a:rPr lang="az-Latn-AZ" sz="2400" dirty="0" smtClean="0"/>
              <a:t> əldə etdikləri nəticələr və bu istiqamətdə nə qədər uğurlu olmaları</a:t>
            </a:r>
            <a:endParaRPr lang="fi-FI" sz="2400" dirty="0"/>
          </a:p>
          <a:p>
            <a:pPr marL="596646" indent="-514350">
              <a:buFont typeface="+mj-lt"/>
              <a:buAutoNum type="arabicPeriod"/>
            </a:pPr>
            <a:r>
              <a:rPr lang="az-Latn-AZ" sz="2400" dirty="0" smtClean="0"/>
              <a:t>maraqlı tərəflər, o cümlədən </a:t>
            </a:r>
            <a:r>
              <a:rPr lang="az-Latn-AZ" sz="2400" dirty="0" err="1" smtClean="0"/>
              <a:t>təhsilalanlar</a:t>
            </a:r>
            <a:r>
              <a:rPr lang="az-Latn-AZ" sz="2400" dirty="0" smtClean="0"/>
              <a:t> üçün nəticələrin dəyəri</a:t>
            </a:r>
            <a:endParaRPr lang="fi-FI" sz="2400" dirty="0"/>
          </a:p>
          <a:p>
            <a:pPr marL="596646" indent="-514350">
              <a:buFont typeface="+mj-lt"/>
              <a:buAutoNum type="arabicPeriod"/>
            </a:pPr>
            <a:r>
              <a:rPr lang="az-Latn-AZ" sz="2400" dirty="0" smtClean="0"/>
              <a:t>Bu nəticələrə töhfə verən proseslərin səmərəliliyi</a:t>
            </a:r>
            <a:r>
              <a:rPr lang="fi-FI" sz="2400" dirty="0" smtClean="0"/>
              <a:t>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2938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1" y="703030"/>
            <a:ext cx="789977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z-Latn-AZ" dirty="0" smtClean="0"/>
              <a:t>Maraqlı tərəflərdən müvəffəqiyyətlə faydalanmaq üçün şərtlər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926" y="2443401"/>
            <a:ext cx="7152274" cy="3957398"/>
          </a:xfrm>
        </p:spPr>
        <p:txBody>
          <a:bodyPr>
            <a:normAutofit/>
          </a:bodyPr>
          <a:lstStyle/>
          <a:p>
            <a:r>
              <a:rPr lang="az-Latn-AZ" sz="2800" dirty="0" smtClean="0"/>
              <a:t>Maraqlı tərəfləri </a:t>
            </a:r>
            <a:r>
              <a:rPr lang="az-Latn-AZ" sz="2800" dirty="0" err="1" smtClean="0"/>
              <a:t>məlumatlandırmaq</a:t>
            </a:r>
            <a:r>
              <a:rPr lang="az-Latn-AZ" sz="2800" dirty="0" smtClean="0"/>
              <a:t> və </a:t>
            </a:r>
            <a:r>
              <a:rPr lang="az-Latn-AZ" sz="2800" dirty="0" err="1" smtClean="0"/>
              <a:t>stimullaşdırmaq</a:t>
            </a:r>
            <a:endParaRPr lang="fi-FI" sz="2800" dirty="0" smtClean="0"/>
          </a:p>
          <a:p>
            <a:r>
              <a:rPr lang="az-Latn-AZ" sz="2800" dirty="0" smtClean="0"/>
              <a:t>Onları </a:t>
            </a:r>
            <a:r>
              <a:rPr lang="az-Latn-AZ" sz="2800" dirty="0" err="1" smtClean="0"/>
              <a:t>təlimləndirmək</a:t>
            </a:r>
            <a:endParaRPr lang="fi-FI" sz="2800" dirty="0" smtClean="0"/>
          </a:p>
          <a:p>
            <a:r>
              <a:rPr lang="az-Latn-AZ" sz="2800" dirty="0" smtClean="0"/>
              <a:t>Maliyyə vəsaiti təmin etmək, eləcə də zaman baxımından</a:t>
            </a:r>
            <a:endParaRPr lang="fi-FI" sz="2800" dirty="0" smtClean="0"/>
          </a:p>
          <a:p>
            <a:r>
              <a:rPr lang="az-Latn-AZ" sz="2800" dirty="0" smtClean="0"/>
              <a:t>nəzər nöqtələrinin </a:t>
            </a:r>
            <a:r>
              <a:rPr lang="az-Latn-AZ" sz="2800" dirty="0" err="1" smtClean="0"/>
              <a:t>tarazlaşdırılmış</a:t>
            </a:r>
            <a:r>
              <a:rPr lang="az-Latn-AZ" sz="2800" dirty="0" smtClean="0"/>
              <a:t> </a:t>
            </a:r>
            <a:r>
              <a:rPr lang="az-Latn-AZ" sz="2800" dirty="0" err="1" smtClean="0"/>
              <a:t>qarşılaşdırılmasını</a:t>
            </a:r>
            <a:r>
              <a:rPr lang="az-Latn-AZ" sz="2800" dirty="0" smtClean="0"/>
              <a:t> təmin etmək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8308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32262"/>
            <a:ext cx="7620000" cy="1528550"/>
          </a:xfrm>
        </p:spPr>
        <p:txBody>
          <a:bodyPr/>
          <a:lstStyle/>
          <a:p>
            <a:pPr algn="ctr"/>
            <a:r>
              <a:rPr lang="fi-FI" dirty="0" smtClean="0"/>
              <a:t> </a:t>
            </a:r>
            <a:r>
              <a:rPr lang="az-Latn-AZ" dirty="0" smtClean="0"/>
              <a:t>ƏMƏK BAZARINA YÖNƏLİK ALİ </a:t>
            </a:r>
            <a:r>
              <a:rPr lang="az-Latn-AZ" dirty="0" smtClean="0"/>
              <a:t>TƏHSİL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360294"/>
            <a:ext cx="7620000" cy="4040506"/>
          </a:xfrm>
        </p:spPr>
        <p:txBody>
          <a:bodyPr>
            <a:normAutofit/>
          </a:bodyPr>
          <a:lstStyle/>
          <a:p>
            <a:r>
              <a:rPr lang="az-Latn-AZ" sz="3200" dirty="0" smtClean="0"/>
              <a:t>Müəllimlərin, tələbələrin və iş həyatının nümayəndələrinin rolu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3446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130471" cy="1143000"/>
          </a:xfrm>
        </p:spPr>
        <p:txBody>
          <a:bodyPr>
            <a:normAutofit fontScale="90000"/>
          </a:bodyPr>
          <a:lstStyle/>
          <a:p>
            <a:r>
              <a:rPr lang="az-Latn-AZ" dirty="0" smtClean="0">
                <a:solidFill>
                  <a:srgbClr val="0070C0"/>
                </a:solidFill>
              </a:rPr>
              <a:t>TƏLƏBƏLƏRƏ ƏSASLANAN TƏHSİL</a:t>
            </a:r>
            <a:r>
              <a:rPr lang="fi-FI" dirty="0" smtClean="0">
                <a:solidFill>
                  <a:srgbClr val="0070C0"/>
                </a:solidFill>
              </a:rPr>
              <a:t/>
            </a:r>
            <a:br>
              <a:rPr lang="fi-FI" dirty="0" smtClean="0">
                <a:solidFill>
                  <a:srgbClr val="0070C0"/>
                </a:solidFill>
              </a:rPr>
            </a:br>
            <a:r>
              <a:rPr lang="az-Latn-AZ" dirty="0" smtClean="0">
                <a:solidFill>
                  <a:srgbClr val="FF0000"/>
                </a:solidFill>
              </a:rPr>
              <a:t>TƏDQİQ ET</a:t>
            </a:r>
            <a:r>
              <a:rPr lang="fi-FI" dirty="0" smtClean="0">
                <a:solidFill>
                  <a:srgbClr val="FF0000"/>
                </a:solidFill>
              </a:rPr>
              <a:t>, </a:t>
            </a:r>
            <a:r>
              <a:rPr lang="az-Latn-AZ" dirty="0" smtClean="0">
                <a:solidFill>
                  <a:srgbClr val="FF0000"/>
                </a:solidFill>
              </a:rPr>
              <a:t>KƏŞF ET</a:t>
            </a:r>
            <a:r>
              <a:rPr lang="fi-FI" dirty="0" smtClean="0">
                <a:solidFill>
                  <a:srgbClr val="FF0000"/>
                </a:solidFill>
              </a:rPr>
              <a:t>, </a:t>
            </a:r>
            <a:r>
              <a:rPr lang="az-Latn-AZ" dirty="0" smtClean="0">
                <a:solidFill>
                  <a:srgbClr val="FF0000"/>
                </a:solidFill>
              </a:rPr>
              <a:t>YARAT</a:t>
            </a:r>
            <a:r>
              <a:rPr lang="fi-FI" dirty="0" smtClean="0">
                <a:solidFill>
                  <a:srgbClr val="FF0000"/>
                </a:solidFill>
              </a:rPr>
              <a:t>, </a:t>
            </a:r>
            <a:r>
              <a:rPr lang="az-Latn-AZ" dirty="0" smtClean="0">
                <a:solidFill>
                  <a:srgbClr val="FF0000"/>
                </a:solidFill>
              </a:rPr>
              <a:t>ÖYRƏN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az-Latn-AZ" dirty="0" smtClean="0"/>
              <a:t>TƏLƏBƏ TƏHSİLDƏ </a:t>
            </a:r>
            <a:r>
              <a:rPr lang="az-Latn-AZ" dirty="0" smtClean="0">
                <a:solidFill>
                  <a:srgbClr val="0070C0"/>
                </a:solidFill>
              </a:rPr>
              <a:t>FƏAL ROL</a:t>
            </a:r>
            <a:r>
              <a:rPr lang="az-Latn-AZ" dirty="0" smtClean="0"/>
              <a:t> OYNAYIR VƏ ÖZ TƏHSİLİNƏ MƏSULİYYƏT DAŞIYIR</a:t>
            </a:r>
            <a:endParaRPr lang="fi-FI" dirty="0" smtClean="0"/>
          </a:p>
          <a:p>
            <a:r>
              <a:rPr lang="az-Latn-AZ" b="1" dirty="0" smtClean="0">
                <a:solidFill>
                  <a:srgbClr val="0070C0"/>
                </a:solidFill>
              </a:rPr>
              <a:t>ƏSL TƏHSİL MÜHİTİ</a:t>
            </a:r>
            <a:r>
              <a:rPr lang="fi-FI" dirty="0" smtClean="0"/>
              <a:t>, </a:t>
            </a:r>
            <a:r>
              <a:rPr lang="az-Latn-AZ" dirty="0" smtClean="0"/>
              <a:t>məs.,</a:t>
            </a:r>
            <a:r>
              <a:rPr lang="fi-FI" dirty="0" smtClean="0"/>
              <a:t> REAL </a:t>
            </a:r>
            <a:r>
              <a:rPr lang="az-Latn-AZ" dirty="0" smtClean="0"/>
              <a:t>HƏYATDA ÖYRƏNMƏK ÜÇÜN MÜHİT</a:t>
            </a:r>
            <a:endParaRPr lang="fi-FI" dirty="0"/>
          </a:p>
          <a:p>
            <a:r>
              <a:rPr lang="az-Latn-AZ" dirty="0" smtClean="0"/>
              <a:t>MƏNA KƏSB EDƏN TƏHSİL KONTEKSTİ</a:t>
            </a:r>
            <a:r>
              <a:rPr lang="fi-FI" dirty="0" smtClean="0"/>
              <a:t>; </a:t>
            </a:r>
            <a:r>
              <a:rPr lang="fi-FI" b="1" dirty="0" smtClean="0">
                <a:solidFill>
                  <a:srgbClr val="0070C0"/>
                </a:solidFill>
              </a:rPr>
              <a:t>MOT</a:t>
            </a:r>
            <a:r>
              <a:rPr lang="az-Latn-AZ" b="1" dirty="0" smtClean="0">
                <a:solidFill>
                  <a:srgbClr val="0070C0"/>
                </a:solidFill>
              </a:rPr>
              <a:t>İ</a:t>
            </a:r>
            <a:r>
              <a:rPr lang="fi-FI" b="1" dirty="0" smtClean="0">
                <a:solidFill>
                  <a:srgbClr val="0070C0"/>
                </a:solidFill>
              </a:rPr>
              <a:t>VA</a:t>
            </a:r>
            <a:r>
              <a:rPr lang="az-Latn-AZ" b="1" dirty="0" smtClean="0">
                <a:solidFill>
                  <a:srgbClr val="0070C0"/>
                </a:solidFill>
              </a:rPr>
              <a:t>SİYA</a:t>
            </a:r>
            <a:endParaRPr lang="fi-FI" b="1" dirty="0" smtClean="0">
              <a:solidFill>
                <a:srgbClr val="0070C0"/>
              </a:solidFill>
            </a:endParaRPr>
          </a:p>
          <a:p>
            <a:r>
              <a:rPr lang="az-Latn-AZ" dirty="0" smtClean="0"/>
              <a:t>SƏRBƏST İŞ</a:t>
            </a:r>
            <a:r>
              <a:rPr lang="fi-FI" dirty="0" smtClean="0"/>
              <a:t>, </a:t>
            </a:r>
            <a:r>
              <a:rPr lang="az-Latn-AZ" dirty="0" smtClean="0"/>
              <a:t>QRUP İŞİ, ŞƏBƏKƏLƏR </a:t>
            </a:r>
            <a:endParaRPr lang="fi-FI" dirty="0" smtClean="0"/>
          </a:p>
          <a:p>
            <a:r>
              <a:rPr lang="az-Latn-AZ" dirty="0" smtClean="0"/>
              <a:t>KOMMUNİKASİYA</a:t>
            </a:r>
            <a:endParaRPr lang="fi-FI" dirty="0" smtClean="0"/>
          </a:p>
          <a:p>
            <a:r>
              <a:rPr lang="az-Latn-AZ" b="1" dirty="0" smtClean="0">
                <a:solidFill>
                  <a:srgbClr val="0070C0"/>
                </a:solidFill>
              </a:rPr>
              <a:t>ÖZÜNÜTƏHLİL</a:t>
            </a:r>
            <a:endParaRPr lang="fi-FI" b="1" dirty="0" smtClean="0">
              <a:solidFill>
                <a:srgbClr val="0070C0"/>
              </a:solidFill>
            </a:endParaRPr>
          </a:p>
          <a:p>
            <a:pPr lvl="1"/>
            <a:r>
              <a:rPr lang="az-Latn-AZ" b="1" dirty="0" smtClean="0">
                <a:solidFill>
                  <a:srgbClr val="FF0000"/>
                </a:solidFill>
              </a:rPr>
              <a:t>TƏLİM NƏTİCƏLƏRİ ÜZRƏ RƏYƏ VƏ QİYMƏTLƏNDİRMƏYƏ EHTİYAC VAR</a:t>
            </a:r>
            <a:endParaRPr lang="fi-FI" b="1" dirty="0" smtClean="0">
              <a:solidFill>
                <a:srgbClr val="FF0000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08C2-6483-4264-B529-9372C722FA27}" type="datetime1">
              <a:rPr lang="fi-FI" smtClean="0"/>
              <a:t>14.7.2016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2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img_238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99971"/>
            <a:ext cx="2510085" cy="341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Pu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20" y="3205038"/>
            <a:ext cx="2810083" cy="370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3756385" y="6371415"/>
            <a:ext cx="1648128" cy="3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</a:pPr>
            <a:r>
              <a:rPr lang="az-Latn-AZ" sz="2000" b="1" dirty="0" smtClean="0">
                <a:solidFill>
                  <a:srgbClr val="FF0000"/>
                </a:solidFill>
              </a:rPr>
              <a:t>MÜƏLLİM</a:t>
            </a:r>
            <a:endParaRPr lang="fi-FI" sz="20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81" y="136373"/>
            <a:ext cx="3678481" cy="28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637888" y="3068960"/>
            <a:ext cx="34938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az-Latn-AZ" sz="2000" b="1" dirty="0" smtClean="0">
                <a:solidFill>
                  <a:srgbClr val="FF0000"/>
                </a:solidFill>
              </a:rPr>
              <a:t>İŞ HƏYATI VƏ TƏLƏBƏ</a:t>
            </a:r>
            <a:endParaRPr lang="fi-FI" sz="2000" b="1" dirty="0" smtClean="0">
              <a:solidFill>
                <a:srgbClr val="FF0000"/>
              </a:solidFill>
            </a:endParaRPr>
          </a:p>
        </p:txBody>
      </p:sp>
      <p:sp>
        <p:nvSpPr>
          <p:cNvPr id="2" name="Tasakylkinen kolmio 1"/>
          <p:cNvSpPr/>
          <p:nvPr/>
        </p:nvSpPr>
        <p:spPr bwMode="auto">
          <a:xfrm rot="10800000">
            <a:off x="2743453" y="3776843"/>
            <a:ext cx="3357096" cy="2442963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1" charset="0"/>
              <a:ea typeface="ヒラギノ角ゴ Pro W3" pitchFamily="1" charset="-128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251520" y="260649"/>
            <a:ext cx="22940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solidFill>
                  <a:srgbClr val="0070C0"/>
                </a:solidFill>
              </a:rPr>
              <a:t>NƏZƏRİYYƏ VƏ PRAKTİKANIN BİRLƏŞDİRİLMƏSİ </a:t>
            </a:r>
            <a:endParaRPr lang="fi-FI" b="1" dirty="0" smtClean="0">
              <a:solidFill>
                <a:srgbClr val="0070C0"/>
              </a:solidFill>
            </a:endParaRPr>
          </a:p>
          <a:p>
            <a:endParaRPr lang="fi-FI" b="1" dirty="0">
              <a:solidFill>
                <a:srgbClr val="0070C0"/>
              </a:solidFill>
            </a:endParaRPr>
          </a:p>
          <a:p>
            <a:r>
              <a:rPr lang="az-Latn-AZ" b="1" dirty="0" smtClean="0">
                <a:solidFill>
                  <a:srgbClr val="0070C0"/>
                </a:solidFill>
              </a:rPr>
              <a:t>ŞƏBƏKƏLƏR</a:t>
            </a:r>
            <a:endParaRPr lang="fi-FI" b="1" dirty="0" smtClean="0">
              <a:solidFill>
                <a:srgbClr val="0070C0"/>
              </a:solidFill>
            </a:endParaRPr>
          </a:p>
          <a:p>
            <a:endParaRPr lang="fi-FI" b="1" dirty="0">
              <a:solidFill>
                <a:srgbClr val="0070C0"/>
              </a:solidFill>
            </a:endParaRPr>
          </a:p>
          <a:p>
            <a:r>
              <a:rPr lang="az-Latn-AZ" b="1" dirty="0" smtClean="0">
                <a:solidFill>
                  <a:srgbClr val="0070C0"/>
                </a:solidFill>
              </a:rPr>
              <a:t>YENİ BACARIQLAR</a:t>
            </a:r>
            <a:endParaRPr lang="fi-FI" b="1" dirty="0" smtClean="0">
              <a:solidFill>
                <a:srgbClr val="0070C0"/>
              </a:solidFill>
            </a:endParaRPr>
          </a:p>
          <a:p>
            <a:endParaRPr lang="fi-FI" b="1" dirty="0">
              <a:solidFill>
                <a:srgbClr val="0070C0"/>
              </a:solidFill>
            </a:endParaRPr>
          </a:p>
          <a:p>
            <a:r>
              <a:rPr lang="az-Latn-AZ" b="1" dirty="0" smtClean="0">
                <a:solidFill>
                  <a:srgbClr val="0070C0"/>
                </a:solidFill>
              </a:rPr>
              <a:t>HƏLL OLUNMALI </a:t>
            </a:r>
            <a:r>
              <a:rPr lang="fi-FI" b="1" dirty="0" smtClean="0">
                <a:solidFill>
                  <a:srgbClr val="0070C0"/>
                </a:solidFill>
              </a:rPr>
              <a:t>PROBLEM</a:t>
            </a:r>
            <a:r>
              <a:rPr lang="az-Latn-AZ" b="1" dirty="0" smtClean="0">
                <a:solidFill>
                  <a:srgbClr val="0070C0"/>
                </a:solidFill>
              </a:rPr>
              <a:t>LƏR</a:t>
            </a:r>
            <a:endParaRPr lang="fi-FI" b="1" dirty="0" smtClean="0">
              <a:solidFill>
                <a:srgbClr val="0070C0"/>
              </a:solidFill>
            </a:endParaRPr>
          </a:p>
          <a:p>
            <a:endParaRPr lang="fi-FI" b="1" dirty="0">
              <a:solidFill>
                <a:srgbClr val="0070C0"/>
              </a:solidFill>
            </a:endParaRPr>
          </a:p>
          <a:p>
            <a:r>
              <a:rPr lang="az-Latn-AZ" b="1" dirty="0" smtClean="0">
                <a:solidFill>
                  <a:srgbClr val="0070C0"/>
                </a:solidFill>
              </a:rPr>
              <a:t>VƏ S</a:t>
            </a:r>
            <a:r>
              <a:rPr lang="fi-FI" b="1" dirty="0" smtClean="0">
                <a:solidFill>
                  <a:srgbClr val="0070C0"/>
                </a:solidFill>
              </a:rPr>
              <a:t>.</a:t>
            </a:r>
            <a:endParaRPr lang="fi-FI" b="1" dirty="0">
              <a:solidFill>
                <a:srgbClr val="0070C0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6250991" y="175856"/>
            <a:ext cx="21894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rgbClr val="0070C0"/>
                </a:solidFill>
              </a:rPr>
              <a:t>İSTİQAMƏTLƏNDİRMƏ</a:t>
            </a:r>
            <a:endParaRPr lang="fi-FI" sz="1600" b="1" dirty="0" smtClean="0">
              <a:solidFill>
                <a:srgbClr val="0070C0"/>
              </a:solidFill>
            </a:endParaRPr>
          </a:p>
          <a:p>
            <a:endParaRPr lang="fi-FI" sz="1600" b="1" dirty="0">
              <a:solidFill>
                <a:srgbClr val="0070C0"/>
              </a:solidFill>
            </a:endParaRPr>
          </a:p>
          <a:p>
            <a:r>
              <a:rPr lang="az-Latn-AZ" sz="1600" b="1" dirty="0" smtClean="0">
                <a:solidFill>
                  <a:srgbClr val="0070C0"/>
                </a:solidFill>
              </a:rPr>
              <a:t>DƏSTƏK</a:t>
            </a:r>
            <a:endParaRPr lang="fi-FI" sz="1600" b="1" dirty="0" smtClean="0">
              <a:solidFill>
                <a:srgbClr val="0070C0"/>
              </a:solidFill>
            </a:endParaRPr>
          </a:p>
          <a:p>
            <a:endParaRPr lang="fi-FI" sz="1600" b="1" dirty="0">
              <a:solidFill>
                <a:srgbClr val="0070C0"/>
              </a:solidFill>
            </a:endParaRPr>
          </a:p>
          <a:p>
            <a:r>
              <a:rPr lang="az-Latn-AZ" sz="1600" b="1" dirty="0" smtClean="0">
                <a:solidFill>
                  <a:srgbClr val="0070C0"/>
                </a:solidFill>
              </a:rPr>
              <a:t>ÖZÜNÜ TƏHLİL</a:t>
            </a:r>
            <a:endParaRPr lang="fi-FI" sz="1600" b="1" dirty="0" smtClean="0">
              <a:solidFill>
                <a:srgbClr val="0070C0"/>
              </a:solidFill>
            </a:endParaRPr>
          </a:p>
          <a:p>
            <a:endParaRPr lang="fi-FI" sz="1600" b="1" dirty="0">
              <a:solidFill>
                <a:srgbClr val="0070C0"/>
              </a:solidFill>
            </a:endParaRPr>
          </a:p>
          <a:p>
            <a:r>
              <a:rPr lang="az-Latn-AZ" sz="1600" b="1" dirty="0" smtClean="0">
                <a:solidFill>
                  <a:srgbClr val="0070C0"/>
                </a:solidFill>
              </a:rPr>
              <a:t>VAXTIN VƏ LAYİHƏNİN İDARƏ EDİLMƏSİ</a:t>
            </a:r>
            <a:endParaRPr lang="fi-FI" sz="1600" b="1" dirty="0" smtClean="0">
              <a:solidFill>
                <a:srgbClr val="0070C0"/>
              </a:solidFill>
            </a:endParaRPr>
          </a:p>
          <a:p>
            <a:endParaRPr lang="fi-FI" sz="1600" b="1" dirty="0">
              <a:solidFill>
                <a:srgbClr val="0070C0"/>
              </a:solidFill>
            </a:endParaRPr>
          </a:p>
          <a:p>
            <a:r>
              <a:rPr lang="az-Latn-AZ" sz="1600" b="1" dirty="0" smtClean="0">
                <a:solidFill>
                  <a:srgbClr val="0070C0"/>
                </a:solidFill>
              </a:rPr>
              <a:t>ÖYRƏNMƏ BACARIQLARI</a:t>
            </a:r>
            <a:endParaRPr lang="fi-FI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z-Latn-AZ" sz="3600" b="1" dirty="0" smtClean="0">
                <a:solidFill>
                  <a:srgbClr val="0070C0"/>
                </a:solidFill>
              </a:rPr>
              <a:t>ƏMƏK BAZARINA YÖNƏLİK ALİ </a:t>
            </a:r>
            <a:r>
              <a:rPr lang="az-Latn-AZ" sz="3600" b="1" dirty="0" smtClean="0">
                <a:solidFill>
                  <a:srgbClr val="0070C0"/>
                </a:solidFill>
              </a:rPr>
              <a:t>TƏHSİLDƏ MÜƏLLİMLƏRİN ROLU</a:t>
            </a: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199" y="1600200"/>
            <a:ext cx="7717809" cy="4800600"/>
          </a:xfrm>
        </p:spPr>
        <p:txBody>
          <a:bodyPr>
            <a:normAutofit/>
          </a:bodyPr>
          <a:lstStyle/>
          <a:p>
            <a:r>
              <a:rPr lang="az-Latn-AZ" sz="2600" b="1" dirty="0" smtClean="0">
                <a:solidFill>
                  <a:srgbClr val="0070C0"/>
                </a:solidFill>
              </a:rPr>
              <a:t>MÜƏLLİM:</a:t>
            </a:r>
            <a:endParaRPr lang="fi-FI" sz="2600" b="1" dirty="0" smtClean="0">
              <a:solidFill>
                <a:srgbClr val="0070C0"/>
              </a:solidFill>
            </a:endParaRPr>
          </a:p>
          <a:p>
            <a:pPr lvl="1"/>
            <a:r>
              <a:rPr lang="az-Latn-AZ" sz="2600" dirty="0" smtClean="0"/>
              <a:t>KOMMUNİKASİYADA </a:t>
            </a:r>
            <a:r>
              <a:rPr lang="az-Latn-AZ" sz="2600" dirty="0" smtClean="0"/>
              <a:t>MƏHARƏTLİDİR, </a:t>
            </a:r>
            <a:endParaRPr lang="az-Latn-AZ" sz="2600" dirty="0" smtClean="0"/>
          </a:p>
          <a:p>
            <a:pPr lvl="1"/>
            <a:r>
              <a:rPr lang="az-Latn-AZ" sz="2600" b="1" dirty="0" smtClean="0">
                <a:solidFill>
                  <a:srgbClr val="FF0000"/>
                </a:solidFill>
              </a:rPr>
              <a:t>TƏLƏBƏLƏRƏ MÜSBƏT </a:t>
            </a:r>
            <a:r>
              <a:rPr lang="az-Latn-AZ" sz="2600" b="1" dirty="0" smtClean="0">
                <a:solidFill>
                  <a:srgbClr val="FF0000"/>
                </a:solidFill>
              </a:rPr>
              <a:t>YANAŞIR,</a:t>
            </a:r>
            <a:endParaRPr lang="fi-FI" sz="2600" b="1" dirty="0" smtClean="0">
              <a:solidFill>
                <a:srgbClr val="FF0000"/>
              </a:solidFill>
            </a:endParaRPr>
          </a:p>
          <a:p>
            <a:pPr lvl="1"/>
            <a:r>
              <a:rPr lang="az-Latn-AZ" sz="2600" dirty="0" smtClean="0"/>
              <a:t>BÜTÜN TƏLƏBƏLƏRƏ HÖRMƏT </a:t>
            </a:r>
            <a:r>
              <a:rPr lang="az-Latn-AZ" sz="2600" dirty="0" smtClean="0"/>
              <a:t>EDİR.</a:t>
            </a:r>
            <a:endParaRPr lang="fi-FI" sz="2600" dirty="0" smtClean="0"/>
          </a:p>
          <a:p>
            <a:r>
              <a:rPr lang="az-Latn-AZ" sz="2600" b="1" dirty="0" smtClean="0">
                <a:solidFill>
                  <a:srgbClr val="0070C0"/>
                </a:solidFill>
              </a:rPr>
              <a:t>MƏZMUN ÜZRƏ </a:t>
            </a:r>
            <a:r>
              <a:rPr lang="az-Latn-AZ" sz="2600" b="1" dirty="0" smtClean="0">
                <a:solidFill>
                  <a:srgbClr val="0070C0"/>
                </a:solidFill>
              </a:rPr>
              <a:t>EKSPERT:</a:t>
            </a:r>
            <a:endParaRPr lang="fi-FI" sz="2600" b="1" dirty="0" smtClean="0">
              <a:solidFill>
                <a:srgbClr val="0070C0"/>
              </a:solidFill>
            </a:endParaRPr>
          </a:p>
          <a:p>
            <a:pPr lvl="1"/>
            <a:r>
              <a:rPr lang="az-Latn-AZ" sz="2600" dirty="0" smtClean="0"/>
              <a:t>ƏDƏBİYYATDA OLAN MÜVAFİQ MƏLUMATI İSTİFADƏ ETMƏYİ </a:t>
            </a:r>
            <a:r>
              <a:rPr lang="az-Latn-AZ" sz="2600" dirty="0" smtClean="0"/>
              <a:t>BACARIR,</a:t>
            </a:r>
            <a:endParaRPr lang="fi-FI" sz="2600" dirty="0" smtClean="0"/>
          </a:p>
          <a:p>
            <a:pPr lvl="1"/>
            <a:r>
              <a:rPr lang="az-Latn-AZ" sz="2600" b="1" dirty="0" smtClean="0">
                <a:solidFill>
                  <a:srgbClr val="FF0000"/>
                </a:solidFill>
              </a:rPr>
              <a:t>FƏNNİ ÜZRƏ DƏRİN BİLİYƏ </a:t>
            </a:r>
            <a:r>
              <a:rPr lang="az-Latn-AZ" sz="2600" b="1" dirty="0" smtClean="0"/>
              <a:t>MALİKDİR,</a:t>
            </a:r>
            <a:endParaRPr lang="fi-FI" sz="2600" b="1" dirty="0" smtClean="0"/>
          </a:p>
          <a:p>
            <a:pPr lvl="1"/>
            <a:r>
              <a:rPr lang="az-Latn-AZ" sz="2600" dirty="0" smtClean="0"/>
              <a:t>FƏNNİ ÜZRƏ </a:t>
            </a:r>
            <a:r>
              <a:rPr lang="az-Latn-AZ" sz="2600" dirty="0" smtClean="0">
                <a:solidFill>
                  <a:srgbClr val="FF0000"/>
                </a:solidFill>
              </a:rPr>
              <a:t>YENİLİKLƏR BARƏDƏ </a:t>
            </a:r>
            <a:r>
              <a:rPr lang="az-Latn-AZ" sz="2600" dirty="0" smtClean="0">
                <a:solidFill>
                  <a:srgbClr val="FF0000"/>
                </a:solidFill>
              </a:rPr>
              <a:t>MƏLUMATLIDIR.</a:t>
            </a:r>
            <a:endParaRPr lang="fi-FI" sz="2600" dirty="0" smtClean="0">
              <a:solidFill>
                <a:srgbClr val="FF0000"/>
              </a:solidFill>
            </a:endParaRPr>
          </a:p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08C2-6483-4264-B529-9372C722FA27}" type="datetime1">
              <a:rPr lang="fi-FI" smtClean="0"/>
              <a:t>14.7.2016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88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dirty="0" smtClean="0"/>
              <a:t>Təqdimat məqsədi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az-Latn-AZ" sz="2800" dirty="0" smtClean="0"/>
              <a:t>İşəgötürənlərin və məzunların əmək bazarı üzrə olan tələblərini qarşılamaq üçün </a:t>
            </a:r>
            <a:r>
              <a:rPr lang="az-Latn-AZ" sz="2800" dirty="0" smtClean="0"/>
              <a:t>TN-ə </a:t>
            </a:r>
            <a:r>
              <a:rPr lang="az-Latn-AZ" sz="2800" dirty="0" smtClean="0"/>
              <a:t>və Ali Təhsil </a:t>
            </a:r>
            <a:r>
              <a:rPr lang="az-Latn-AZ" sz="2800" dirty="0" smtClean="0"/>
              <a:t>Müəssisələrinə yardım etmək</a:t>
            </a:r>
            <a:endParaRPr lang="en-US" sz="2800" dirty="0" smtClean="0"/>
          </a:p>
          <a:p>
            <a:pPr marL="114300" indent="0">
              <a:buNone/>
            </a:pPr>
            <a:r>
              <a:rPr lang="fi-FI" sz="2800" dirty="0" smtClean="0"/>
              <a:t> </a:t>
            </a:r>
          </a:p>
          <a:p>
            <a:pPr marL="114300" indent="0">
              <a:buNone/>
            </a:pPr>
            <a:r>
              <a:rPr lang="az-Latn-AZ" sz="2800" dirty="0" smtClean="0"/>
              <a:t>Finlandiyada olan maraqlı tərəflərin rolu barədə yaxşı praktikaları paylaşmaq və Azərbaycanda olan praktika ilə müqayisə etmək</a:t>
            </a:r>
            <a:endParaRPr lang="en-US" sz="2800" dirty="0"/>
          </a:p>
          <a:p>
            <a:pPr marL="114300" indent="0">
              <a:buNone/>
            </a:pPr>
            <a:r>
              <a:rPr lang="en-US" sz="2800" dirty="0" smtClean="0"/>
              <a:t> </a:t>
            </a:r>
            <a:endParaRPr lang="fi-FI" sz="2800" dirty="0"/>
          </a:p>
          <a:p>
            <a:pPr marL="114300" indent="0">
              <a:buNone/>
            </a:pPr>
            <a:r>
              <a:rPr lang="en-US" sz="2400" b="1" dirty="0"/>
              <a:t> </a:t>
            </a:r>
            <a:r>
              <a:rPr lang="fi-FI" sz="2400" dirty="0"/>
              <a:t> </a:t>
            </a:r>
            <a:r>
              <a:rPr lang="en-US" sz="2400" dirty="0"/>
              <a:t>  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8629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 sz="4800" b="1" dirty="0">
                <a:solidFill>
                  <a:srgbClr val="0070C0"/>
                </a:solidFill>
              </a:rPr>
              <a:t>İŞƏ ƏSASLANAN ALİ TƏHSİLDƏ MÜƏLLİMLƏRİN ROLU</a:t>
            </a:r>
            <a:endParaRPr lang="fi-FI" b="1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Latn-AZ" b="1" dirty="0" smtClean="0">
                <a:solidFill>
                  <a:srgbClr val="0070C0"/>
                </a:solidFill>
              </a:rPr>
              <a:t>TƏHSİL PROSESİNİN FASİLİTATORU</a:t>
            </a:r>
            <a:r>
              <a:rPr lang="fi-FI" dirty="0" smtClean="0"/>
              <a:t>:</a:t>
            </a:r>
          </a:p>
          <a:p>
            <a:pPr lvl="1"/>
            <a:r>
              <a:rPr lang="az-Latn-AZ" b="1" dirty="0" smtClean="0">
                <a:solidFill>
                  <a:srgbClr val="0070C0"/>
                </a:solidFill>
              </a:rPr>
              <a:t>TƏRTİBATÇI </a:t>
            </a:r>
            <a:r>
              <a:rPr lang="fi-FI" dirty="0" smtClean="0"/>
              <a:t>(</a:t>
            </a:r>
            <a:r>
              <a:rPr lang="az-Latn-AZ" dirty="0" smtClean="0"/>
              <a:t>Məs</a:t>
            </a:r>
            <a:r>
              <a:rPr lang="fi-FI" dirty="0" smtClean="0"/>
              <a:t>.</a:t>
            </a:r>
            <a:r>
              <a:rPr lang="az-Latn-AZ" dirty="0" smtClean="0"/>
              <a:t>, TƏHSİL MATERİALLARININ FORMALAŞDIRILMASI</a:t>
            </a:r>
            <a:r>
              <a:rPr lang="fi-FI" dirty="0" smtClean="0"/>
              <a:t>)</a:t>
            </a:r>
          </a:p>
          <a:p>
            <a:pPr lvl="1"/>
            <a:r>
              <a:rPr lang="az-Latn-AZ" b="1" dirty="0" smtClean="0">
                <a:solidFill>
                  <a:srgbClr val="0070C0"/>
                </a:solidFill>
              </a:rPr>
              <a:t>MƏSLƏHƏTÇİ </a:t>
            </a:r>
            <a:r>
              <a:rPr lang="fi-FI" dirty="0" smtClean="0"/>
              <a:t>(</a:t>
            </a:r>
            <a:r>
              <a:rPr lang="az-Latn-AZ" dirty="0"/>
              <a:t>Məs</a:t>
            </a:r>
            <a:r>
              <a:rPr lang="fi-FI" dirty="0"/>
              <a:t>.</a:t>
            </a:r>
            <a:r>
              <a:rPr lang="az-Latn-AZ" dirty="0"/>
              <a:t>,</a:t>
            </a:r>
            <a:r>
              <a:rPr lang="fi-FI" dirty="0" smtClean="0"/>
              <a:t> </a:t>
            </a:r>
            <a:r>
              <a:rPr lang="az-Latn-AZ" dirty="0" smtClean="0"/>
              <a:t>RƏY VERİR </a:t>
            </a:r>
            <a:r>
              <a:rPr lang="fi-FI" dirty="0" smtClean="0"/>
              <a:t>)</a:t>
            </a:r>
          </a:p>
          <a:p>
            <a:pPr lvl="1"/>
            <a:r>
              <a:rPr lang="az-Latn-AZ" b="1" dirty="0" smtClean="0">
                <a:solidFill>
                  <a:srgbClr val="0070C0"/>
                </a:solidFill>
              </a:rPr>
              <a:t>QİYMƏTLƏNDİRİCİ </a:t>
            </a:r>
            <a:r>
              <a:rPr lang="fi-FI" dirty="0" smtClean="0"/>
              <a:t>(</a:t>
            </a:r>
            <a:r>
              <a:rPr lang="az-Latn-AZ" dirty="0"/>
              <a:t>Məs</a:t>
            </a:r>
            <a:r>
              <a:rPr lang="fi-FI" dirty="0"/>
              <a:t>.</a:t>
            </a:r>
            <a:r>
              <a:rPr lang="az-Latn-AZ" dirty="0"/>
              <a:t>,</a:t>
            </a:r>
            <a:r>
              <a:rPr lang="fi-FI" dirty="0" smtClean="0"/>
              <a:t> </a:t>
            </a:r>
            <a:r>
              <a:rPr lang="az-Latn-AZ" dirty="0" smtClean="0">
                <a:solidFill>
                  <a:srgbClr val="FF0000"/>
                </a:solidFill>
              </a:rPr>
              <a:t>TƏLİM NƏTİCƏLƏRİNİN QİYMƏTLƏNDİRİLMƏSİ, FƏRQLİ TƏHSİL MÜHİTLƏRİ ÜÇÜN TESTLƏRİN HAZIRLANMASI</a:t>
            </a:r>
            <a:r>
              <a:rPr lang="fi-FI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az-Latn-AZ" b="1" dirty="0" smtClean="0">
                <a:solidFill>
                  <a:srgbClr val="0070C0"/>
                </a:solidFill>
              </a:rPr>
              <a:t>TƏŞKİLATÇI </a:t>
            </a:r>
            <a:r>
              <a:rPr lang="fi-FI" dirty="0" smtClean="0"/>
              <a:t>(</a:t>
            </a:r>
            <a:r>
              <a:rPr lang="az-Latn-AZ" dirty="0"/>
              <a:t>Məs</a:t>
            </a:r>
            <a:r>
              <a:rPr lang="fi-FI" dirty="0"/>
              <a:t>.</a:t>
            </a:r>
            <a:r>
              <a:rPr lang="az-Latn-AZ" dirty="0"/>
              <a:t>, </a:t>
            </a:r>
            <a:r>
              <a:rPr lang="az-Latn-AZ" dirty="0" smtClean="0">
                <a:solidFill>
                  <a:srgbClr val="FF0000"/>
                </a:solidFill>
              </a:rPr>
              <a:t>HƏMKARLAR VƏ İŞ HƏYATINDAN OLAN TƏRƏFDAŞLARLA ƏMƏKDAŞLIQ</a:t>
            </a:r>
            <a:r>
              <a:rPr lang="fi-FI" dirty="0" smtClean="0"/>
              <a:t>)</a:t>
            </a:r>
          </a:p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08C2-6483-4264-B529-9372C722FA27}" type="datetime1">
              <a:rPr lang="fi-FI" smtClean="0"/>
              <a:t>14.7.2016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6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800" dirty="0" smtClean="0"/>
              <a:t>INNO-FOREST 2005 – 2007 </a:t>
            </a:r>
            <a:r>
              <a:rPr lang="en-GB" sz="2800" dirty="0" smtClean="0">
                <a:solidFill>
                  <a:srgbClr val="0070C0"/>
                </a:solidFill>
              </a:rPr>
              <a:t>(</a:t>
            </a:r>
            <a:r>
              <a:rPr lang="en-GB" sz="2800" b="1" dirty="0" err="1" smtClean="0">
                <a:solidFill>
                  <a:srgbClr val="0070C0"/>
                </a:solidFill>
              </a:rPr>
              <a:t>Savonia</a:t>
            </a:r>
            <a:r>
              <a:rPr lang="en-GB" sz="2800" b="1" dirty="0" smtClean="0">
                <a:solidFill>
                  <a:srgbClr val="0070C0"/>
                </a:solidFill>
              </a:rPr>
              <a:t> </a:t>
            </a:r>
            <a:r>
              <a:rPr lang="az-Latn-AZ" sz="2800" b="1" dirty="0" smtClean="0">
                <a:solidFill>
                  <a:srgbClr val="0070C0"/>
                </a:solidFill>
              </a:rPr>
              <a:t>TEU-dən </a:t>
            </a:r>
            <a:r>
              <a:rPr lang="az-Latn-AZ" sz="2800" dirty="0" smtClean="0">
                <a:solidFill>
                  <a:srgbClr val="0070C0"/>
                </a:solidFill>
              </a:rPr>
              <a:t>nümunə</a:t>
            </a:r>
            <a:r>
              <a:rPr lang="en-GB" sz="2800" b="1" dirty="0" smtClean="0">
                <a:solidFill>
                  <a:srgbClr val="0070C0"/>
                </a:solidFill>
              </a:rPr>
              <a:t>)</a:t>
            </a:r>
            <a:br>
              <a:rPr lang="en-GB" sz="2800" b="1" dirty="0" smtClean="0">
                <a:solidFill>
                  <a:srgbClr val="0070C0"/>
                </a:solidFill>
              </a:rPr>
            </a:br>
            <a:r>
              <a:rPr lang="az-Latn-AZ" sz="2800" b="1" dirty="0" smtClean="0"/>
              <a:t>Meşəçilik </a:t>
            </a:r>
            <a:r>
              <a:rPr lang="az-Latn-AZ" sz="2800" b="1" dirty="0" smtClean="0"/>
              <a:t>üzrə ali təhsildə </a:t>
            </a:r>
            <a:r>
              <a:rPr lang="az-Latn-AZ" sz="2800" b="1" dirty="0" err="1" smtClean="0"/>
              <a:t>innovasiya</a:t>
            </a:r>
            <a:r>
              <a:rPr lang="az-Latn-AZ" sz="2800" b="1" dirty="0" smtClean="0"/>
              <a:t> və sahibkarlıq tədqiqatının </a:t>
            </a:r>
            <a:r>
              <a:rPr lang="az-Latn-AZ" sz="2800" b="1" dirty="0" smtClean="0"/>
              <a:t>inteqrasiyası</a:t>
            </a:r>
            <a:endParaRPr lang="fi-FI" sz="2800" b="1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16012"/>
            <a:ext cx="3024336" cy="344118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100 </a:t>
            </a:r>
            <a:r>
              <a:rPr lang="az-Latn-AZ" sz="2000" dirty="0" smtClean="0"/>
              <a:t>tələbə</a:t>
            </a:r>
            <a:r>
              <a:rPr lang="en-GB" sz="2000" dirty="0" smtClean="0"/>
              <a:t>,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000" dirty="0"/>
              <a:t> </a:t>
            </a:r>
            <a:r>
              <a:rPr lang="en-GB" sz="2000" dirty="0" smtClean="0"/>
              <a:t>    </a:t>
            </a:r>
            <a:r>
              <a:rPr lang="az-Latn-AZ" sz="2000" dirty="0" smtClean="0"/>
              <a:t>14 ölkədən 100 şirkət </a:t>
            </a: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r>
              <a:rPr lang="az-Latn-AZ" sz="2000" dirty="0" smtClean="0"/>
              <a:t>Əsas məqsəd tədqiqat, təhsil və şirkətlər arasında məlumatların ötürülməsi üçün metod və alətlərin inkişaf </a:t>
            </a:r>
            <a:r>
              <a:rPr lang="az-Latn-AZ" sz="2000" dirty="0" err="1" smtClean="0"/>
              <a:t>etdirilməsi</a:t>
            </a:r>
            <a:r>
              <a:rPr lang="az-Latn-AZ" sz="2000" dirty="0" smtClean="0"/>
              <a:t> idi</a:t>
            </a:r>
            <a:r>
              <a:rPr lang="en-GB" sz="2000" dirty="0" smtClean="0"/>
              <a:t>.</a:t>
            </a:r>
            <a:r>
              <a:rPr lang="en-GB" sz="20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az-Latn-AZ" sz="2000" dirty="0" smtClean="0"/>
              <a:t>Problemlərə əsaslanan </a:t>
            </a:r>
            <a:r>
              <a:rPr lang="az-Latn-AZ" sz="2000" dirty="0" smtClean="0"/>
              <a:t>təhsil - şirkətlərin </a:t>
            </a:r>
            <a:r>
              <a:rPr lang="az-Latn-AZ" sz="2000" dirty="0" err="1" smtClean="0"/>
              <a:t>innovasiya</a:t>
            </a:r>
            <a:r>
              <a:rPr lang="az-Latn-AZ" sz="2000" dirty="0" smtClean="0"/>
              <a:t> prosesinin bir hissəsi kimi </a:t>
            </a:r>
            <a:endParaRPr lang="en-GB" sz="20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3" y="5507794"/>
            <a:ext cx="3353627" cy="123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 descr="http://www.inno-forest.org/files/orig/1_Inno-Forest%202007%20mets%C3%A4ss%C3%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inno-forest.org/images/sp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79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12480"/>
            <a:ext cx="5935406" cy="134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-29351"/>
            <a:ext cx="8229600" cy="1143000"/>
          </a:xfrm>
        </p:spPr>
        <p:txBody>
          <a:bodyPr>
            <a:normAutofit/>
          </a:bodyPr>
          <a:lstStyle/>
          <a:p>
            <a:pPr lvl="1"/>
            <a:r>
              <a:rPr lang="az-Latn-AZ" sz="2800" b="1" dirty="0" smtClean="0">
                <a:solidFill>
                  <a:srgbClr val="0070C0"/>
                </a:solidFill>
              </a:rPr>
              <a:t>MOTOSİKLET LAYİHƏSİ </a:t>
            </a:r>
            <a:r>
              <a:rPr lang="fi-FI" sz="2800" b="1" dirty="0" smtClean="0">
                <a:solidFill>
                  <a:srgbClr val="0070C0"/>
                </a:solidFill>
              </a:rPr>
              <a:t>(SAVONIA </a:t>
            </a:r>
            <a:r>
              <a:rPr lang="az-Latn-AZ" sz="2800" b="1" dirty="0" smtClean="0">
                <a:solidFill>
                  <a:srgbClr val="0070C0"/>
                </a:solidFill>
              </a:rPr>
              <a:t>TEU</a:t>
            </a:r>
            <a:r>
              <a:rPr lang="fi-FI" sz="2800" b="1" dirty="0" smtClean="0">
                <a:solidFill>
                  <a:srgbClr val="0070C0"/>
                </a:solidFill>
              </a:rPr>
              <a:t>)</a:t>
            </a:r>
            <a:endParaRPr lang="fi-FI" sz="2800" b="1" dirty="0">
              <a:solidFill>
                <a:srgbClr val="0070C0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179512" y="862716"/>
            <a:ext cx="4752528" cy="5420345"/>
          </a:xfrm>
        </p:spPr>
        <p:txBody>
          <a:bodyPr>
            <a:normAutofit/>
          </a:bodyPr>
          <a:lstStyle/>
          <a:p>
            <a:r>
              <a:rPr lang="fi-FI" sz="1600" b="1" dirty="0" smtClean="0">
                <a:solidFill>
                  <a:srgbClr val="0070C0"/>
                </a:solidFill>
              </a:rPr>
              <a:t>2010-2012</a:t>
            </a:r>
            <a:r>
              <a:rPr lang="az-Latn-AZ" sz="1600" b="1" dirty="0" smtClean="0">
                <a:solidFill>
                  <a:srgbClr val="0070C0"/>
                </a:solidFill>
              </a:rPr>
              <a:t>-</a:t>
            </a:r>
            <a:r>
              <a:rPr lang="az-Latn-AZ" sz="1600" b="1" dirty="0" err="1" smtClean="0">
                <a:solidFill>
                  <a:srgbClr val="0070C0"/>
                </a:solidFill>
              </a:rPr>
              <a:t>ci</a:t>
            </a:r>
            <a:r>
              <a:rPr lang="az-Latn-AZ" sz="1600" b="1" dirty="0" smtClean="0">
                <a:solidFill>
                  <a:srgbClr val="0070C0"/>
                </a:solidFill>
              </a:rPr>
              <a:t> illərdə KEYFİYYƏT VAHİDİ SEÇİLDİ </a:t>
            </a:r>
            <a:r>
              <a:rPr lang="fi-FI" sz="1600" b="1" dirty="0" smtClean="0">
                <a:solidFill>
                  <a:srgbClr val="0070C0"/>
                </a:solidFill>
              </a:rPr>
              <a:t>(FINHEC</a:t>
            </a:r>
            <a:r>
              <a:rPr lang="fi-FI" sz="1600" b="1" dirty="0">
                <a:solidFill>
                  <a:srgbClr val="0070C0"/>
                </a:solidFill>
              </a:rPr>
              <a:t>) </a:t>
            </a:r>
          </a:p>
          <a:p>
            <a:r>
              <a:rPr lang="az-Latn-AZ" sz="1600" b="1" dirty="0">
                <a:solidFill>
                  <a:srgbClr val="FF0000"/>
                </a:solidFill>
              </a:rPr>
              <a:t>MÜXTƏLİF PROFİLLİ TƏLƏBƏ QRUPU </a:t>
            </a:r>
            <a:r>
              <a:rPr lang="az-Latn-AZ" sz="1600" b="1" dirty="0">
                <a:solidFill>
                  <a:srgbClr val="0070C0"/>
                </a:solidFill>
              </a:rPr>
              <a:t>MOTOSİKLET</a:t>
            </a:r>
            <a:r>
              <a:rPr lang="az-Latn-AZ" sz="1600" b="1" dirty="0">
                <a:solidFill>
                  <a:srgbClr val="FF0000"/>
                </a:solidFill>
              </a:rPr>
              <a:t> KONSTRUKSİYA ETDİ </a:t>
            </a:r>
            <a:endParaRPr lang="az-Latn-AZ" sz="1600" b="1" dirty="0" smtClean="0">
              <a:solidFill>
                <a:srgbClr val="FF0000"/>
              </a:solidFill>
            </a:endParaRPr>
          </a:p>
          <a:p>
            <a:r>
              <a:rPr lang="fi-FI" sz="1600" b="1" dirty="0" smtClean="0">
                <a:solidFill>
                  <a:srgbClr val="0070C0"/>
                </a:solidFill>
              </a:rPr>
              <a:t>B</a:t>
            </a:r>
            <a:r>
              <a:rPr lang="az-Latn-AZ" sz="1600" b="1" dirty="0" smtClean="0">
                <a:solidFill>
                  <a:srgbClr val="0070C0"/>
                </a:solidFill>
              </a:rPr>
              <a:t>İZNES, MÜHƏNDİSLİK, KONSTRUKSİYA </a:t>
            </a:r>
            <a:r>
              <a:rPr lang="az-Latn-AZ" sz="1600" b="1" dirty="0">
                <a:solidFill>
                  <a:srgbClr val="0070C0"/>
                </a:solidFill>
              </a:rPr>
              <a:t>TƏLƏBƏLƏRİ </a:t>
            </a:r>
            <a:r>
              <a:rPr lang="az-Latn-AZ" sz="1600" b="1" dirty="0">
                <a:solidFill>
                  <a:srgbClr val="FF0000"/>
                </a:solidFill>
              </a:rPr>
              <a:t>KURİKULUMLARININ BİR HİSSƏSİ </a:t>
            </a:r>
            <a:r>
              <a:rPr lang="az-Latn-AZ" sz="1600" b="1" dirty="0" smtClean="0">
                <a:solidFill>
                  <a:srgbClr val="FF0000"/>
                </a:solidFill>
              </a:rPr>
              <a:t>OLARAQ BİRGƏ İŞLƏDİLƏR </a:t>
            </a:r>
          </a:p>
          <a:p>
            <a:r>
              <a:rPr lang="az-Latn-AZ" sz="1600" b="1" dirty="0" smtClean="0">
                <a:solidFill>
                  <a:srgbClr val="FF0000"/>
                </a:solidFill>
              </a:rPr>
              <a:t>İŞ HƏYATINDAN OLAN TƏRƏFDAŞLAR </a:t>
            </a:r>
            <a:r>
              <a:rPr lang="az-Latn-AZ" sz="1600" b="1" dirty="0" smtClean="0">
                <a:solidFill>
                  <a:srgbClr val="0070C0"/>
                </a:solidFill>
              </a:rPr>
              <a:t>LAYİHƏYƏ CƏLB </a:t>
            </a:r>
            <a:r>
              <a:rPr lang="az-Latn-AZ" sz="1600" b="1" dirty="0" smtClean="0">
                <a:solidFill>
                  <a:srgbClr val="0070C0"/>
                </a:solidFill>
              </a:rPr>
              <a:t>OLUNMUŞDU; </a:t>
            </a:r>
            <a:r>
              <a:rPr lang="az-Latn-AZ" sz="1600" b="1" dirty="0" smtClean="0">
                <a:solidFill>
                  <a:srgbClr val="0070C0"/>
                </a:solidFill>
              </a:rPr>
              <a:t>TEXNİKİ MƏSLƏHƏT, KONSTRUKSİYA VƏ S. </a:t>
            </a:r>
          </a:p>
          <a:p>
            <a:r>
              <a:rPr lang="az-Latn-AZ" sz="1600" b="1" dirty="0" smtClean="0">
                <a:solidFill>
                  <a:srgbClr val="FF0000"/>
                </a:solidFill>
              </a:rPr>
              <a:t>MÜXTƏLİF FƏNLƏRİN MÜƏLLİMLƏRİ BİRGƏ İŞLƏDİLƏR, </a:t>
            </a:r>
            <a:r>
              <a:rPr lang="az-Latn-AZ" sz="1600" b="1" dirty="0" smtClean="0">
                <a:solidFill>
                  <a:srgbClr val="0070C0"/>
                </a:solidFill>
              </a:rPr>
              <a:t>REAL PROBLEM ƏSASINDA NƏZƏRİYYƏ TƏDRİS ETDİLƏR </a:t>
            </a:r>
          </a:p>
          <a:p>
            <a:r>
              <a:rPr lang="fi-FI" sz="1600" b="1" dirty="0" smtClean="0">
                <a:solidFill>
                  <a:srgbClr val="0070C0"/>
                </a:solidFill>
              </a:rPr>
              <a:t>INNOVATIV</a:t>
            </a:r>
            <a:r>
              <a:rPr lang="az-Latn-AZ" sz="1600" b="1" dirty="0" smtClean="0">
                <a:solidFill>
                  <a:srgbClr val="0070C0"/>
                </a:solidFill>
              </a:rPr>
              <a:t> ŞƏBƏKƏLƏR </a:t>
            </a:r>
            <a:r>
              <a:rPr lang="az-Latn-AZ" sz="1600" b="1" dirty="0" smtClean="0">
                <a:solidFill>
                  <a:srgbClr val="FF0000"/>
                </a:solidFill>
              </a:rPr>
              <a:t>TƏLƏBƏLƏRİN ÖYRƏNMƏSİNİN KEYFİYYƏTİNİ VƏ MOTİVASİYASINI ARTIRIB</a:t>
            </a:r>
            <a:r>
              <a:rPr lang="fi-FI" sz="16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az-Latn-AZ" sz="1600" b="1" dirty="0" smtClean="0">
                <a:solidFill>
                  <a:srgbClr val="0070C0"/>
                </a:solidFill>
              </a:rPr>
              <a:t>TƏHSİL, TƏDQİQAT VƏ İŞLƏMƏLƏR ÜZRƏ FƏALİYYƏTLƏR ƏLAQƏLİDİR</a:t>
            </a:r>
            <a:endParaRPr lang="fi-FI" sz="1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4211961" cy="315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" y="5680739"/>
            <a:ext cx="9113491" cy="120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2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dirty="0" smtClean="0"/>
              <a:t>Kompetensiyaların və </a:t>
            </a:r>
            <a:r>
              <a:rPr lang="az-Latn-AZ" dirty="0" err="1" smtClean="0"/>
              <a:t>kvalifikasiyaların</a:t>
            </a:r>
            <a:r>
              <a:rPr lang="az-Latn-AZ" dirty="0" smtClean="0"/>
              <a:t> yaradılması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142223"/>
            <a:ext cx="7620000" cy="4258576"/>
          </a:xfrm>
        </p:spPr>
        <p:txBody>
          <a:bodyPr>
            <a:normAutofit/>
          </a:bodyPr>
          <a:lstStyle/>
          <a:p>
            <a:r>
              <a:rPr lang="az-Latn-AZ" sz="3200" dirty="0" smtClean="0"/>
              <a:t>Tətbiqi elmlər </a:t>
            </a:r>
            <a:r>
              <a:rPr lang="az-Latn-AZ" sz="3200" dirty="0" err="1" smtClean="0"/>
              <a:t>universitetlərindən</a:t>
            </a:r>
            <a:r>
              <a:rPr lang="az-Latn-AZ" sz="3200" dirty="0" smtClean="0"/>
              <a:t> nümunələr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779053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1471" r="37234" b="1471"/>
          <a:stretch>
            <a:fillRect/>
          </a:stretch>
        </p:blipFill>
        <p:spPr bwMode="auto">
          <a:xfrm>
            <a:off x="4514850" y="1736726"/>
            <a:ext cx="4652596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3"/>
          <p:cNvSpPr>
            <a:spLocks noGrp="1"/>
          </p:cNvSpPr>
          <p:nvPr>
            <p:ph type="title"/>
          </p:nvPr>
        </p:nvSpPr>
        <p:spPr bwMode="auto">
          <a:xfrm>
            <a:off x="517282" y="-1"/>
            <a:ext cx="7001608" cy="14843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az-Latn-AZ" altLang="fi-FI" dirty="0">
                <a:latin typeface="Trebuchet MS" pitchFamily="34" charset="0"/>
              </a:rPr>
              <a:t/>
            </a:r>
            <a:br>
              <a:rPr lang="az-Latn-AZ" altLang="fi-FI" dirty="0">
                <a:latin typeface="Trebuchet MS" pitchFamily="34" charset="0"/>
              </a:rPr>
            </a:br>
            <a:r>
              <a:rPr lang="az-Latn-AZ" altLang="fi-FI" dirty="0" smtClean="0">
                <a:latin typeface="Trebuchet MS" pitchFamily="34" charset="0"/>
              </a:rPr>
              <a:t>Edərək/prosesdə </a:t>
            </a:r>
            <a:r>
              <a:rPr lang="az-Latn-AZ" altLang="fi-FI" dirty="0" smtClean="0">
                <a:latin typeface="Trebuchet MS" pitchFamily="34" charset="0"/>
              </a:rPr>
              <a:t>öyrənmə </a:t>
            </a:r>
            <a:r>
              <a:rPr lang="az-Latn-AZ" altLang="fi-FI" dirty="0" smtClean="0">
                <a:latin typeface="Trebuchet MS" pitchFamily="34" charset="0"/>
              </a:rPr>
              <a:t>(</a:t>
            </a:r>
            <a:r>
              <a:rPr lang="az-Latn-AZ" altLang="fi-FI" dirty="0" err="1" smtClean="0">
                <a:latin typeface="Trebuchet MS" pitchFamily="34" charset="0"/>
              </a:rPr>
              <a:t>Learnin</a:t>
            </a:r>
            <a:r>
              <a:rPr lang="az-Latn-AZ" altLang="fi-FI" dirty="0" err="1" smtClean="0">
                <a:latin typeface="Trebuchet MS" pitchFamily="34" charset="0"/>
              </a:rPr>
              <a:t>g</a:t>
            </a:r>
            <a:r>
              <a:rPr lang="az-Latn-AZ" altLang="fi-FI" dirty="0" smtClean="0">
                <a:latin typeface="Trebuchet MS" pitchFamily="34" charset="0"/>
              </a:rPr>
              <a:t> </a:t>
            </a:r>
            <a:r>
              <a:rPr lang="az-Latn-AZ" altLang="fi-FI" dirty="0" err="1" smtClean="0">
                <a:latin typeface="Trebuchet MS" pitchFamily="34" charset="0"/>
              </a:rPr>
              <a:t>by</a:t>
            </a:r>
            <a:r>
              <a:rPr lang="az-Latn-AZ" altLang="fi-FI" dirty="0" smtClean="0">
                <a:latin typeface="Trebuchet MS" pitchFamily="34" charset="0"/>
              </a:rPr>
              <a:t> </a:t>
            </a:r>
            <a:r>
              <a:rPr lang="az-Latn-AZ" altLang="fi-FI" dirty="0" err="1" smtClean="0">
                <a:latin typeface="Trebuchet MS" pitchFamily="34" charset="0"/>
              </a:rPr>
              <a:t>Developing</a:t>
            </a:r>
            <a:r>
              <a:rPr lang="az-Latn-AZ" altLang="fi-FI" dirty="0">
                <a:latin typeface="Trebuchet MS" pitchFamily="34" charset="0"/>
              </a:rPr>
              <a:t> </a:t>
            </a:r>
            <a:r>
              <a:rPr lang="az-Latn-AZ" altLang="fi-FI" dirty="0" smtClean="0">
                <a:latin typeface="Trebuchet MS" pitchFamily="34" charset="0"/>
              </a:rPr>
              <a:t>- </a:t>
            </a:r>
            <a:r>
              <a:rPr lang="az-Latn-AZ" altLang="fi-FI" b="1" dirty="0" err="1" smtClean="0">
                <a:latin typeface="Trebuchet MS" pitchFamily="34" charset="0"/>
              </a:rPr>
              <a:t>LbD</a:t>
            </a:r>
            <a:r>
              <a:rPr lang="az-Latn-AZ" altLang="fi-FI" dirty="0" smtClean="0">
                <a:latin typeface="Trebuchet MS" pitchFamily="34" charset="0"/>
              </a:rPr>
              <a:t>) </a:t>
            </a:r>
            <a:r>
              <a:rPr lang="az-Latn-AZ" altLang="fi-FI" dirty="0" smtClean="0">
                <a:latin typeface="Trebuchet MS" pitchFamily="34" charset="0"/>
              </a:rPr>
              <a:t>modeli</a:t>
            </a:r>
            <a:endParaRPr lang="fi-FI" altLang="fi-FI" dirty="0" smtClean="0">
              <a:latin typeface="Trebuchet MS" pitchFamily="34" charset="0"/>
            </a:endParaRPr>
          </a:p>
        </p:txBody>
      </p:sp>
      <p:sp>
        <p:nvSpPr>
          <p:cNvPr id="18434" name="Content Placeholder 4"/>
          <p:cNvSpPr>
            <a:spLocks noGrp="1"/>
          </p:cNvSpPr>
          <p:nvPr>
            <p:ph idx="1"/>
          </p:nvPr>
        </p:nvSpPr>
        <p:spPr bwMode="auto">
          <a:xfrm>
            <a:off x="490905" y="1631951"/>
            <a:ext cx="8619392" cy="41878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SzTx/>
              <a:defRPr/>
            </a:pPr>
            <a:r>
              <a:rPr lang="az-Latn-AZ" sz="2200" dirty="0" smtClean="0">
                <a:latin typeface="Trebuchet MS" charset="0"/>
                <a:ea typeface="ＭＳ Ｐゴシック" charset="0"/>
                <a:cs typeface="Trebuchet MS" charset="0"/>
              </a:rPr>
              <a:t>Praktiki layihələrə köklənir</a:t>
            </a:r>
            <a:endParaRPr lang="fi-FI" sz="2200" dirty="0" smtClean="0">
              <a:latin typeface="Trebuchet MS" charset="0"/>
              <a:ea typeface="ＭＳ Ｐゴシック" charset="0"/>
              <a:cs typeface="Trebuchet MS" charset="0"/>
            </a:endParaRPr>
          </a:p>
          <a:p>
            <a:pPr marL="0" indent="0" eaLnBrk="1" hangingPunct="1">
              <a:lnSpc>
                <a:spcPct val="50000"/>
              </a:lnSpc>
              <a:buSzTx/>
              <a:buFontTx/>
              <a:buNone/>
              <a:defRPr/>
            </a:pPr>
            <a:endParaRPr lang="fi-FI" sz="2200" dirty="0">
              <a:latin typeface="Trebuchet MS" charset="0"/>
              <a:ea typeface="ＭＳ Ｐゴシック" charset="0"/>
              <a:cs typeface="Trebuchet MS" charset="0"/>
            </a:endParaRPr>
          </a:p>
          <a:p>
            <a:pPr eaLnBrk="1" hangingPunct="1">
              <a:buSzTx/>
              <a:defRPr/>
            </a:pPr>
            <a:r>
              <a:rPr lang="az-Latn-AZ" sz="2200" dirty="0" smtClean="0">
                <a:solidFill>
                  <a:srgbClr val="7030A0"/>
                </a:solidFill>
                <a:latin typeface="Trebuchet MS" charset="0"/>
                <a:ea typeface="ＭＳ Ｐゴシック" charset="0"/>
                <a:cs typeface="Trebuchet MS" charset="0"/>
              </a:rPr>
              <a:t>Şirkətlər və təşkilatlarla </a:t>
            </a:r>
            <a:r>
              <a:rPr lang="az-Latn-AZ" sz="2200" dirty="0" smtClean="0">
                <a:latin typeface="Trebuchet MS" charset="0"/>
                <a:ea typeface="ＭＳ Ｐゴシック" charset="0"/>
                <a:cs typeface="Trebuchet MS" charset="0"/>
              </a:rPr>
              <a:t>əməkdaşlıq</a:t>
            </a:r>
            <a:endParaRPr lang="fi-FI" dirty="0">
              <a:latin typeface="Trebuchet MS" charset="0"/>
              <a:ea typeface="ＭＳ Ｐゴシック" charset="0"/>
              <a:cs typeface="Trebuchet MS" charset="0"/>
            </a:endParaRPr>
          </a:p>
          <a:p>
            <a:pPr eaLnBrk="1" hangingPunct="1">
              <a:buSzTx/>
              <a:defRPr/>
            </a:pPr>
            <a:r>
              <a:rPr lang="az-Latn-AZ" sz="2200" dirty="0" smtClean="0">
                <a:latin typeface="Trebuchet MS" charset="0"/>
                <a:ea typeface="ＭＳ Ｐゴシック" charset="0"/>
                <a:cs typeface="Trebuchet MS" charset="0"/>
              </a:rPr>
              <a:t>Tələbələr praktiki təcrübə </a:t>
            </a:r>
          </a:p>
          <a:p>
            <a:pPr marL="0" indent="0" eaLnBrk="1" hangingPunct="1">
              <a:buSzTx/>
              <a:buNone/>
              <a:defRPr/>
            </a:pPr>
            <a:r>
              <a:rPr lang="az-Latn-AZ" sz="2200" dirty="0">
                <a:latin typeface="Trebuchet MS" charset="0"/>
                <a:ea typeface="ＭＳ Ｐゴシック" charset="0"/>
                <a:cs typeface="Trebuchet MS" charset="0"/>
              </a:rPr>
              <a:t> </a:t>
            </a:r>
            <a:r>
              <a:rPr lang="az-Latn-AZ" sz="2200" dirty="0" smtClean="0">
                <a:latin typeface="Trebuchet MS" charset="0"/>
                <a:ea typeface="ＭＳ Ｐゴシック" charset="0"/>
                <a:cs typeface="Trebuchet MS" charset="0"/>
              </a:rPr>
              <a:t>   vasitəsilə öyrənirlər</a:t>
            </a:r>
            <a:r>
              <a:rPr lang="fi-FI" sz="2200" dirty="0" smtClean="0">
                <a:latin typeface="Trebuchet MS" charset="0"/>
                <a:ea typeface="ＭＳ Ｐゴシック" charset="0"/>
                <a:cs typeface="Trebuchet MS" charset="0"/>
              </a:rPr>
              <a:t>:</a:t>
            </a:r>
            <a:endParaRPr lang="fi-FI" sz="2200" dirty="0">
              <a:latin typeface="Trebuchet MS" charset="0"/>
              <a:ea typeface="ＭＳ Ｐゴシック" charset="0"/>
              <a:cs typeface="Trebuchet MS" charset="0"/>
            </a:endParaRPr>
          </a:p>
          <a:p>
            <a:pPr lvl="1" eaLnBrk="1" hangingPunct="1">
              <a:buSzTx/>
              <a:defRPr/>
            </a:pPr>
            <a:r>
              <a:rPr lang="az-Latn-AZ" sz="2000" dirty="0" smtClean="0">
                <a:latin typeface="Trebuchet MS" charset="0"/>
                <a:ea typeface="ＭＳ Ｐゴシック" charset="0"/>
                <a:cs typeface="Trebuchet MS" charset="0"/>
              </a:rPr>
              <a:t>Cəmiyyətin və biznesin </a:t>
            </a:r>
          </a:p>
          <a:p>
            <a:pPr marL="457200" lvl="1" indent="0" eaLnBrk="1" hangingPunct="1">
              <a:buSzTx/>
              <a:buNone/>
              <a:defRPr/>
            </a:pPr>
            <a:r>
              <a:rPr lang="az-Latn-AZ" sz="2000" dirty="0">
                <a:latin typeface="Trebuchet MS" charset="0"/>
                <a:ea typeface="ＭＳ Ｐゴシック" charset="0"/>
                <a:cs typeface="Trebuchet MS" charset="0"/>
              </a:rPr>
              <a:t> </a:t>
            </a:r>
            <a:r>
              <a:rPr lang="az-Latn-AZ" sz="2000" dirty="0" smtClean="0">
                <a:latin typeface="Trebuchet MS" charset="0"/>
                <a:ea typeface="ＭＳ Ｐゴシック" charset="0"/>
                <a:cs typeface="Trebuchet MS" charset="0"/>
              </a:rPr>
              <a:t>   inkişaf </a:t>
            </a:r>
            <a:r>
              <a:rPr lang="az-Latn-AZ" sz="2000" dirty="0" err="1" smtClean="0">
                <a:latin typeface="Trebuchet MS" charset="0"/>
                <a:ea typeface="ＭＳ Ｐゴシック" charset="0"/>
                <a:cs typeface="Trebuchet MS" charset="0"/>
              </a:rPr>
              <a:t>etdirilməsində</a:t>
            </a:r>
            <a:r>
              <a:rPr lang="az-Latn-AZ" sz="2000" dirty="0" smtClean="0">
                <a:latin typeface="Trebuchet MS" charset="0"/>
                <a:ea typeface="ＭＳ Ｐゴシック" charset="0"/>
                <a:cs typeface="Trebuchet MS" charset="0"/>
              </a:rPr>
              <a:t> iştirak</a:t>
            </a:r>
          </a:p>
          <a:p>
            <a:pPr lvl="1" eaLnBrk="1" hangingPunct="1">
              <a:buSzTx/>
              <a:defRPr/>
            </a:pPr>
            <a:r>
              <a:rPr lang="az-Latn-AZ" sz="2000" b="1" dirty="0" err="1" smtClean="0">
                <a:solidFill>
                  <a:srgbClr val="7030A0"/>
                </a:solidFill>
                <a:latin typeface="Trebuchet MS" charset="0"/>
                <a:ea typeface="ＭＳ Ｐゴシック" charset="0"/>
                <a:cs typeface="Trebuchet MS" charset="0"/>
              </a:rPr>
              <a:t>İnnovasiyalar</a:t>
            </a:r>
            <a:r>
              <a:rPr lang="az-Latn-AZ" sz="2000" b="1" dirty="0" smtClean="0">
                <a:solidFill>
                  <a:srgbClr val="7030A0"/>
                </a:solidFill>
                <a:latin typeface="Trebuchet MS" charset="0"/>
                <a:ea typeface="ＭＳ Ｐゴシック" charset="0"/>
                <a:cs typeface="Trebuchet MS" charset="0"/>
              </a:rPr>
              <a:t> yaratmaq</a:t>
            </a:r>
            <a:endParaRPr lang="fi-FI" sz="2000" b="1" dirty="0">
              <a:solidFill>
                <a:srgbClr val="7030A0"/>
              </a:solidFill>
              <a:latin typeface="Trebuchet MS" charset="0"/>
              <a:ea typeface="ＭＳ Ｐゴシック" charset="0"/>
              <a:cs typeface="Trebuchet MS" charset="0"/>
            </a:endParaRPr>
          </a:p>
          <a:p>
            <a:pPr lvl="1" eaLnBrk="1" hangingPunct="1">
              <a:buSzTx/>
              <a:defRPr/>
            </a:pPr>
            <a:r>
              <a:rPr lang="az-Latn-AZ" sz="2000" dirty="0" smtClean="0">
                <a:latin typeface="Trebuchet MS" charset="0"/>
                <a:ea typeface="ＭＳ Ｐゴシック" charset="0"/>
                <a:cs typeface="Trebuchet MS" charset="0"/>
              </a:rPr>
              <a:t>Sahibkarlıq layihələri</a:t>
            </a:r>
            <a:endParaRPr lang="fi-FI" sz="2000" dirty="0">
              <a:latin typeface="Trebuchet MS" charset="0"/>
              <a:ea typeface="ＭＳ Ｐゴシック" charset="0"/>
              <a:cs typeface="Trebuchet MS" charset="0"/>
            </a:endParaRPr>
          </a:p>
          <a:p>
            <a:pPr lvl="1" eaLnBrk="1" hangingPunct="1">
              <a:buSzTx/>
              <a:defRPr/>
            </a:pPr>
            <a:r>
              <a:rPr lang="az-Latn-AZ" sz="2000" dirty="0" smtClean="0">
                <a:latin typeface="Trebuchet MS" charset="0"/>
                <a:ea typeface="ＭＳ Ｐゴシック" charset="0"/>
                <a:cs typeface="Trebuchet MS" charset="0"/>
              </a:rPr>
              <a:t>Beynəlxalq arenada  fəaliyyət</a:t>
            </a:r>
          </a:p>
          <a:p>
            <a:pPr marL="457200" lvl="1" indent="0" eaLnBrk="1" hangingPunct="1">
              <a:buSzTx/>
              <a:buNone/>
              <a:defRPr/>
            </a:pPr>
            <a:r>
              <a:rPr lang="az-Latn-AZ" sz="2000" dirty="0">
                <a:latin typeface="Trebuchet MS" charset="0"/>
                <a:ea typeface="ＭＳ Ｐゴシック" charset="0"/>
                <a:cs typeface="Trebuchet MS" charset="0"/>
              </a:rPr>
              <a:t> </a:t>
            </a:r>
            <a:r>
              <a:rPr lang="az-Latn-AZ" sz="2000" dirty="0" smtClean="0">
                <a:latin typeface="Trebuchet MS" charset="0"/>
                <a:ea typeface="ＭＳ Ｐゴシック" charset="0"/>
                <a:cs typeface="Trebuchet MS" charset="0"/>
              </a:rPr>
              <a:t>   göstərmək</a:t>
            </a:r>
            <a:endParaRPr lang="fi-FI" dirty="0">
              <a:latin typeface="Trebuchet MS" charset="0"/>
              <a:ea typeface="ＭＳ Ｐゴシック" charset="0"/>
              <a:cs typeface="Trebuchet MS" charset="0"/>
            </a:endParaRP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85" y="2489201"/>
            <a:ext cx="321945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3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Lb</a:t>
            </a:r>
            <a:r>
              <a:rPr lang="az-Latn-AZ" dirty="0" smtClean="0"/>
              <a:t>D-də rollar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0047" y="1975259"/>
            <a:ext cx="6999956" cy="4188527"/>
          </a:xfrm>
        </p:spPr>
        <p:txBody>
          <a:bodyPr/>
          <a:lstStyle/>
          <a:p>
            <a:r>
              <a:rPr lang="az-Latn-AZ" altLang="fi-FI" sz="2200" dirty="0" smtClean="0">
                <a:solidFill>
                  <a:srgbClr val="7030A0"/>
                </a:solidFill>
              </a:rPr>
              <a:t>Təcrübə icmalarının </a:t>
            </a:r>
            <a:r>
              <a:rPr lang="az-Latn-AZ" altLang="fi-FI" sz="2200" dirty="0" smtClean="0"/>
              <a:t>üzvləri iş üsullarını dəyişirlər.</a:t>
            </a:r>
          </a:p>
          <a:p>
            <a:r>
              <a:rPr lang="az-Latn-AZ" altLang="fi-FI" sz="2200" dirty="0" smtClean="0"/>
              <a:t>İşçi qruplar </a:t>
            </a:r>
            <a:r>
              <a:rPr lang="fi-FI" altLang="fi-FI" sz="2200" dirty="0" smtClean="0"/>
              <a:t>(</a:t>
            </a:r>
            <a:r>
              <a:rPr lang="az-Latn-AZ" altLang="fi-FI" sz="2200" b="1" dirty="0" smtClean="0">
                <a:solidFill>
                  <a:srgbClr val="7030A0"/>
                </a:solidFill>
              </a:rPr>
              <a:t>peşəkarlar və tələbələr</a:t>
            </a:r>
            <a:r>
              <a:rPr lang="fi-FI" altLang="fi-FI" sz="2200" dirty="0" smtClean="0"/>
              <a:t>)</a:t>
            </a:r>
            <a:r>
              <a:rPr lang="az-Latn-AZ" altLang="fi-FI" sz="2200" dirty="0" smtClean="0"/>
              <a:t> dəyişikliyi təşviq edir</a:t>
            </a:r>
            <a:r>
              <a:rPr lang="fi-FI" altLang="fi-FI" sz="2200" dirty="0" smtClean="0"/>
              <a:t>.</a:t>
            </a:r>
            <a:endParaRPr lang="fi-FI" altLang="fi-FI" sz="2200" dirty="0"/>
          </a:p>
          <a:p>
            <a:r>
              <a:rPr lang="az-Latn-AZ" altLang="fi-FI" sz="2200" dirty="0" smtClean="0"/>
              <a:t>İş həyatından olan ekspertlər dəyişiklik üçün imkan yaradırlar.</a:t>
            </a:r>
            <a:endParaRPr lang="fi-FI" altLang="fi-FI" sz="2200" dirty="0"/>
          </a:p>
          <a:p>
            <a:r>
              <a:rPr lang="az-Latn-AZ" altLang="fi-FI" sz="2200" b="1" dirty="0" smtClean="0">
                <a:solidFill>
                  <a:srgbClr val="7030A0"/>
                </a:solidFill>
              </a:rPr>
              <a:t>Müəllimlər işçi qruplara yardım edir və məsləhətlər verir. </a:t>
            </a:r>
            <a:endParaRPr lang="fi-FI" sz="2200" b="1" dirty="0">
              <a:solidFill>
                <a:srgbClr val="7030A0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fi-FI"/>
          </a:p>
        </p:txBody>
      </p:sp>
      <p:pic>
        <p:nvPicPr>
          <p:cNvPr id="5122" name="Picture 2" descr="C:\Users\susniin\AppData\Local\Microsoft\Windows\Temporary Internet Files\Content.IE5\YY2LGL6E\MM91000109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63" y="51209"/>
            <a:ext cx="1304925" cy="1924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usniin\AppData\Local\Microsoft\Windows\Temporary Internet Files\Content.IE5\VKSJZFJJ\MP9004306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27" y="216428"/>
            <a:ext cx="2642374" cy="17588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usniin\AppData\Local\Microsoft\Windows\Temporary Internet Files\Content.IE5\15U1U7LA\MP90042277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34" y="2905243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usniin\AppData\Local\Microsoft\Windows\Temporary Internet Files\Content.IE5\15U1U7LA\MP90042259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66" y="4769100"/>
            <a:ext cx="2717077" cy="1810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1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3801533" y="956735"/>
            <a:ext cx="523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fi-FI" sz="1600" dirty="0"/>
          </a:p>
        </p:txBody>
      </p:sp>
      <p:sp>
        <p:nvSpPr>
          <p:cNvPr id="4" name="Tekstiruutu 3"/>
          <p:cNvSpPr txBox="1"/>
          <p:nvPr/>
        </p:nvSpPr>
        <p:spPr>
          <a:xfrm>
            <a:off x="253761" y="31101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/>
              <a:t>Nümunə</a:t>
            </a:r>
            <a:r>
              <a:rPr lang="fi-FI" b="1" dirty="0" smtClean="0"/>
              <a:t>: www.seniori365.fi</a:t>
            </a:r>
            <a:endParaRPr lang="fi-FI" b="1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8" y="4869160"/>
            <a:ext cx="2306743" cy="1540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45024"/>
            <a:ext cx="2187643" cy="146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06657"/>
            <a:ext cx="3981449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1" y="796711"/>
            <a:ext cx="4158483" cy="248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540" y="283143"/>
            <a:ext cx="4688383" cy="326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4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/>
          <a:lstStyle/>
          <a:p>
            <a:r>
              <a:rPr lang="az-Latn-AZ" sz="2400" dirty="0"/>
              <a:t>www.seniori365.fi konsepsiyası 2013-2015-ci illərdə Avropa Sosial Fondu tərəfindən </a:t>
            </a:r>
            <a:r>
              <a:rPr lang="az-Latn-AZ" sz="2400" dirty="0" err="1"/>
              <a:t>maliyyələşdirilən</a:t>
            </a:r>
            <a:r>
              <a:rPr lang="az-Latn-AZ" sz="2400" dirty="0"/>
              <a:t> </a:t>
            </a:r>
            <a:r>
              <a:rPr lang="az-Latn-AZ" sz="2400" dirty="0" err="1"/>
              <a:t>İnnoEspoo</a:t>
            </a:r>
            <a:r>
              <a:rPr lang="az-Latn-AZ" sz="2400" dirty="0"/>
              <a:t> layihəsi çərçivəsində </a:t>
            </a:r>
            <a:r>
              <a:rPr lang="az-Latn-AZ" sz="2400" dirty="0" err="1"/>
              <a:t>hazırlanmışdır</a:t>
            </a:r>
            <a:r>
              <a:rPr lang="az-Latn-AZ" sz="2400" dirty="0"/>
              <a:t>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z-Latn-AZ" dirty="0" smtClean="0"/>
              <a:t>Yaşlılar</a:t>
            </a:r>
            <a:r>
              <a:rPr lang="az-Latn-AZ" dirty="0"/>
              <a:t>, ailələr, xidmət göstərənlər və tələbələr üçün </a:t>
            </a:r>
            <a:r>
              <a:rPr lang="az-Latn-AZ" dirty="0" err="1"/>
              <a:t>rəqəmsal</a:t>
            </a:r>
            <a:r>
              <a:rPr lang="az-Latn-AZ" dirty="0"/>
              <a:t> görüş yeri</a:t>
            </a:r>
            <a:endParaRPr lang="ru-RU" dirty="0"/>
          </a:p>
          <a:p>
            <a:pPr lvl="0"/>
            <a:r>
              <a:rPr lang="az-Latn-AZ" dirty="0"/>
              <a:t>Yaşlılara evlərində yaşamağı davam etdirməyə </a:t>
            </a:r>
            <a:r>
              <a:rPr lang="az-Latn-AZ" dirty="0" smtClean="0"/>
              <a:t>yardım</a:t>
            </a:r>
            <a:endParaRPr lang="ru-RU" dirty="0"/>
          </a:p>
          <a:p>
            <a:pPr lvl="0"/>
            <a:r>
              <a:rPr lang="az-Latn-AZ" dirty="0" err="1"/>
              <a:t>Espoo</a:t>
            </a:r>
            <a:r>
              <a:rPr lang="az-Latn-AZ" dirty="0"/>
              <a:t> şəhərindəki məhsullar, xidmətlər və tədbirlər barədə məlumatlar, faydalı məqalələr və </a:t>
            </a:r>
            <a:r>
              <a:rPr lang="az-Latn-AZ" dirty="0" err="1"/>
              <a:t>veb</a:t>
            </a:r>
            <a:r>
              <a:rPr lang="az-Latn-AZ" dirty="0"/>
              <a:t> səhifələrə </a:t>
            </a:r>
            <a:r>
              <a:rPr lang="az-Latn-AZ" dirty="0" smtClean="0"/>
              <a:t>keçidlər</a:t>
            </a:r>
            <a:endParaRPr lang="ru-RU" dirty="0"/>
          </a:p>
          <a:p>
            <a:pPr lvl="0"/>
            <a:r>
              <a:rPr lang="az-Latn-AZ" dirty="0"/>
              <a:t>Fəaliyyətlər hissəsində fiziki və beyin məşğələləri videoları, istirahət materialları və mətbuat və oyunlara </a:t>
            </a:r>
            <a:r>
              <a:rPr lang="az-Latn-AZ" dirty="0" smtClean="0"/>
              <a:t>keçidlər</a:t>
            </a:r>
            <a:endParaRPr lang="ru-RU" dirty="0"/>
          </a:p>
          <a:p>
            <a:pPr lvl="0"/>
            <a:r>
              <a:rPr lang="az-Latn-AZ" dirty="0"/>
              <a:t>Himayəçilər, könüllü fəaliyyətlər üçün alt səhifələr </a:t>
            </a:r>
            <a:endParaRPr lang="ru-RU" dirty="0"/>
          </a:p>
          <a:p>
            <a:pPr lvl="0"/>
            <a:r>
              <a:rPr lang="en-US" dirty="0" err="1"/>
              <a:t>İstifadəçilər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ekspertlərlə</a:t>
            </a:r>
            <a:r>
              <a:rPr lang="en-US" dirty="0"/>
              <a:t> </a:t>
            </a:r>
            <a:r>
              <a:rPr lang="en-US" dirty="0" err="1"/>
              <a:t>birgə</a:t>
            </a:r>
            <a:r>
              <a:rPr lang="en-US" dirty="0"/>
              <a:t> </a:t>
            </a:r>
            <a:r>
              <a:rPr lang="en-US" dirty="0" err="1"/>
              <a:t>Laurea</a:t>
            </a:r>
            <a:r>
              <a:rPr lang="en-US" dirty="0"/>
              <a:t> TEU-nun </a:t>
            </a:r>
            <a:r>
              <a:rPr lang="en-US" dirty="0" err="1"/>
              <a:t>tələbələri</a:t>
            </a:r>
            <a:r>
              <a:rPr lang="en-US" dirty="0"/>
              <a:t> </a:t>
            </a:r>
            <a:r>
              <a:rPr lang="en-US" dirty="0" err="1"/>
              <a:t>tərəfindən</a:t>
            </a:r>
            <a:r>
              <a:rPr lang="en-US" dirty="0"/>
              <a:t> </a:t>
            </a:r>
            <a:r>
              <a:rPr lang="en-US" dirty="0" err="1"/>
              <a:t>İnnoEspoo</a:t>
            </a:r>
            <a:r>
              <a:rPr lang="en-US" dirty="0"/>
              <a:t> </a:t>
            </a:r>
            <a:r>
              <a:rPr lang="en-US" dirty="0" err="1"/>
              <a:t>layihəsinin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hissəsi</a:t>
            </a:r>
            <a:r>
              <a:rPr lang="en-US" dirty="0"/>
              <a:t> </a:t>
            </a:r>
            <a:r>
              <a:rPr lang="en-US" dirty="0" err="1"/>
              <a:t>kimi</a:t>
            </a:r>
            <a:r>
              <a:rPr lang="en-US" dirty="0"/>
              <a:t> </a:t>
            </a:r>
            <a:r>
              <a:rPr lang="en-US" dirty="0" err="1"/>
              <a:t>hazırlanıb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həyata</a:t>
            </a:r>
            <a:r>
              <a:rPr lang="en-US" dirty="0"/>
              <a:t> </a:t>
            </a:r>
            <a:r>
              <a:rPr lang="en-US" dirty="0" err="1"/>
              <a:t>keçirilib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268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fi-FI"/>
          </a:p>
        </p:txBody>
      </p:sp>
      <p:pic>
        <p:nvPicPr>
          <p:cNvPr id="6146" name="Picture 2" descr="C:\Users\susniin\AppData\Local\Microsoft\Windows\Temporary Internet Files\Content.Outlook\UIYTQUIG\WP_20141029_13_14_20_Pro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20" y="172879"/>
            <a:ext cx="1703479" cy="2295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3246126" y="927653"/>
            <a:ext cx="53260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/>
              <a:t>Edərək/prosesdə öyrənmə </a:t>
            </a:r>
            <a:r>
              <a:rPr lang="en-US" sz="1600" b="1" dirty="0" smtClean="0"/>
              <a:t>(</a:t>
            </a:r>
            <a:r>
              <a:rPr lang="en-US" sz="1600" b="1" dirty="0" err="1" smtClean="0"/>
              <a:t>LbD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pPr marL="742950" lvl="1" indent="-285750">
              <a:buFont typeface="Wingdings"/>
              <a:buChar char="à"/>
            </a:pPr>
            <a:r>
              <a:rPr lang="az-Latn-AZ" altLang="fi-FI" sz="1600" dirty="0" smtClean="0">
                <a:sym typeface="Wingdings" pitchFamily="2" charset="2"/>
              </a:rPr>
              <a:t>Təlimin </a:t>
            </a:r>
            <a:r>
              <a:rPr lang="az-Latn-AZ" altLang="fi-FI" sz="1600" b="1" dirty="0" smtClean="0">
                <a:sym typeface="Wingdings" pitchFamily="2" charset="2"/>
              </a:rPr>
              <a:t>məqsədi </a:t>
            </a:r>
            <a:r>
              <a:rPr lang="az-Latn-AZ" altLang="fi-FI" sz="1600" dirty="0" smtClean="0">
                <a:sym typeface="Wingdings" pitchFamily="2" charset="2"/>
              </a:rPr>
              <a:t>aydındır və yeni </a:t>
            </a:r>
            <a:r>
              <a:rPr lang="az-Latn-AZ" altLang="fi-FI" sz="1600" dirty="0" err="1" smtClean="0">
                <a:sym typeface="Wingdings" pitchFamily="2" charset="2"/>
              </a:rPr>
              <a:t>kompetensiyanın</a:t>
            </a:r>
            <a:r>
              <a:rPr lang="az-Latn-AZ" altLang="fi-FI" sz="1600" dirty="0" smtClean="0">
                <a:sym typeface="Wingdings" pitchFamily="2" charset="2"/>
              </a:rPr>
              <a:t> yaradılması prosesi vasitəsilə baş verir </a:t>
            </a:r>
            <a:endParaRPr lang="en-GB" altLang="fi-FI" sz="1600" dirty="0" smtClean="0">
              <a:sym typeface="Wingdings" pitchFamily="2" charset="2"/>
            </a:endParaRPr>
          </a:p>
          <a:p>
            <a:pPr marL="742950" lvl="1" indent="-285750">
              <a:buFont typeface="Wingdings"/>
              <a:buChar char="à"/>
            </a:pPr>
            <a:r>
              <a:rPr lang="az-Latn-AZ" altLang="fi-FI" sz="1600" b="1" dirty="0" smtClean="0"/>
              <a:t>(İş həyatı üçün) y</a:t>
            </a:r>
            <a:r>
              <a:rPr lang="az-Latn-AZ" altLang="fi-FI" sz="1600" dirty="0" smtClean="0"/>
              <a:t>aradıcı layihələrə əsaslanır </a:t>
            </a:r>
          </a:p>
          <a:p>
            <a:pPr marL="742950" lvl="1" indent="-285750">
              <a:buFont typeface="Wingdings"/>
              <a:buChar char="à"/>
            </a:pPr>
            <a:r>
              <a:rPr lang="az-Latn-AZ" altLang="fi-FI" sz="1600" dirty="0" err="1" smtClean="0">
                <a:sym typeface="Wingdings" pitchFamily="2" charset="2"/>
              </a:rPr>
              <a:t>LbD</a:t>
            </a:r>
            <a:r>
              <a:rPr lang="az-Latn-AZ" altLang="fi-FI" sz="1600" dirty="0" smtClean="0">
                <a:sym typeface="Wingdings" pitchFamily="2" charset="2"/>
              </a:rPr>
              <a:t> </a:t>
            </a:r>
            <a:r>
              <a:rPr lang="az-Latn-AZ" altLang="fi-FI" sz="1600" b="1" dirty="0" smtClean="0">
                <a:sym typeface="Wingdings" pitchFamily="2" charset="2"/>
              </a:rPr>
              <a:t>real həyat </a:t>
            </a:r>
            <a:r>
              <a:rPr lang="az-Latn-AZ" altLang="fi-FI" sz="1600" dirty="0" smtClean="0">
                <a:sym typeface="Wingdings" pitchFamily="2" charset="2"/>
              </a:rPr>
              <a:t>əsasında öyrənməkdir, </a:t>
            </a:r>
            <a:r>
              <a:rPr lang="az-Latn-AZ" altLang="fi-FI" sz="1600" dirty="0" err="1" smtClean="0">
                <a:sym typeface="Wingdings" pitchFamily="2" charset="2"/>
              </a:rPr>
              <a:t>innovasiyaya</a:t>
            </a:r>
            <a:r>
              <a:rPr lang="az-Latn-AZ" altLang="fi-FI" sz="1600" dirty="0" smtClean="0">
                <a:sym typeface="Wingdings" pitchFamily="2" charset="2"/>
              </a:rPr>
              <a:t> aparan </a:t>
            </a:r>
            <a:r>
              <a:rPr lang="az-Latn-AZ" altLang="fi-FI" sz="1600" dirty="0" err="1" smtClean="0">
                <a:sym typeface="Wingdings" pitchFamily="2" charset="2"/>
              </a:rPr>
              <a:t>araşdırmaçı</a:t>
            </a:r>
            <a:r>
              <a:rPr lang="az-Latn-AZ" altLang="fi-FI" sz="1600" dirty="0" smtClean="0">
                <a:sym typeface="Wingdings" pitchFamily="2" charset="2"/>
              </a:rPr>
              <a:t> yanaşması və üzbəüz görüşlərdir.</a:t>
            </a:r>
            <a:endParaRPr lang="en-GB" altLang="fi-FI" sz="1600" dirty="0" smtClean="0">
              <a:sym typeface="Wingdings" pitchFamily="2" charset="2"/>
            </a:endParaRPr>
          </a:p>
          <a:p>
            <a:pPr marL="742950" lvl="1" indent="-285750">
              <a:buFont typeface="Wingdings"/>
              <a:buChar char="à"/>
            </a:pPr>
            <a:r>
              <a:rPr lang="az-Latn-AZ" altLang="fi-FI" sz="1600" dirty="0" smtClean="0"/>
              <a:t>İş </a:t>
            </a:r>
            <a:r>
              <a:rPr lang="az-Latn-AZ" altLang="fi-FI" sz="1600" dirty="0"/>
              <a:t>həyatından olan mühazirəçilər, tələbələr və ekspertlər arasında olan tərəfdaşlığa əsasən </a:t>
            </a:r>
            <a:r>
              <a:rPr lang="az-Latn-AZ" altLang="fi-FI" sz="1600" b="1" dirty="0"/>
              <a:t>m</a:t>
            </a:r>
            <a:r>
              <a:rPr lang="az-Latn-AZ" altLang="fi-FI" sz="1600" b="1" dirty="0" smtClean="0"/>
              <a:t>üxtəlif ekspertlər </a:t>
            </a:r>
            <a:r>
              <a:rPr lang="az-Latn-AZ" altLang="fi-FI" sz="1600" dirty="0" smtClean="0"/>
              <a:t>fərqli rollarda iştirak edirlər</a:t>
            </a:r>
            <a:endParaRPr lang="en-GB" altLang="fi-FI" sz="1600" dirty="0" smtClean="0"/>
          </a:p>
          <a:p>
            <a:pPr marL="742950" lvl="1" indent="-285750">
              <a:buFont typeface="Wingdings"/>
              <a:buChar char="à"/>
            </a:pPr>
            <a:r>
              <a:rPr lang="az-Latn-AZ" altLang="fi-FI" sz="1600" dirty="0" smtClean="0"/>
              <a:t>Tələbənin </a:t>
            </a:r>
            <a:r>
              <a:rPr lang="az-Latn-AZ" altLang="fi-FI" sz="1600" dirty="0" err="1" smtClean="0"/>
              <a:t>kompetensiyasını</a:t>
            </a:r>
            <a:r>
              <a:rPr lang="az-Latn-AZ" altLang="fi-FI" sz="1600" dirty="0" smtClean="0"/>
              <a:t> nümayiş etdirmək üçün platformadır</a:t>
            </a:r>
            <a:endParaRPr lang="en-GB" altLang="fi-FI" sz="1600" dirty="0" smtClean="0"/>
          </a:p>
          <a:p>
            <a:pPr marL="742950" lvl="1" indent="-285750">
              <a:buFont typeface="Wingdings"/>
              <a:buChar char="à"/>
            </a:pPr>
            <a:r>
              <a:rPr lang="az-Latn-AZ" altLang="fi-FI" sz="1600" dirty="0" smtClean="0"/>
              <a:t>Regional, milli və beynəlxalq əməkdaşlıq üçün platformadır</a:t>
            </a:r>
            <a:endParaRPr lang="en-GB" altLang="fi-FI" sz="1600" dirty="0" smtClean="0"/>
          </a:p>
          <a:p>
            <a:pPr marL="742950" lvl="1" indent="-285750">
              <a:buFont typeface="Wingdings"/>
              <a:buChar char="à"/>
            </a:pPr>
            <a:r>
              <a:rPr lang="az-Latn-AZ" altLang="fi-FI" sz="1600" b="1" dirty="0" smtClean="0"/>
              <a:t>Strateji seçim olmalıdır</a:t>
            </a:r>
            <a:endParaRPr lang="en-GB" altLang="fi-FI" sz="1600" b="1" dirty="0" smtClean="0"/>
          </a:p>
          <a:p>
            <a:pPr lvl="1"/>
            <a:endParaRPr lang="en-GB" altLang="fi-FI" sz="1600" dirty="0"/>
          </a:p>
          <a:p>
            <a:pPr lvl="1"/>
            <a:r>
              <a:rPr lang="az-Latn-AZ" sz="1600" i="1" dirty="0" smtClean="0"/>
              <a:t>Alınan nəticələr </a:t>
            </a:r>
            <a:r>
              <a:rPr lang="az-Latn-AZ" sz="1600" i="1" dirty="0" err="1" smtClean="0"/>
              <a:t>innovasiya</a:t>
            </a:r>
            <a:r>
              <a:rPr lang="az-Latn-AZ" sz="1600" i="1" dirty="0" smtClean="0"/>
              <a:t> (məhsullar, xidmətlər, proseslər, modellər və iş həyatı mədəniyyəti) və yeni </a:t>
            </a:r>
            <a:r>
              <a:rPr lang="az-Latn-AZ" sz="1600" i="1" dirty="0" err="1" smtClean="0"/>
              <a:t>kompetensiyalar</a:t>
            </a:r>
            <a:r>
              <a:rPr lang="az-Latn-AZ" sz="1600" i="1" dirty="0" smtClean="0"/>
              <a:t> kimi qəbul edilir.</a:t>
            </a:r>
            <a:endParaRPr lang="en-US" sz="1600" i="1" dirty="0"/>
          </a:p>
          <a:p>
            <a:pPr lvl="1"/>
            <a:endParaRPr lang="en-US" sz="1600" dirty="0"/>
          </a:p>
          <a:p>
            <a:endParaRPr lang="en-US" sz="1600" dirty="0" smtClean="0"/>
          </a:p>
          <a:p>
            <a:endParaRPr lang="fi-FI" sz="1600" dirty="0"/>
          </a:p>
        </p:txBody>
      </p:sp>
      <p:sp>
        <p:nvSpPr>
          <p:cNvPr id="4" name="Tekstiruutu 3"/>
          <p:cNvSpPr txBox="1"/>
          <p:nvPr/>
        </p:nvSpPr>
        <p:spPr>
          <a:xfrm>
            <a:off x="2700867" y="448733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/>
              <a:t>Nəticə</a:t>
            </a:r>
            <a:endParaRPr lang="fi-FI" b="1" dirty="0"/>
          </a:p>
        </p:txBody>
      </p:sp>
      <p:pic>
        <p:nvPicPr>
          <p:cNvPr id="5" name="Picture 2" descr="C:\Users\susniin\AppData\Local\Microsoft\Windows\Temporary Internet Files\Content.IE5\YY2LGL6E\MP90040097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69" y="1092201"/>
            <a:ext cx="1802664" cy="2253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usniin\AppData\Local\Microsoft\Windows\Temporary Internet Files\Content.IE5\YY2LGL6E\MP90044252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2990145"/>
            <a:ext cx="2218267" cy="332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usniin\AppData\Local\Microsoft\Windows\Temporary Internet Files\Content.IE5\VKSJZFJJ\MP90044849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9" y="4723635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650" y="68366"/>
            <a:ext cx="6503349" cy="1101513"/>
          </a:xfrm>
        </p:spPr>
        <p:txBody>
          <a:bodyPr>
            <a:noAutofit/>
          </a:bodyPr>
          <a:lstStyle/>
          <a:p>
            <a:r>
              <a:rPr lang="fi-FI" sz="3200" dirty="0" smtClean="0"/>
              <a:t> </a:t>
            </a:r>
            <a:r>
              <a:rPr lang="az-Latn-AZ" sz="2800" dirty="0" smtClean="0"/>
              <a:t>TEU sektorunda İKT əməkdaşlığı və rəqəmsallaşma </a:t>
            </a:r>
            <a:r>
              <a:rPr lang="fi-FI" sz="2800" dirty="0" smtClean="0"/>
              <a:t>(Turo Kilpeläinen</a:t>
            </a:r>
            <a:r>
              <a:rPr lang="fi-FI" sz="3200" dirty="0" smtClean="0"/>
              <a:t>)</a:t>
            </a:r>
            <a:endParaRPr lang="fi-FI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117AD-EDA0-4E86-BEF1-4EC04B065754}" type="slidenum">
              <a:rPr lang="fi-FI" smtClean="0"/>
              <a:pPr>
                <a:defRPr/>
              </a:pPr>
              <a:t>29</a:t>
            </a:fld>
            <a:endParaRPr lang="fi-FI" dirty="0"/>
          </a:p>
        </p:txBody>
      </p:sp>
      <p:grpSp>
        <p:nvGrpSpPr>
          <p:cNvPr id="55" name="Group 54"/>
          <p:cNvGrpSpPr/>
          <p:nvPr/>
        </p:nvGrpSpPr>
        <p:grpSpPr>
          <a:xfrm>
            <a:off x="4599417" y="1484095"/>
            <a:ext cx="3818604" cy="2088558"/>
            <a:chOff x="4713263" y="1484095"/>
            <a:chExt cx="3818604" cy="2088558"/>
          </a:xfrm>
        </p:grpSpPr>
        <p:grpSp>
          <p:nvGrpSpPr>
            <p:cNvPr id="5" name="Group 4"/>
            <p:cNvGrpSpPr/>
            <p:nvPr/>
          </p:nvGrpSpPr>
          <p:grpSpPr>
            <a:xfrm>
              <a:off x="5159849" y="1928803"/>
              <a:ext cx="3372018" cy="1643850"/>
              <a:chOff x="1419173" y="2078145"/>
              <a:chExt cx="6449769" cy="3144245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1419173" y="2082704"/>
                <a:ext cx="6425808" cy="313968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4F622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0800000">
                <a:off x="1443134" y="2078145"/>
                <a:ext cx="6425808" cy="3139686"/>
              </a:xfrm>
              <a:prstGeom prst="triangl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1727366" y="4166365"/>
                <a:ext cx="5891067" cy="41977"/>
              </a:xfrm>
              <a:prstGeom prst="line">
                <a:avLst/>
              </a:prstGeom>
              <a:ln w="57150" cmpd="sng">
                <a:solidFill>
                  <a:schemeClr val="accent3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727366" y="2936143"/>
                <a:ext cx="5891067" cy="57826"/>
              </a:xfrm>
              <a:prstGeom prst="line">
                <a:avLst/>
              </a:prstGeom>
              <a:ln w="57150" cmpd="sng">
                <a:solidFill>
                  <a:schemeClr val="accent3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4713263" y="1484095"/>
              <a:ext cx="3809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z-Latn-AZ" sz="1400" b="1" dirty="0" smtClean="0"/>
                <a:t>TEU-də İKT təhsili</a:t>
              </a:r>
              <a:r>
                <a:rPr lang="fi-FI" sz="1400" b="1" dirty="0" smtClean="0"/>
                <a:t>; </a:t>
              </a:r>
              <a:r>
                <a:rPr lang="az-Latn-AZ" sz="1400" b="1" dirty="0" smtClean="0"/>
                <a:t>əməkdaşlıq şəraitində baza təhsili</a:t>
              </a:r>
              <a:endParaRPr lang="en-US" sz="1400" b="1" dirty="0"/>
            </a:p>
          </p:txBody>
        </p:sp>
      </p:grp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747077" y="3806841"/>
            <a:ext cx="3670944" cy="1985212"/>
          </a:xfrm>
          <a:ln>
            <a:solidFill>
              <a:srgbClr val="4F6228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az-Latn-AZ" dirty="0" smtClean="0"/>
              <a:t>Rəqəmsal öyrənmə və əməkdaşlıq dedikdə:</a:t>
            </a:r>
            <a:endParaRPr lang="en-US" dirty="0" smtClean="0"/>
          </a:p>
          <a:p>
            <a:pPr lvl="1"/>
            <a:r>
              <a:rPr lang="az-Latn-AZ" dirty="0" smtClean="0"/>
              <a:t>yeni tədris və təlim forması</a:t>
            </a:r>
            <a:endParaRPr lang="en-US" dirty="0" smtClean="0"/>
          </a:p>
          <a:p>
            <a:pPr lvl="1"/>
            <a:r>
              <a:rPr lang="az-Latn-AZ" b="1" dirty="0" smtClean="0">
                <a:solidFill>
                  <a:schemeClr val="accent3">
                    <a:lumMod val="75000"/>
                  </a:schemeClr>
                </a:solidFill>
              </a:rPr>
              <a:t>kurikulumun tətbiq edildiyi tərzi dəyişdirməyə maraq 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az-Latn-AZ" dirty="0" smtClean="0"/>
              <a:t>TEU sektoru və digər iştirakçılar arasında </a:t>
            </a:r>
            <a:r>
              <a:rPr lang="az-Latn-AZ" b="1" dirty="0" smtClean="0">
                <a:solidFill>
                  <a:schemeClr val="accent3">
                    <a:lumMod val="75000"/>
                  </a:schemeClr>
                </a:solidFill>
              </a:rPr>
              <a:t>güclü əməkdaşlıq </a:t>
            </a:r>
            <a:r>
              <a:rPr lang="az-Latn-AZ" dirty="0" smtClean="0"/>
              <a:t>nəzərdə tutulur. 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1496585" y="1619079"/>
            <a:ext cx="3011930" cy="638565"/>
            <a:chOff x="1454633" y="81646"/>
            <a:chExt cx="3011930" cy="638565"/>
          </a:xfrm>
        </p:grpSpPr>
        <p:sp>
          <p:nvSpPr>
            <p:cNvPr id="51" name="Round Same Side Corner Rectangle 50"/>
            <p:cNvSpPr/>
            <p:nvPr/>
          </p:nvSpPr>
          <p:spPr>
            <a:xfrm rot="5400000">
              <a:off x="2641315" y="-1105036"/>
              <a:ext cx="638565" cy="3011930"/>
            </a:xfrm>
            <a:prstGeom prst="round2SameRect">
              <a:avLst/>
            </a:pr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ound Same Side Corner Rectangle 4"/>
            <p:cNvSpPr/>
            <p:nvPr/>
          </p:nvSpPr>
          <p:spPr>
            <a:xfrm>
              <a:off x="1454633" y="112818"/>
              <a:ext cx="2980758" cy="576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z-Latn-AZ" sz="1600" kern="1200" dirty="0" smtClean="0"/>
                <a:t>Təhsilin planlaşdırılmasında tələbələrə əsaslanan təlim əsas götürülür</a:t>
              </a:r>
              <a:endParaRPr lang="en-US" sz="16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1530" y="1539258"/>
            <a:ext cx="1215054" cy="798206"/>
            <a:chOff x="239578" y="1825"/>
            <a:chExt cx="1215054" cy="798206"/>
          </a:xfrm>
        </p:grpSpPr>
        <p:sp>
          <p:nvSpPr>
            <p:cNvPr id="49" name="Rounded Rectangle 48"/>
            <p:cNvSpPr/>
            <p:nvPr/>
          </p:nvSpPr>
          <p:spPr>
            <a:xfrm>
              <a:off x="239578" y="1825"/>
              <a:ext cx="1215054" cy="798206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6"/>
            <p:cNvSpPr/>
            <p:nvPr/>
          </p:nvSpPr>
          <p:spPr>
            <a:xfrm>
              <a:off x="278543" y="40790"/>
              <a:ext cx="1137124" cy="720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z-Latn-AZ" sz="1500" kern="1200" dirty="0" smtClean="0"/>
                <a:t>Aparıcı qüvvə</a:t>
              </a:r>
              <a:endParaRPr lang="en-US" sz="1500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96585" y="2457196"/>
            <a:ext cx="3011930" cy="638565"/>
            <a:chOff x="1454633" y="919763"/>
            <a:chExt cx="3011930" cy="638565"/>
          </a:xfrm>
        </p:grpSpPr>
        <p:sp>
          <p:nvSpPr>
            <p:cNvPr id="47" name="Round Same Side Corner Rectangle 46"/>
            <p:cNvSpPr/>
            <p:nvPr/>
          </p:nvSpPr>
          <p:spPr>
            <a:xfrm rot="5400000">
              <a:off x="2641315" y="-266919"/>
              <a:ext cx="638565" cy="3011930"/>
            </a:xfrm>
            <a:prstGeom prst="round2SameRect">
              <a:avLst/>
            </a:pr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ound Same Side Corner Rectangle 8"/>
            <p:cNvSpPr/>
            <p:nvPr/>
          </p:nvSpPr>
          <p:spPr>
            <a:xfrm>
              <a:off x="1454633" y="950935"/>
              <a:ext cx="2980758" cy="576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z-Latn-AZ" sz="1600" kern="1200" dirty="0" smtClean="0"/>
                <a:t>Yeni kompetensiyaların öyrənilməsi üçün mümkün ən yaxşı resurslar səfərbər edilir</a:t>
              </a:r>
              <a:endParaRPr lang="en-US" sz="16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1530" y="2377375"/>
            <a:ext cx="1215054" cy="798206"/>
            <a:chOff x="239578" y="839942"/>
            <a:chExt cx="1215054" cy="798206"/>
          </a:xfrm>
        </p:grpSpPr>
        <p:sp>
          <p:nvSpPr>
            <p:cNvPr id="45" name="Rounded Rectangle 44"/>
            <p:cNvSpPr/>
            <p:nvPr/>
          </p:nvSpPr>
          <p:spPr>
            <a:xfrm>
              <a:off x="239578" y="839942"/>
              <a:ext cx="1215054" cy="798206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10"/>
            <p:cNvSpPr/>
            <p:nvPr/>
          </p:nvSpPr>
          <p:spPr>
            <a:xfrm>
              <a:off x="278543" y="878907"/>
              <a:ext cx="1137124" cy="720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 smtClean="0"/>
                <a:t>Peda</a:t>
              </a:r>
              <a:r>
                <a:rPr lang="az-Latn-AZ" sz="1500" kern="1200" dirty="0" err="1" smtClean="0"/>
                <a:t>qoqika</a:t>
              </a:r>
              <a:endParaRPr lang="en-US" sz="15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96584" y="3264139"/>
            <a:ext cx="3024457" cy="687347"/>
            <a:chOff x="1454632" y="1726706"/>
            <a:chExt cx="3024457" cy="687347"/>
          </a:xfrm>
        </p:grpSpPr>
        <p:sp>
          <p:nvSpPr>
            <p:cNvPr id="43" name="Round Same Side Corner Rectangle 42"/>
            <p:cNvSpPr/>
            <p:nvPr/>
          </p:nvSpPr>
          <p:spPr>
            <a:xfrm rot="5400000">
              <a:off x="2641315" y="571197"/>
              <a:ext cx="638565" cy="3011930"/>
            </a:xfrm>
            <a:prstGeom prst="round2SameRect">
              <a:avLst/>
            </a:pr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Round Same Side Corner Rectangle 12"/>
            <p:cNvSpPr/>
            <p:nvPr/>
          </p:nvSpPr>
          <p:spPr>
            <a:xfrm>
              <a:off x="1454632" y="1726706"/>
              <a:ext cx="3024457" cy="687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z-Latn-AZ" sz="1600" kern="1200" dirty="0" smtClean="0"/>
                <a:t>Rəqəmsal təlim mühitləri</a:t>
              </a:r>
              <a:endParaRPr lang="en-US" sz="1600" kern="1200" dirty="0" smtClean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 smtClean="0"/>
                <a:t>Pra</a:t>
              </a:r>
              <a:r>
                <a:rPr lang="az-Latn-AZ" sz="1600" dirty="0" smtClean="0"/>
                <a:t>ktiki Tİİ mühitləri</a:t>
              </a:r>
              <a:r>
                <a:rPr lang="en-US" sz="1600" dirty="0" smtClean="0"/>
                <a:t>,</a:t>
              </a:r>
              <a:r>
                <a:rPr lang="az-Latn-AZ" sz="1600" dirty="0" smtClean="0"/>
                <a:t> bizneslə</a:t>
              </a:r>
              <a:r>
                <a:rPr lang="en-US" sz="1600" dirty="0" smtClean="0"/>
                <a:t> real </a:t>
              </a:r>
              <a:r>
                <a:rPr lang="az-Latn-AZ" sz="1600" dirty="0" smtClean="0"/>
                <a:t>əməkdaşlıq </a:t>
              </a:r>
              <a:endParaRPr lang="en-US" sz="16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1530" y="3215492"/>
            <a:ext cx="1215054" cy="798206"/>
            <a:chOff x="239578" y="1678059"/>
            <a:chExt cx="1215054" cy="798206"/>
          </a:xfrm>
        </p:grpSpPr>
        <p:sp>
          <p:nvSpPr>
            <p:cNvPr id="41" name="Rounded Rectangle 40"/>
            <p:cNvSpPr/>
            <p:nvPr/>
          </p:nvSpPr>
          <p:spPr>
            <a:xfrm>
              <a:off x="239578" y="1678059"/>
              <a:ext cx="1215054" cy="798206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14"/>
            <p:cNvSpPr/>
            <p:nvPr/>
          </p:nvSpPr>
          <p:spPr>
            <a:xfrm>
              <a:off x="278543" y="1717024"/>
              <a:ext cx="1137124" cy="720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z-Latn-AZ" sz="1500" dirty="0" smtClean="0"/>
                <a:t>Öyrənmə </a:t>
              </a:r>
              <a:r>
                <a:rPr lang="en-US" sz="1500" kern="1200" dirty="0" smtClean="0"/>
                <a:t>&amp; </a:t>
              </a:r>
              <a:r>
                <a:rPr lang="az-Latn-AZ" sz="1500" kern="1200" dirty="0" smtClean="0"/>
                <a:t>Tİİ alətləri və metodları </a:t>
              </a:r>
              <a:endParaRPr lang="en-US" sz="1500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96585" y="4092574"/>
            <a:ext cx="3102832" cy="720276"/>
            <a:chOff x="1454633" y="2555141"/>
            <a:chExt cx="3102832" cy="720276"/>
          </a:xfrm>
        </p:grpSpPr>
        <p:sp>
          <p:nvSpPr>
            <p:cNvPr id="39" name="Round Same Side Corner Rectangle 38"/>
            <p:cNvSpPr/>
            <p:nvPr/>
          </p:nvSpPr>
          <p:spPr>
            <a:xfrm rot="5400000">
              <a:off x="2600460" y="1409314"/>
              <a:ext cx="720276" cy="3011930"/>
            </a:xfrm>
            <a:prstGeom prst="round2SameRect">
              <a:avLst/>
            </a:pr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ound Same Side Corner Rectangle 16"/>
            <p:cNvSpPr/>
            <p:nvPr/>
          </p:nvSpPr>
          <p:spPr>
            <a:xfrm>
              <a:off x="1454633" y="2674812"/>
              <a:ext cx="3102832" cy="496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z-Latn-AZ" sz="1600" kern="1200" dirty="0" smtClean="0"/>
                <a:t>Müştərək planlaşdırma sistemləri və dəstək strukturları</a:t>
              </a:r>
              <a:r>
                <a:rPr lang="en-US" sz="1600" kern="1200" dirty="0" smtClean="0"/>
                <a:t> ( </a:t>
              </a:r>
              <a:r>
                <a:rPr lang="az-Latn-AZ" sz="1600" kern="1200" dirty="0" smtClean="0"/>
                <a:t>xüsusilə təhsilin idarə edilməsi sahəsində</a:t>
              </a:r>
              <a:r>
                <a:rPr lang="en-US" sz="1600" kern="1200" dirty="0" smtClean="0"/>
                <a:t>)</a:t>
              </a:r>
              <a:endParaRPr lang="en-US" sz="1600" kern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1530" y="4053609"/>
            <a:ext cx="1215054" cy="798206"/>
            <a:chOff x="239578" y="2516176"/>
            <a:chExt cx="1215054" cy="798206"/>
          </a:xfrm>
        </p:grpSpPr>
        <p:sp>
          <p:nvSpPr>
            <p:cNvPr id="37" name="Rounded Rectangle 36"/>
            <p:cNvSpPr/>
            <p:nvPr/>
          </p:nvSpPr>
          <p:spPr>
            <a:xfrm>
              <a:off x="239578" y="2516176"/>
              <a:ext cx="1215054" cy="79820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18"/>
            <p:cNvSpPr/>
            <p:nvPr/>
          </p:nvSpPr>
          <p:spPr>
            <a:xfrm>
              <a:off x="278543" y="2555141"/>
              <a:ext cx="1137124" cy="720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z-Latn-AZ" sz="1500" kern="1200" dirty="0" smtClean="0"/>
                <a:t>Sistemlər və strukturlar</a:t>
              </a:r>
              <a:endParaRPr lang="en-US" sz="1500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96584" y="4971545"/>
            <a:ext cx="3089063" cy="638565"/>
            <a:chOff x="1454633" y="3434112"/>
            <a:chExt cx="3011930" cy="638565"/>
          </a:xfrm>
        </p:grpSpPr>
        <p:sp>
          <p:nvSpPr>
            <p:cNvPr id="35" name="Round Same Side Corner Rectangle 34"/>
            <p:cNvSpPr/>
            <p:nvPr/>
          </p:nvSpPr>
          <p:spPr>
            <a:xfrm rot="5400000">
              <a:off x="2641315" y="2247430"/>
              <a:ext cx="638565" cy="3011930"/>
            </a:xfrm>
            <a:prstGeom prst="round2SameRect">
              <a:avLst/>
            </a:pr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ound Same Side Corner Rectangle 20"/>
            <p:cNvSpPr/>
            <p:nvPr/>
          </p:nvSpPr>
          <p:spPr>
            <a:xfrm>
              <a:off x="1454633" y="3465284"/>
              <a:ext cx="2980758" cy="576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z-Latn-AZ" sz="1600" kern="1200" dirty="0" smtClean="0"/>
                <a:t>Texnologiya üçün müştərək platforma </a:t>
              </a:r>
              <a:r>
                <a:rPr lang="en-US" sz="1600" kern="1200" dirty="0" smtClean="0"/>
                <a:t>(</a:t>
              </a:r>
              <a:r>
                <a:rPr lang="az-Latn-AZ" sz="1600" kern="1200" dirty="0" smtClean="0"/>
                <a:t>məs</a:t>
              </a:r>
              <a:r>
                <a:rPr lang="en-US" sz="1600" kern="1200" dirty="0" smtClean="0"/>
                <a:t>.</a:t>
              </a:r>
              <a:r>
                <a:rPr lang="az-Latn-AZ" sz="1600" kern="1200" dirty="0" smtClean="0"/>
                <a:t>, açıq platformalar</a:t>
              </a:r>
              <a:r>
                <a:rPr lang="en-US" sz="1600" kern="1200" dirty="0" smtClean="0"/>
                <a:t>).</a:t>
              </a:r>
              <a:endParaRPr lang="en-US" sz="1600" kern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1530" y="4891725"/>
            <a:ext cx="1215054" cy="798206"/>
            <a:chOff x="239578" y="3354292"/>
            <a:chExt cx="1215054" cy="798206"/>
          </a:xfrm>
        </p:grpSpPr>
        <p:sp>
          <p:nvSpPr>
            <p:cNvPr id="33" name="Rounded Rectangle 32"/>
            <p:cNvSpPr/>
            <p:nvPr/>
          </p:nvSpPr>
          <p:spPr>
            <a:xfrm>
              <a:off x="239578" y="3354292"/>
              <a:ext cx="1215054" cy="798206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22"/>
            <p:cNvSpPr/>
            <p:nvPr/>
          </p:nvSpPr>
          <p:spPr>
            <a:xfrm>
              <a:off x="278543" y="3393257"/>
              <a:ext cx="1137124" cy="720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z-Latn-AZ" sz="1500" kern="1200" dirty="0" smtClean="0"/>
                <a:t>Texnologiya</a:t>
              </a:r>
              <a:endParaRPr lang="en-US" sz="1500" kern="1200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209325" y="1479417"/>
            <a:ext cx="4409773" cy="431263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47077" y="1479418"/>
            <a:ext cx="3670944" cy="223308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iheeseen liittyvä ku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6" y="255465"/>
            <a:ext cx="2256185" cy="1007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9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dirty="0" smtClean="0"/>
              <a:t>Təqdimatın məzmunu </a:t>
            </a:r>
            <a:r>
              <a:rPr lang="fi-FI" dirty="0" smtClean="0"/>
              <a:t>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99066" y="1727200"/>
            <a:ext cx="7078133" cy="4673600"/>
          </a:xfrm>
        </p:spPr>
        <p:txBody>
          <a:bodyPr>
            <a:normAutofit/>
          </a:bodyPr>
          <a:lstStyle/>
          <a:p>
            <a:r>
              <a:rPr lang="az-Latn-AZ" sz="3200" dirty="0" smtClean="0"/>
              <a:t>Maraqlı tərəflər nə üçün lazımdır?</a:t>
            </a:r>
            <a:endParaRPr lang="fi-FI" sz="3200" dirty="0" smtClean="0"/>
          </a:p>
          <a:p>
            <a:pPr lvl="0"/>
            <a:r>
              <a:rPr lang="az-Latn-AZ" sz="3200" dirty="0" smtClean="0"/>
              <a:t>Müxtəlif maraqlı tərəflərin </a:t>
            </a:r>
            <a:r>
              <a:rPr lang="az-Latn-AZ" sz="3200" dirty="0" err="1" smtClean="0"/>
              <a:t>müəyyənləşdirilməsi</a:t>
            </a:r>
            <a:endParaRPr lang="fi-FI" sz="3200" dirty="0" smtClean="0"/>
          </a:p>
          <a:p>
            <a:r>
              <a:rPr lang="az-Latn-AZ" sz="3200" dirty="0" smtClean="0"/>
              <a:t>Əmək bazarının/</a:t>
            </a:r>
            <a:r>
              <a:rPr lang="az-Latn-AZ" sz="3200" dirty="0" err="1" smtClean="0"/>
              <a:t>nazirliklərin</a:t>
            </a:r>
            <a:r>
              <a:rPr lang="az-Latn-AZ" sz="3200" dirty="0" smtClean="0"/>
              <a:t> maraqları</a:t>
            </a:r>
            <a:endParaRPr lang="fi-FI" sz="3200" dirty="0" smtClean="0"/>
          </a:p>
          <a:p>
            <a:r>
              <a:rPr lang="az-Latn-AZ" sz="3200" dirty="0" smtClean="0"/>
              <a:t>Tələbələrin rolu</a:t>
            </a:r>
            <a:endParaRPr lang="fi-FI" sz="3200" dirty="0" smtClean="0"/>
          </a:p>
          <a:p>
            <a:r>
              <a:rPr lang="az-Latn-AZ" sz="3200" dirty="0" smtClean="0"/>
              <a:t>Maraqlı tərəflərdən faydalanma və bununla bağlı problemlər 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37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Təqdimatın məzmunu </a:t>
            </a:r>
            <a:r>
              <a:rPr lang="fi-FI" dirty="0" smtClean="0"/>
              <a:t>II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Latn-AZ" sz="3200" dirty="0" smtClean="0"/>
              <a:t>Əmək bazarına </a:t>
            </a:r>
            <a:r>
              <a:rPr lang="az-Latn-AZ" sz="3200" dirty="0" err="1" smtClean="0"/>
              <a:t>yönəlik</a:t>
            </a:r>
            <a:r>
              <a:rPr lang="az-Latn-AZ" sz="3200" dirty="0" smtClean="0"/>
              <a:t> </a:t>
            </a:r>
            <a:r>
              <a:rPr lang="az-Latn-AZ" sz="3200" dirty="0" smtClean="0"/>
              <a:t>ali təhsil</a:t>
            </a:r>
            <a:endParaRPr lang="fi-FI" sz="3200" dirty="0" smtClean="0"/>
          </a:p>
          <a:p>
            <a:pPr lvl="1"/>
            <a:r>
              <a:rPr lang="az-Latn-AZ" sz="3000" dirty="0" smtClean="0"/>
              <a:t>Müəllimlərin, tələbələrin və iş həyatından olan nümayəndələrin rolu</a:t>
            </a:r>
            <a:endParaRPr lang="fi-FI" sz="3000" dirty="0" smtClean="0"/>
          </a:p>
          <a:p>
            <a:pPr lvl="1"/>
            <a:r>
              <a:rPr lang="az-Latn-AZ" sz="3000" dirty="0" smtClean="0"/>
              <a:t>Kompetensiyaların və </a:t>
            </a:r>
            <a:r>
              <a:rPr lang="az-Latn-AZ" sz="3000" dirty="0" err="1" smtClean="0"/>
              <a:t>kvalifikasiyaların</a:t>
            </a:r>
            <a:r>
              <a:rPr lang="az-Latn-AZ" sz="3000" dirty="0" smtClean="0"/>
              <a:t> inkişaf </a:t>
            </a:r>
            <a:r>
              <a:rPr lang="az-Latn-AZ" sz="3000" dirty="0" err="1" smtClean="0"/>
              <a:t>etdirilməsi</a:t>
            </a:r>
            <a:endParaRPr lang="fi-FI" sz="3000" dirty="0" smtClean="0"/>
          </a:p>
          <a:p>
            <a:pPr lvl="1"/>
            <a:r>
              <a:rPr lang="az-Latn-AZ" sz="3000" dirty="0" smtClean="0"/>
              <a:t>Tətbiqi elmlər </a:t>
            </a:r>
            <a:r>
              <a:rPr lang="az-Latn-AZ" sz="3000" dirty="0" err="1" smtClean="0"/>
              <a:t>universitetlərindən</a:t>
            </a:r>
            <a:r>
              <a:rPr lang="az-Latn-AZ" sz="3000" dirty="0" smtClean="0"/>
              <a:t> nümunələr</a:t>
            </a:r>
            <a:endParaRPr lang="fi-FI" sz="3000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52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z-Latn-AZ" dirty="0" smtClean="0"/>
              <a:t>ALİ TƏHSİLDƏ MARAQLI TƏRƏFLƏR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Latn-AZ" sz="2400" b="1" dirty="0" smtClean="0"/>
              <a:t>Əmək bazarı</a:t>
            </a:r>
            <a:r>
              <a:rPr lang="fi-FI" sz="2400" dirty="0" smtClean="0"/>
              <a:t>: </a:t>
            </a:r>
            <a:r>
              <a:rPr lang="az-Latn-AZ" sz="2400" dirty="0" smtClean="0"/>
              <a:t>əmək bazarının ehtiyacları, </a:t>
            </a:r>
            <a:r>
              <a:rPr lang="az-Latn-AZ" sz="2400" dirty="0" smtClean="0"/>
              <a:t>tədris proqramlarının </a:t>
            </a:r>
            <a:r>
              <a:rPr lang="az-Latn-AZ" sz="2400" dirty="0" err="1" smtClean="0"/>
              <a:t>planlaşdırılması</a:t>
            </a:r>
            <a:r>
              <a:rPr lang="az-Latn-AZ" sz="2400" dirty="0" smtClean="0"/>
              <a:t>, ortaq layihələr, işçi heyətin </a:t>
            </a:r>
            <a:r>
              <a:rPr lang="az-Latn-AZ" sz="2400" dirty="0" err="1" smtClean="0"/>
              <a:t>təlimləndirilməsi</a:t>
            </a:r>
            <a:r>
              <a:rPr lang="az-Latn-AZ" sz="2400" dirty="0" smtClean="0"/>
              <a:t>, tələbələr üçün iş təcrübəsi</a:t>
            </a:r>
            <a:endParaRPr lang="fi-FI" sz="2400" dirty="0" smtClean="0"/>
          </a:p>
          <a:p>
            <a:r>
              <a:rPr lang="az-Latn-AZ" sz="2400" b="1" dirty="0" smtClean="0"/>
              <a:t>Yerli qurumlar</a:t>
            </a:r>
            <a:r>
              <a:rPr lang="fi-FI" sz="2400" dirty="0" smtClean="0"/>
              <a:t>: </a:t>
            </a:r>
            <a:r>
              <a:rPr lang="az-Latn-AZ" sz="2400" dirty="0" smtClean="0"/>
              <a:t>yerli inkişaf üzrə </a:t>
            </a:r>
            <a:r>
              <a:rPr lang="az-Latn-AZ" sz="2400" dirty="0" err="1" smtClean="0"/>
              <a:t>gözləntilər</a:t>
            </a:r>
            <a:endParaRPr lang="fi-FI" sz="2400" dirty="0"/>
          </a:p>
          <a:p>
            <a:r>
              <a:rPr lang="az-Latn-AZ" sz="2400" b="1" dirty="0" smtClean="0"/>
              <a:t>Digər təhsil təşkilatları</a:t>
            </a:r>
            <a:r>
              <a:rPr lang="fi-FI" sz="2400" dirty="0" smtClean="0"/>
              <a:t>: </a:t>
            </a:r>
            <a:r>
              <a:rPr lang="az-Latn-AZ" sz="2400" dirty="0" smtClean="0"/>
              <a:t>əməkdaşlıq</a:t>
            </a:r>
            <a:r>
              <a:rPr lang="fi-FI" sz="2400" dirty="0" smtClean="0"/>
              <a:t> (</a:t>
            </a:r>
            <a:r>
              <a:rPr lang="az-Latn-AZ" sz="2400" dirty="0" smtClean="0"/>
              <a:t>məsələn, proqramların hazırlanmasında</a:t>
            </a:r>
            <a:r>
              <a:rPr lang="az-Latn-AZ" sz="2400" dirty="0"/>
              <a:t>)</a:t>
            </a:r>
            <a:r>
              <a:rPr lang="fi-FI" sz="2400" dirty="0" smtClean="0"/>
              <a:t>, </a:t>
            </a:r>
            <a:r>
              <a:rPr lang="az-Latn-AZ" sz="2400" dirty="0" err="1" smtClean="0"/>
              <a:t>meyarlaşma</a:t>
            </a:r>
            <a:endParaRPr lang="fi-FI" sz="2400" dirty="0"/>
          </a:p>
          <a:p>
            <a:r>
              <a:rPr lang="az-Latn-AZ" sz="2400" b="1" dirty="0" smtClean="0"/>
              <a:t>Tələbələr</a:t>
            </a:r>
            <a:r>
              <a:rPr lang="fi-FI" sz="2400" dirty="0" smtClean="0"/>
              <a:t>: </a:t>
            </a:r>
            <a:r>
              <a:rPr lang="az-Latn-AZ" sz="2400" dirty="0" smtClean="0"/>
              <a:t>proqramlar, tədris, </a:t>
            </a:r>
            <a:r>
              <a:rPr lang="az-Latn-AZ" sz="2400" dirty="0" err="1" smtClean="0"/>
              <a:t>istiqamətləndirmə</a:t>
            </a:r>
            <a:r>
              <a:rPr lang="az-Latn-AZ" sz="2400" dirty="0" smtClean="0"/>
              <a:t>, sosial dəstək</a:t>
            </a:r>
            <a:endParaRPr lang="fi-FI" sz="2400" dirty="0"/>
          </a:p>
          <a:p>
            <a:r>
              <a:rPr lang="az-Latn-AZ" sz="2400" b="1" dirty="0" smtClean="0"/>
              <a:t>Nazirliklər</a:t>
            </a:r>
            <a:r>
              <a:rPr lang="fi-FI" sz="2400" dirty="0" smtClean="0"/>
              <a:t>: </a:t>
            </a:r>
            <a:r>
              <a:rPr lang="az-Latn-AZ" sz="2400" dirty="0" smtClean="0"/>
              <a:t>milli ehtiyaclar</a:t>
            </a:r>
            <a:r>
              <a:rPr lang="fi-FI" sz="2400" dirty="0" smtClean="0"/>
              <a:t>, </a:t>
            </a:r>
            <a:r>
              <a:rPr lang="az-Latn-AZ" sz="2400" dirty="0" smtClean="0"/>
              <a:t>gələcək </a:t>
            </a:r>
            <a:r>
              <a:rPr lang="az-Latn-AZ" sz="2400" dirty="0" err="1" smtClean="0"/>
              <a:t>perspektivlər</a:t>
            </a:r>
            <a:r>
              <a:rPr lang="az-Latn-AZ" sz="2400" dirty="0" smtClean="0"/>
              <a:t>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6556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dirty="0" smtClean="0"/>
              <a:t>Əməkdaşlıq sahələri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4200" y="1948246"/>
            <a:ext cx="7103000" cy="4452554"/>
          </a:xfrm>
        </p:spPr>
        <p:txBody>
          <a:bodyPr/>
          <a:lstStyle/>
          <a:p>
            <a:r>
              <a:rPr lang="az-Latn-AZ" sz="2800" dirty="0" smtClean="0"/>
              <a:t>İş yerində öyrənmə və iş yerində </a:t>
            </a:r>
            <a:r>
              <a:rPr lang="az-Latn-AZ" sz="2800" dirty="0" err="1" smtClean="0"/>
              <a:t>mentorluq</a:t>
            </a:r>
            <a:endParaRPr lang="fi-FI" sz="2800" dirty="0" smtClean="0"/>
          </a:p>
          <a:p>
            <a:r>
              <a:rPr lang="az-Latn-AZ" sz="2800" dirty="0" smtClean="0"/>
              <a:t>Təlimçilərin əməkdaşlığı</a:t>
            </a:r>
            <a:endParaRPr lang="fi-FI" sz="2800" dirty="0" smtClean="0"/>
          </a:p>
          <a:p>
            <a:r>
              <a:rPr lang="az-Latn-AZ" sz="2800" dirty="0" smtClean="0"/>
              <a:t>Müəllim və təlimçinin iş həyatı</a:t>
            </a:r>
            <a:endParaRPr lang="fi-FI" sz="2800" dirty="0" smtClean="0"/>
          </a:p>
          <a:p>
            <a:r>
              <a:rPr lang="az-Latn-AZ" sz="2800" dirty="0" smtClean="0"/>
              <a:t>Ekspertlərin əməkdaşlığı</a:t>
            </a:r>
            <a:endParaRPr lang="fi-FI" sz="2800" dirty="0" smtClean="0"/>
          </a:p>
          <a:p>
            <a:r>
              <a:rPr lang="az-Latn-AZ" sz="2800" dirty="0" smtClean="0"/>
              <a:t>İş həyatı ilə tanışlıq</a:t>
            </a:r>
            <a:endParaRPr lang="fi-FI" sz="2800" dirty="0" smtClean="0"/>
          </a:p>
          <a:p>
            <a:r>
              <a:rPr lang="az-Latn-AZ" sz="2800" dirty="0" smtClean="0"/>
              <a:t>Layihələrlə əməkdaşlıq</a:t>
            </a:r>
            <a:endParaRPr lang="fi-FI" sz="2800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13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0364" y="-152738"/>
            <a:ext cx="8229600" cy="1143000"/>
          </a:xfrm>
        </p:spPr>
        <p:txBody>
          <a:bodyPr/>
          <a:lstStyle/>
          <a:p>
            <a:r>
              <a:rPr lang="az-Latn-AZ" b="1" dirty="0" smtClean="0">
                <a:solidFill>
                  <a:srgbClr val="0070C0"/>
                </a:solidFill>
              </a:rPr>
              <a:t>İŞ HƏYATININ ROLU</a:t>
            </a:r>
            <a:endParaRPr lang="fi-FI" b="1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7524" y="901456"/>
            <a:ext cx="8435280" cy="5328593"/>
          </a:xfrm>
        </p:spPr>
        <p:txBody>
          <a:bodyPr>
            <a:normAutofit/>
          </a:bodyPr>
          <a:lstStyle/>
          <a:p>
            <a:r>
              <a:rPr lang="az-Latn-AZ" sz="2000" dirty="0" smtClean="0">
                <a:solidFill>
                  <a:srgbClr val="0070C0"/>
                </a:solidFill>
              </a:rPr>
              <a:t>REAL HƏYAT KONTEKSTİNİN </a:t>
            </a:r>
            <a:r>
              <a:rPr lang="az-Latn-AZ" sz="2000" dirty="0" smtClean="0"/>
              <a:t>VƏ HƏLL EDİLMƏLİ OLAN PROBLEMLƏRİN İRƏLİ SÜRÜLMƏSİ</a:t>
            </a:r>
            <a:endParaRPr lang="fi-FI" sz="2000" dirty="0" smtClean="0"/>
          </a:p>
          <a:p>
            <a:r>
              <a:rPr lang="az-Latn-AZ" sz="2000" dirty="0" smtClean="0">
                <a:solidFill>
                  <a:srgbClr val="0070C0"/>
                </a:solidFill>
              </a:rPr>
              <a:t>BİLİYİN </a:t>
            </a:r>
            <a:r>
              <a:rPr lang="az-Latn-AZ" sz="2000" dirty="0" smtClean="0">
                <a:solidFill>
                  <a:srgbClr val="0070C0"/>
                </a:solidFill>
              </a:rPr>
              <a:t>PAYLAŞILMASINA </a:t>
            </a:r>
            <a:r>
              <a:rPr lang="fi-FI" sz="2000" dirty="0" smtClean="0">
                <a:solidFill>
                  <a:srgbClr val="0070C0"/>
                </a:solidFill>
              </a:rPr>
              <a:t> </a:t>
            </a:r>
            <a:r>
              <a:rPr lang="az-Latn-AZ" sz="2000" dirty="0" smtClean="0"/>
              <a:t>VƏ ÖYRƏNMƏYƏ MARAQLI OLMAQ</a:t>
            </a:r>
            <a:r>
              <a:rPr lang="fi-FI" sz="2000" dirty="0" smtClean="0"/>
              <a:t>; </a:t>
            </a:r>
            <a:r>
              <a:rPr lang="az-Latn-AZ" sz="2000" dirty="0" smtClean="0"/>
              <a:t>ETİMAD</a:t>
            </a:r>
            <a:endParaRPr lang="fi-FI" sz="2000" dirty="0" smtClean="0"/>
          </a:p>
          <a:p>
            <a:r>
              <a:rPr lang="az-Latn-AZ" sz="2000" dirty="0" smtClean="0">
                <a:solidFill>
                  <a:srgbClr val="00B0F0"/>
                </a:solidFill>
              </a:rPr>
              <a:t>TƏLİM NƏTİCƏLƏRİNİN QİYMƏTLƏNDİRİLMƏSİ ÜÇÜN </a:t>
            </a:r>
            <a:r>
              <a:rPr lang="az-Latn-AZ" sz="2000" dirty="0" smtClean="0"/>
              <a:t>STİMUL</a:t>
            </a:r>
            <a:endParaRPr lang="fi-FI" sz="2000" dirty="0" smtClean="0">
              <a:solidFill>
                <a:srgbClr val="00B0F0"/>
              </a:solidFill>
            </a:endParaRPr>
          </a:p>
          <a:p>
            <a:r>
              <a:rPr lang="az-Latn-AZ" sz="2000" dirty="0" smtClean="0"/>
              <a:t>VAXT VƏ </a:t>
            </a:r>
            <a:r>
              <a:rPr lang="az-Latn-AZ" sz="2000" dirty="0" smtClean="0">
                <a:solidFill>
                  <a:srgbClr val="0070C0"/>
                </a:solidFill>
              </a:rPr>
              <a:t>ÖHDƏLİK </a:t>
            </a:r>
            <a:endParaRPr lang="fi-FI" sz="2000" dirty="0" smtClean="0">
              <a:solidFill>
                <a:srgbClr val="0070C0"/>
              </a:solidFill>
            </a:endParaRPr>
          </a:p>
          <a:p>
            <a:r>
              <a:rPr lang="az-Latn-AZ" sz="2000" dirty="0" smtClean="0">
                <a:solidFill>
                  <a:srgbClr val="0070C0"/>
                </a:solidFill>
              </a:rPr>
              <a:t>RESURSLARA VƏ TƏHSİL İNFRASTRUKTURUNA ÇIXIŞ</a:t>
            </a:r>
            <a:endParaRPr lang="fi-FI" sz="2000" dirty="0" smtClean="0">
              <a:solidFill>
                <a:srgbClr val="0070C0"/>
              </a:solidFill>
            </a:endParaRPr>
          </a:p>
          <a:p>
            <a:r>
              <a:rPr lang="az-Latn-AZ" sz="2000" dirty="0" smtClean="0"/>
              <a:t>ALİ TƏHSİL ÜÇÜN YENİ, FƏRQLİ PEŞƏKAR </a:t>
            </a:r>
            <a:r>
              <a:rPr lang="az-Latn-AZ" sz="2000" dirty="0" smtClean="0">
                <a:solidFill>
                  <a:srgbClr val="00B0F0"/>
                </a:solidFill>
              </a:rPr>
              <a:t>ŞƏBƏKƏLƏRİN</a:t>
            </a:r>
            <a:r>
              <a:rPr lang="az-Latn-AZ" sz="2000" dirty="0" smtClean="0"/>
              <a:t> </a:t>
            </a:r>
            <a:r>
              <a:rPr lang="az-Latn-AZ" sz="2000" dirty="0" smtClean="0">
                <a:solidFill>
                  <a:srgbClr val="00B0F0"/>
                </a:solidFill>
              </a:rPr>
              <a:t>PAYLAŞILMASI</a:t>
            </a:r>
            <a:endParaRPr lang="fi-FI" sz="2000" dirty="0">
              <a:solidFill>
                <a:srgbClr val="00B0F0"/>
              </a:solidFill>
            </a:endParaRPr>
          </a:p>
          <a:p>
            <a:r>
              <a:rPr lang="fi-FI" sz="2400" dirty="0" smtClean="0"/>
              <a:t>G</a:t>
            </a:r>
            <a:r>
              <a:rPr lang="az-Latn-AZ" sz="2400" dirty="0" smtClean="0"/>
              <a:t>ƏLƏCƏK PERSPEKTİVDƏ OLA BİLƏCƏK </a:t>
            </a:r>
            <a:r>
              <a:rPr lang="az-Latn-AZ" sz="2400" dirty="0" smtClean="0">
                <a:solidFill>
                  <a:srgbClr val="00B0F0"/>
                </a:solidFill>
              </a:rPr>
              <a:t>TƏRƏFDAŞLIQLAR</a:t>
            </a:r>
            <a:r>
              <a:rPr lang="fi-FI" sz="2400" dirty="0" smtClean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08C2-6483-4264-B529-9372C722FA27}" type="datetime1">
              <a:rPr lang="fi-FI" smtClean="0"/>
              <a:t>14.7.2016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00588"/>
            <a:ext cx="3168352" cy="21602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26" y="4071631"/>
            <a:ext cx="3885584" cy="206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z-Latn-AZ" sz="3600" dirty="0" smtClean="0"/>
              <a:t>BİZNES VƏ SƏNAYEDƏN OLAN MARAQLI TƏRƏFLƏRLƏ ƏMƏKDAŞLIQ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Latn-AZ" sz="2800" dirty="0" smtClean="0"/>
              <a:t>Tədris proqramlarının və akademik heyətin keyfiyyətinin </a:t>
            </a:r>
            <a:r>
              <a:rPr lang="az-Latn-AZ" sz="2800" dirty="0" err="1" smtClean="0"/>
              <a:t>qiymətləndirilməsi</a:t>
            </a:r>
            <a:endParaRPr lang="fi-FI" sz="2800" dirty="0" smtClean="0"/>
          </a:p>
          <a:p>
            <a:r>
              <a:rPr lang="az-Latn-AZ" sz="2800" dirty="0" smtClean="0"/>
              <a:t>Tədris proqramlarının </a:t>
            </a:r>
            <a:r>
              <a:rPr lang="az-Latn-AZ" sz="2800" dirty="0" err="1" smtClean="0"/>
              <a:t>planlaşdırılması</a:t>
            </a:r>
            <a:endParaRPr lang="fi-FI" sz="2800" dirty="0" smtClean="0"/>
          </a:p>
          <a:p>
            <a:r>
              <a:rPr lang="az-Latn-AZ" sz="2800" dirty="0" smtClean="0"/>
              <a:t>Ortaq tədqiqat layihələri</a:t>
            </a:r>
            <a:endParaRPr lang="fi-FI" sz="2800" dirty="0" smtClean="0"/>
          </a:p>
          <a:p>
            <a:r>
              <a:rPr lang="az-Latn-AZ" sz="2800" dirty="0" smtClean="0"/>
              <a:t>Maraqlı tərəflərlə bağlı </a:t>
            </a:r>
            <a:r>
              <a:rPr lang="az-Latn-AZ" sz="2800" dirty="0" err="1" smtClean="0"/>
              <a:t>prosedurların</a:t>
            </a:r>
            <a:r>
              <a:rPr lang="az-Latn-AZ" sz="2800" dirty="0" smtClean="0"/>
              <a:t> </a:t>
            </a:r>
            <a:r>
              <a:rPr lang="az-Latn-AZ" sz="2800" dirty="0" err="1" smtClean="0"/>
              <a:t>təkmilləşdirilməsi</a:t>
            </a:r>
            <a:endParaRPr lang="fi-FI" sz="2800" dirty="0" smtClean="0"/>
          </a:p>
          <a:p>
            <a:r>
              <a:rPr lang="az-Latn-AZ" sz="2800" dirty="0" smtClean="0"/>
              <a:t>Ali təhsil </a:t>
            </a:r>
            <a:r>
              <a:rPr lang="az-Latn-AZ" sz="2800" dirty="0" err="1" smtClean="0"/>
              <a:t>prosedurlarının</a:t>
            </a:r>
            <a:r>
              <a:rPr lang="az-Latn-AZ" sz="2800" dirty="0" smtClean="0"/>
              <a:t> inkişaf </a:t>
            </a:r>
            <a:r>
              <a:rPr lang="az-Latn-AZ" sz="2800" dirty="0" err="1" smtClean="0"/>
              <a:t>etdirilməsi</a:t>
            </a:r>
            <a:endParaRPr lang="fi-FI" sz="2800" dirty="0" smtClean="0"/>
          </a:p>
          <a:p>
            <a:r>
              <a:rPr lang="az-Latn-AZ" sz="2800" dirty="0" smtClean="0"/>
              <a:t>Nəticələrin həyata keçirilməsi</a:t>
            </a:r>
            <a:endParaRPr lang="fi-FI" sz="2800" dirty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56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728"/>
            <a:ext cx="7620000" cy="1270070"/>
          </a:xfrm>
        </p:spPr>
        <p:txBody>
          <a:bodyPr>
            <a:normAutofit fontScale="90000"/>
          </a:bodyPr>
          <a:lstStyle/>
          <a:p>
            <a:pPr algn="ctr"/>
            <a:r>
              <a:rPr lang="az-Latn-AZ" dirty="0" err="1" smtClean="0"/>
              <a:t>Nazirliklərin</a:t>
            </a:r>
            <a:r>
              <a:rPr lang="az-Latn-AZ" dirty="0" smtClean="0"/>
              <a:t>/Rəhbərliyin maraqları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974" y="2023248"/>
            <a:ext cx="7191225" cy="4377552"/>
          </a:xfrm>
        </p:spPr>
        <p:txBody>
          <a:bodyPr>
            <a:normAutofit/>
          </a:bodyPr>
          <a:lstStyle/>
          <a:p>
            <a:r>
              <a:rPr lang="az-Latn-AZ" sz="2800" dirty="0" smtClean="0"/>
              <a:t>Maliyyələşmə ilə əlaqə</a:t>
            </a:r>
            <a:endParaRPr lang="fi-FI" sz="2800" dirty="0" smtClean="0"/>
          </a:p>
          <a:p>
            <a:r>
              <a:rPr lang="az-Latn-AZ" sz="2800" dirty="0" smtClean="0"/>
              <a:t>Qanunvericilik və qanunlar üzrə rəy</a:t>
            </a:r>
            <a:endParaRPr lang="fi-FI" sz="2800" dirty="0" smtClean="0"/>
          </a:p>
          <a:p>
            <a:r>
              <a:rPr lang="az-Latn-AZ" sz="2800" dirty="0" smtClean="0"/>
              <a:t>Qanunvericiliyin hazırlanmasında dəstək</a:t>
            </a:r>
            <a:endParaRPr lang="fi-FI" sz="2800" dirty="0" smtClean="0"/>
          </a:p>
          <a:p>
            <a:r>
              <a:rPr lang="az-Latn-AZ" sz="2800" dirty="0" smtClean="0"/>
              <a:t>Təhsil siyasətinin dəyişdirilməsi</a:t>
            </a:r>
            <a:endParaRPr lang="fi-FI" sz="2800" dirty="0" smtClean="0"/>
          </a:p>
          <a:p>
            <a:r>
              <a:rPr lang="az-Latn-AZ" sz="2800" dirty="0" smtClean="0"/>
              <a:t>Peşəkar inkişafın təşviqi və tədqiqatın inkişafı</a:t>
            </a:r>
            <a:endParaRPr lang="fi-FI" sz="2800" dirty="0" smtClean="0"/>
          </a:p>
          <a:p>
            <a:r>
              <a:rPr lang="az-Latn-AZ" sz="2800" dirty="0" smtClean="0"/>
              <a:t>Yaxşı/qabaqcıl praktikaların yayılması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2975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erekkäinen">
  <a:themeElements>
    <a:clrScheme name="Vierekkäinen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Vierekkäinen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erekkäinen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Vierekkäinen.thmx</Template>
  <TotalTime>1027</TotalTime>
  <Words>1224</Words>
  <Application>Microsoft Office PowerPoint</Application>
  <PresentationFormat>Экран (4:3)</PresentationFormat>
  <Paragraphs>214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ＭＳ Ｐゴシック</vt:lpstr>
      <vt:lpstr>ＭＳ Ｐゴシック</vt:lpstr>
      <vt:lpstr>Arial</vt:lpstr>
      <vt:lpstr>Calibri</vt:lpstr>
      <vt:lpstr>Cambria</vt:lpstr>
      <vt:lpstr>Lucida Grande</vt:lpstr>
      <vt:lpstr>Trebuchet MS</vt:lpstr>
      <vt:lpstr>Wingdings</vt:lpstr>
      <vt:lpstr>ヒラギノ角ゴ Pro W3</vt:lpstr>
      <vt:lpstr>Vierekkäinen</vt:lpstr>
      <vt:lpstr>ATM-lər və ƏMƏK BAZARI arasında ƏMƏKDAŞLIQ  14 iyul 2016-cı il, Bakı</vt:lpstr>
      <vt:lpstr>Təqdimat məqsədi</vt:lpstr>
      <vt:lpstr>Təqdimatın məzmunu I</vt:lpstr>
      <vt:lpstr>Təqdimatın məzmunu II</vt:lpstr>
      <vt:lpstr>ALİ TƏHSİLDƏ MARAQLI TƏRƏFLƏR</vt:lpstr>
      <vt:lpstr>Əməkdaşlıq sahələri</vt:lpstr>
      <vt:lpstr>İŞ HƏYATININ ROLU</vt:lpstr>
      <vt:lpstr>BİZNES VƏ SƏNAYEDƏN OLAN MARAQLI TƏRƏFLƏRLƏ ƏMƏKDAŞLIQ</vt:lpstr>
      <vt:lpstr>Nazirliklərin/Rəhbərliyin maraqları</vt:lpstr>
      <vt:lpstr>Qiymətləndirmələrdə maraqlı tərəflərdən faydalanma</vt:lpstr>
      <vt:lpstr>Qiymətləndirmədə maraqlı tərəflərə ehtiyac var</vt:lpstr>
      <vt:lpstr>Maraqlı tərəflərdən faydalanmada olan problemlər</vt:lpstr>
      <vt:lpstr>Özünütəhlil prosesində maraqlı tərəflərin rolu I</vt:lpstr>
      <vt:lpstr>Özünütəhlil prosesində maraqlı tərəflərin rolu II</vt:lpstr>
      <vt:lpstr>Maraqlı tərəflərdən müvəffəqiyyətlə faydalanmaq üçün şərtlər</vt:lpstr>
      <vt:lpstr> ƏMƏK BAZARINA YÖNƏLİK ALİ TƏHSİL </vt:lpstr>
      <vt:lpstr>TƏLƏBƏLƏRƏ ƏSASLANAN TƏHSİL TƏDQİQ ET, KƏŞF ET, YARAT, ÖYRƏN</vt:lpstr>
      <vt:lpstr>Презентация PowerPoint</vt:lpstr>
      <vt:lpstr>ƏMƏK BAZARINA YÖNƏLİK ALİ TƏHSİLDƏ MÜƏLLİMLƏRİN ROLU</vt:lpstr>
      <vt:lpstr>İŞƏ ƏSASLANAN ALİ TƏHSİLDƏ MÜƏLLİMLƏRİN ROLU</vt:lpstr>
      <vt:lpstr>INNO-FOREST 2005 – 2007 (Savonia TEU-dən nümunə) Meşəçilik üzrə ali təhsildə innovasiya və sahibkarlıq tədqiqatının inteqrasiyası</vt:lpstr>
      <vt:lpstr>MOTOSİKLET LAYİHƏSİ (SAVONIA TEU)</vt:lpstr>
      <vt:lpstr>Kompetensiyaların və kvalifikasiyaların yaradılması</vt:lpstr>
      <vt:lpstr> Edərək/prosesdə öyrənmə (Learning by Developing - LbD) modeli</vt:lpstr>
      <vt:lpstr>LbD-də rollar</vt:lpstr>
      <vt:lpstr>Презентация PowerPoint</vt:lpstr>
      <vt:lpstr>www.seniori365.fi konsepsiyası 2013-2015-ci illərdə Avropa Sosial Fondu tərəfindən maliyyələşdirilən İnnoEspoo layihəsi çərçivəsində hazırlanmışdır.  </vt:lpstr>
      <vt:lpstr>Презентация PowerPoint</vt:lpstr>
      <vt:lpstr> TEU sektorunda İKT əməkdaşlığı və rəqəmsallaşma (Turo Kilpeläinen)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TAKEHOLDERS IN EVALUATION PROCESS</dc:title>
  <dc:creator>Juha Sihvonen</dc:creator>
  <cp:lastModifiedBy>expert 01</cp:lastModifiedBy>
  <cp:revision>188</cp:revision>
  <cp:lastPrinted>2015-01-05T12:05:47Z</cp:lastPrinted>
  <dcterms:created xsi:type="dcterms:W3CDTF">2015-01-05T05:51:57Z</dcterms:created>
  <dcterms:modified xsi:type="dcterms:W3CDTF">2016-07-14T06:26:28Z</dcterms:modified>
</cp:coreProperties>
</file>