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0" r:id="rId5"/>
    <p:sldMasterId id="2147483676" r:id="rId6"/>
  </p:sldMasterIdLst>
  <p:notesMasterIdLst>
    <p:notesMasterId r:id="rId58"/>
  </p:notesMasterIdLst>
  <p:sldIdLst>
    <p:sldId id="256" r:id="rId7"/>
    <p:sldId id="271" r:id="rId8"/>
    <p:sldId id="379" r:id="rId9"/>
    <p:sldId id="347" r:id="rId10"/>
    <p:sldId id="277" r:id="rId11"/>
    <p:sldId id="371" r:id="rId12"/>
    <p:sldId id="354" r:id="rId13"/>
    <p:sldId id="365" r:id="rId14"/>
    <p:sldId id="331" r:id="rId15"/>
    <p:sldId id="333" r:id="rId16"/>
    <p:sldId id="301" r:id="rId17"/>
    <p:sldId id="334" r:id="rId18"/>
    <p:sldId id="332" r:id="rId19"/>
    <p:sldId id="353" r:id="rId20"/>
    <p:sldId id="286" r:id="rId21"/>
    <p:sldId id="335" r:id="rId22"/>
    <p:sldId id="336" r:id="rId23"/>
    <p:sldId id="302" r:id="rId24"/>
    <p:sldId id="337" r:id="rId25"/>
    <p:sldId id="338" r:id="rId26"/>
    <p:sldId id="339" r:id="rId27"/>
    <p:sldId id="340" r:id="rId28"/>
    <p:sldId id="303" r:id="rId29"/>
    <p:sldId id="309" r:id="rId30"/>
    <p:sldId id="341" r:id="rId31"/>
    <p:sldId id="358" r:id="rId32"/>
    <p:sldId id="373" r:id="rId33"/>
    <p:sldId id="356" r:id="rId34"/>
    <p:sldId id="355" r:id="rId35"/>
    <p:sldId id="374" r:id="rId36"/>
    <p:sldId id="375" r:id="rId37"/>
    <p:sldId id="376" r:id="rId38"/>
    <p:sldId id="377" r:id="rId39"/>
    <p:sldId id="378" r:id="rId40"/>
    <p:sldId id="357" r:id="rId41"/>
    <p:sldId id="359" r:id="rId42"/>
    <p:sldId id="304" r:id="rId43"/>
    <p:sldId id="342" r:id="rId44"/>
    <p:sldId id="343" r:id="rId45"/>
    <p:sldId id="344" r:id="rId46"/>
    <p:sldId id="325" r:id="rId47"/>
    <p:sldId id="352" r:id="rId48"/>
    <p:sldId id="351" r:id="rId49"/>
    <p:sldId id="345" r:id="rId50"/>
    <p:sldId id="323" r:id="rId51"/>
    <p:sldId id="369" r:id="rId52"/>
    <p:sldId id="360" r:id="rId53"/>
    <p:sldId id="361" r:id="rId54"/>
    <p:sldId id="362" r:id="rId55"/>
    <p:sldId id="363" r:id="rId56"/>
    <p:sldId id="298" r:id="rId57"/>
  </p:sldIdLst>
  <p:sldSz cx="9144000" cy="6858000" type="screen4x3"/>
  <p:notesSz cx="6797675" cy="9926638"/>
  <p:defaultText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BEB4"/>
    <a:srgbClr val="FF402B"/>
    <a:srgbClr val="FF372B"/>
    <a:srgbClr val="FF4F2B"/>
    <a:srgbClr val="FF3C2B"/>
    <a:srgbClr val="FF5032"/>
    <a:srgbClr val="FF47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77" autoAdjust="0"/>
    <p:restoredTop sz="94451" autoAdjust="0"/>
  </p:normalViewPr>
  <p:slideViewPr>
    <p:cSldViewPr snapToObjects="1">
      <p:cViewPr varScale="1">
        <p:scale>
          <a:sx n="70" d="100"/>
          <a:sy n="70" d="100"/>
        </p:scale>
        <p:origin x="13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laskentataulukko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cked"/>
        <c:varyColors val="0"/>
        <c:ser>
          <c:idx val="0"/>
          <c:order val="0"/>
          <c:tx>
            <c:strRef>
              <c:f>Taul1!$B$1</c:f>
              <c:strCache>
                <c:ptCount val="1"/>
                <c:pt idx="0">
                  <c:v>KTAMK</c:v>
                </c:pt>
              </c:strCache>
            </c:strRef>
          </c:tx>
          <c:spPr>
            <a:solidFill>
              <a:srgbClr val="FF0000"/>
            </a:solidFill>
          </c:spPr>
          <c:invertIfNegative val="0"/>
          <c:dPt>
            <c:idx val="5"/>
            <c:invertIfNegative val="0"/>
            <c:bubble3D val="0"/>
            <c:spPr>
              <a:solidFill>
                <a:srgbClr val="FF0000"/>
              </a:solidFill>
            </c:spPr>
          </c:dPt>
          <c:cat>
            <c:numRef>
              <c:f>Taul1!$A$2:$A$8</c:f>
              <c:numCache>
                <c:formatCode>General</c:formatCode>
                <c:ptCount val="7"/>
                <c:pt idx="0">
                  <c:v>2009</c:v>
                </c:pt>
                <c:pt idx="1">
                  <c:v>2010</c:v>
                </c:pt>
                <c:pt idx="2">
                  <c:v>2011</c:v>
                </c:pt>
                <c:pt idx="3">
                  <c:v>2012</c:v>
                </c:pt>
                <c:pt idx="4">
                  <c:v>2013</c:v>
                </c:pt>
                <c:pt idx="5">
                  <c:v>2014</c:v>
                </c:pt>
                <c:pt idx="6">
                  <c:v>2015</c:v>
                </c:pt>
              </c:numCache>
            </c:numRef>
          </c:cat>
          <c:val>
            <c:numRef>
              <c:f>Taul1!$B$2:$B$8</c:f>
              <c:numCache>
                <c:formatCode>#,##0</c:formatCode>
                <c:ptCount val="7"/>
                <c:pt idx="0">
                  <c:v>4275000</c:v>
                </c:pt>
                <c:pt idx="1">
                  <c:v>3832000</c:v>
                </c:pt>
                <c:pt idx="2">
                  <c:v>4078000</c:v>
                </c:pt>
                <c:pt idx="3">
                  <c:v>4354000</c:v>
                </c:pt>
                <c:pt idx="4">
                  <c:v>5639000</c:v>
                </c:pt>
              </c:numCache>
            </c:numRef>
          </c:val>
        </c:ser>
        <c:ser>
          <c:idx val="1"/>
          <c:order val="1"/>
          <c:tx>
            <c:strRef>
              <c:f>Taul1!$C$1</c:f>
              <c:strCache>
                <c:ptCount val="1"/>
                <c:pt idx="0">
                  <c:v>RAMK</c:v>
                </c:pt>
              </c:strCache>
            </c:strRef>
          </c:tx>
          <c:invertIfNegative val="0"/>
          <c:cat>
            <c:numRef>
              <c:f>Taul1!$A$2:$A$8</c:f>
              <c:numCache>
                <c:formatCode>General</c:formatCode>
                <c:ptCount val="7"/>
                <c:pt idx="0">
                  <c:v>2009</c:v>
                </c:pt>
                <c:pt idx="1">
                  <c:v>2010</c:v>
                </c:pt>
                <c:pt idx="2">
                  <c:v>2011</c:v>
                </c:pt>
                <c:pt idx="3">
                  <c:v>2012</c:v>
                </c:pt>
                <c:pt idx="4">
                  <c:v>2013</c:v>
                </c:pt>
                <c:pt idx="5">
                  <c:v>2014</c:v>
                </c:pt>
                <c:pt idx="6">
                  <c:v>2015</c:v>
                </c:pt>
              </c:numCache>
            </c:numRef>
          </c:cat>
          <c:val>
            <c:numRef>
              <c:f>Taul1!$C$2:$C$8</c:f>
              <c:numCache>
                <c:formatCode>#,##0</c:formatCode>
                <c:ptCount val="7"/>
                <c:pt idx="0">
                  <c:v>2390000</c:v>
                </c:pt>
                <c:pt idx="1">
                  <c:v>2258000</c:v>
                </c:pt>
                <c:pt idx="2">
                  <c:v>2485000</c:v>
                </c:pt>
                <c:pt idx="3">
                  <c:v>3032000</c:v>
                </c:pt>
                <c:pt idx="4">
                  <c:v>3237000</c:v>
                </c:pt>
              </c:numCache>
            </c:numRef>
          </c:val>
        </c:ser>
        <c:ser>
          <c:idx val="2"/>
          <c:order val="2"/>
          <c:tx>
            <c:strRef>
              <c:f>Taul1!$D$1</c:f>
              <c:strCache>
                <c:ptCount val="1"/>
                <c:pt idx="0">
                  <c:v>Lapin AMK</c:v>
                </c:pt>
              </c:strCache>
            </c:strRef>
          </c:tx>
          <c:spPr>
            <a:solidFill>
              <a:srgbClr val="92D050"/>
            </a:solidFill>
          </c:spPr>
          <c:invertIfNegative val="0"/>
          <c:cat>
            <c:numRef>
              <c:f>Taul1!$A$2:$A$8</c:f>
              <c:numCache>
                <c:formatCode>General</c:formatCode>
                <c:ptCount val="7"/>
                <c:pt idx="0">
                  <c:v>2009</c:v>
                </c:pt>
                <c:pt idx="1">
                  <c:v>2010</c:v>
                </c:pt>
                <c:pt idx="2">
                  <c:v>2011</c:v>
                </c:pt>
                <c:pt idx="3">
                  <c:v>2012</c:v>
                </c:pt>
                <c:pt idx="4">
                  <c:v>2013</c:v>
                </c:pt>
                <c:pt idx="5">
                  <c:v>2014</c:v>
                </c:pt>
                <c:pt idx="6">
                  <c:v>2015</c:v>
                </c:pt>
              </c:numCache>
            </c:numRef>
          </c:cat>
          <c:val>
            <c:numRef>
              <c:f>Taul1!$D$2:$D$8</c:f>
              <c:numCache>
                <c:formatCode>General</c:formatCode>
                <c:ptCount val="7"/>
                <c:pt idx="5" formatCode="#,##0">
                  <c:v>9282000</c:v>
                </c:pt>
                <c:pt idx="6" formatCode="#,##0">
                  <c:v>5000000</c:v>
                </c:pt>
              </c:numCache>
            </c:numRef>
          </c:val>
        </c:ser>
        <c:dLbls>
          <c:showLegendKey val="0"/>
          <c:showVal val="0"/>
          <c:showCatName val="0"/>
          <c:showSerName val="0"/>
          <c:showPercent val="0"/>
          <c:showBubbleSize val="0"/>
        </c:dLbls>
        <c:gapWidth val="150"/>
        <c:shape val="box"/>
        <c:axId val="202565552"/>
        <c:axId val="202565944"/>
        <c:axId val="0"/>
      </c:bar3DChart>
      <c:catAx>
        <c:axId val="202565552"/>
        <c:scaling>
          <c:orientation val="minMax"/>
        </c:scaling>
        <c:delete val="0"/>
        <c:axPos val="b"/>
        <c:numFmt formatCode="General" sourceLinked="1"/>
        <c:majorTickMark val="out"/>
        <c:minorTickMark val="none"/>
        <c:tickLblPos val="nextTo"/>
        <c:txPr>
          <a:bodyPr/>
          <a:lstStyle/>
          <a:p>
            <a:pPr>
              <a:defRPr sz="1100" baseline="0"/>
            </a:pPr>
            <a:endParaRPr lang="en-US"/>
          </a:p>
        </c:txPr>
        <c:crossAx val="202565944"/>
        <c:crosses val="autoZero"/>
        <c:auto val="1"/>
        <c:lblAlgn val="ctr"/>
        <c:lblOffset val="100"/>
        <c:noMultiLvlLbl val="0"/>
      </c:catAx>
      <c:valAx>
        <c:axId val="202565944"/>
        <c:scaling>
          <c:orientation val="minMax"/>
        </c:scaling>
        <c:delete val="0"/>
        <c:axPos val="l"/>
        <c:majorGridlines/>
        <c:numFmt formatCode="#,##0" sourceLinked="1"/>
        <c:majorTickMark val="out"/>
        <c:minorTickMark val="none"/>
        <c:tickLblPos val="nextTo"/>
        <c:txPr>
          <a:bodyPr/>
          <a:lstStyle/>
          <a:p>
            <a:pPr>
              <a:defRPr sz="1100" baseline="0"/>
            </a:pPr>
            <a:endParaRPr lang="en-US"/>
          </a:p>
        </c:txPr>
        <c:crossAx val="202565552"/>
        <c:crosses val="autoZero"/>
        <c:crossBetween val="between"/>
      </c:valAx>
    </c:plotArea>
    <c:legend>
      <c:legendPos val="r"/>
      <c:layout>
        <c:manualLayout>
          <c:xMode val="edge"/>
          <c:yMode val="edge"/>
          <c:x val="0.74490455166817215"/>
          <c:y val="0.61835397600598041"/>
          <c:w val="0.17306199572275688"/>
          <c:h val="0.27562657061484336"/>
        </c:manualLayout>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B5657B-A5D9-485A-9229-D4A069FBE67B}"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61FDC7EC-3120-48C2-872B-CB06F7C93CAA}">
      <dgm:prSet phldrT="[Text]"/>
      <dgm:spPr/>
      <dgm:t>
        <a:bodyPr/>
        <a:lstStyle/>
        <a:p>
          <a:r>
            <a:rPr lang="fi-FI" dirty="0" smtClean="0"/>
            <a:t>4. </a:t>
          </a:r>
          <a:r>
            <a:rPr lang="fi-FI" dirty="0" err="1" smtClean="0"/>
            <a:t>Partnerships</a:t>
          </a:r>
          <a:r>
            <a:rPr lang="fi-FI" dirty="0" smtClean="0"/>
            <a:t> and </a:t>
          </a:r>
          <a:r>
            <a:rPr lang="fi-FI" dirty="0" err="1" smtClean="0"/>
            <a:t>resources</a:t>
          </a:r>
          <a:endParaRPr lang="en-US" dirty="0"/>
        </a:p>
      </dgm:t>
    </dgm:pt>
    <dgm:pt modelId="{DEDFA17F-662B-4264-BA87-F44689B36254}" type="parTrans" cxnId="{583F5581-3F31-48AE-85B8-91543A3B7CE1}">
      <dgm:prSet/>
      <dgm:spPr/>
      <dgm:t>
        <a:bodyPr/>
        <a:lstStyle/>
        <a:p>
          <a:endParaRPr lang="en-US"/>
        </a:p>
      </dgm:t>
    </dgm:pt>
    <dgm:pt modelId="{EF108BA6-37F1-49B4-A2F9-BCDDBB8E586C}" type="sibTrans" cxnId="{583F5581-3F31-48AE-85B8-91543A3B7CE1}">
      <dgm:prSet/>
      <dgm:spPr/>
      <dgm:t>
        <a:bodyPr/>
        <a:lstStyle/>
        <a:p>
          <a:endParaRPr lang="en-US"/>
        </a:p>
      </dgm:t>
    </dgm:pt>
    <dgm:pt modelId="{FC769B70-03C8-4BCC-AB68-530E4275BA3B}">
      <dgm:prSet phldrT="[Text]"/>
      <dgm:spPr/>
      <dgm:t>
        <a:bodyPr/>
        <a:lstStyle/>
        <a:p>
          <a:r>
            <a:rPr lang="fi-FI" dirty="0" smtClean="0"/>
            <a:t>5. </a:t>
          </a:r>
          <a:r>
            <a:rPr lang="fi-FI" dirty="0" err="1" smtClean="0"/>
            <a:t>Processes</a:t>
          </a:r>
          <a:endParaRPr lang="en-US" dirty="0"/>
        </a:p>
      </dgm:t>
    </dgm:pt>
    <dgm:pt modelId="{422541D8-C5A5-4BD6-AE7F-822D157835C7}" type="parTrans" cxnId="{F1800F4D-3196-4F14-860B-99D375358052}">
      <dgm:prSet/>
      <dgm:spPr/>
      <dgm:t>
        <a:bodyPr/>
        <a:lstStyle/>
        <a:p>
          <a:endParaRPr lang="en-US"/>
        </a:p>
      </dgm:t>
    </dgm:pt>
    <dgm:pt modelId="{96CDA2E4-A587-4329-B7E6-5A228F533B47}" type="sibTrans" cxnId="{F1800F4D-3196-4F14-860B-99D375358052}">
      <dgm:prSet/>
      <dgm:spPr/>
      <dgm:t>
        <a:bodyPr/>
        <a:lstStyle/>
        <a:p>
          <a:endParaRPr lang="en-US"/>
        </a:p>
      </dgm:t>
    </dgm:pt>
    <dgm:pt modelId="{6644DEFF-0E0C-4DBE-9F12-A1B9516B4FB7}">
      <dgm:prSet phldrT="[Text]"/>
      <dgm:spPr/>
      <dgm:t>
        <a:bodyPr/>
        <a:lstStyle/>
        <a:p>
          <a:r>
            <a:rPr lang="fi-FI" dirty="0" smtClean="0"/>
            <a:t>2. </a:t>
          </a:r>
          <a:r>
            <a:rPr lang="fi-FI" dirty="0" err="1" smtClean="0"/>
            <a:t>Strategy</a:t>
          </a:r>
          <a:endParaRPr lang="en-US" dirty="0"/>
        </a:p>
      </dgm:t>
    </dgm:pt>
    <dgm:pt modelId="{75E253F6-9D1E-40A2-B4FE-8AA1B493D4AC}" type="parTrans" cxnId="{B9183CFA-BFCF-4362-9024-33A34B169AB5}">
      <dgm:prSet/>
      <dgm:spPr/>
      <dgm:t>
        <a:bodyPr/>
        <a:lstStyle/>
        <a:p>
          <a:endParaRPr lang="en-US"/>
        </a:p>
      </dgm:t>
    </dgm:pt>
    <dgm:pt modelId="{971F0973-476D-4AF4-9B8D-DEB0219593D4}" type="sibTrans" cxnId="{B9183CFA-BFCF-4362-9024-33A34B169AB5}">
      <dgm:prSet/>
      <dgm:spPr/>
      <dgm:t>
        <a:bodyPr/>
        <a:lstStyle/>
        <a:p>
          <a:endParaRPr lang="en-US"/>
        </a:p>
      </dgm:t>
    </dgm:pt>
    <dgm:pt modelId="{BA6BFE39-9166-435C-9CA0-3A15F7B96D4C}">
      <dgm:prSet phldrT="[Text]"/>
      <dgm:spPr/>
      <dgm:t>
        <a:bodyPr/>
        <a:lstStyle/>
        <a:p>
          <a:r>
            <a:rPr lang="fi-FI" dirty="0" smtClean="0"/>
            <a:t>3. People</a:t>
          </a:r>
          <a:endParaRPr lang="en-US" dirty="0"/>
        </a:p>
      </dgm:t>
    </dgm:pt>
    <dgm:pt modelId="{892AD331-0041-4B51-B67C-FC972CEBFB31}" type="parTrans" cxnId="{6D6A39FB-6CF0-45D2-B6AC-BC46D04E0702}">
      <dgm:prSet/>
      <dgm:spPr/>
      <dgm:t>
        <a:bodyPr/>
        <a:lstStyle/>
        <a:p>
          <a:endParaRPr lang="en-US"/>
        </a:p>
      </dgm:t>
    </dgm:pt>
    <dgm:pt modelId="{C5077351-07A8-4367-8CD6-191499656E03}" type="sibTrans" cxnId="{6D6A39FB-6CF0-45D2-B6AC-BC46D04E0702}">
      <dgm:prSet/>
      <dgm:spPr/>
      <dgm:t>
        <a:bodyPr/>
        <a:lstStyle/>
        <a:p>
          <a:endParaRPr lang="en-US"/>
        </a:p>
      </dgm:t>
    </dgm:pt>
    <dgm:pt modelId="{7188F976-D7AD-4AF0-9F20-C37506688A9F}" type="pres">
      <dgm:prSet presAssocID="{52B5657B-A5D9-485A-9229-D4A069FBE67B}" presName="cycle" presStyleCnt="0">
        <dgm:presLayoutVars>
          <dgm:dir/>
          <dgm:resizeHandles val="exact"/>
        </dgm:presLayoutVars>
      </dgm:prSet>
      <dgm:spPr/>
      <dgm:t>
        <a:bodyPr/>
        <a:lstStyle/>
        <a:p>
          <a:endParaRPr lang="en-US"/>
        </a:p>
      </dgm:t>
    </dgm:pt>
    <dgm:pt modelId="{E906ABC9-FCB1-466E-BFA9-DA3DC1EE68D6}" type="pres">
      <dgm:prSet presAssocID="{61FDC7EC-3120-48C2-872B-CB06F7C93CAA}" presName="dummy" presStyleCnt="0"/>
      <dgm:spPr/>
    </dgm:pt>
    <dgm:pt modelId="{568DED1D-2FD2-4460-9FFA-9147420FF3BB}" type="pres">
      <dgm:prSet presAssocID="{61FDC7EC-3120-48C2-872B-CB06F7C93CAA}" presName="node" presStyleLbl="revTx" presStyleIdx="0" presStyleCnt="4" custScaleX="122702">
        <dgm:presLayoutVars>
          <dgm:bulletEnabled val="1"/>
        </dgm:presLayoutVars>
      </dgm:prSet>
      <dgm:spPr/>
      <dgm:t>
        <a:bodyPr/>
        <a:lstStyle/>
        <a:p>
          <a:endParaRPr lang="en-US"/>
        </a:p>
      </dgm:t>
    </dgm:pt>
    <dgm:pt modelId="{3722CBB5-CBBC-48BD-AB2B-898AED541FEC}" type="pres">
      <dgm:prSet presAssocID="{EF108BA6-37F1-49B4-A2F9-BCDDBB8E586C}" presName="sibTrans" presStyleLbl="node1" presStyleIdx="0" presStyleCnt="4"/>
      <dgm:spPr/>
      <dgm:t>
        <a:bodyPr/>
        <a:lstStyle/>
        <a:p>
          <a:endParaRPr lang="en-US"/>
        </a:p>
      </dgm:t>
    </dgm:pt>
    <dgm:pt modelId="{C85F03A0-070F-4AEB-87C1-2408DF15007B}" type="pres">
      <dgm:prSet presAssocID="{FC769B70-03C8-4BCC-AB68-530E4275BA3B}" presName="dummy" presStyleCnt="0"/>
      <dgm:spPr/>
    </dgm:pt>
    <dgm:pt modelId="{8D529BEF-4392-4D83-B749-1EC52FDDF432}" type="pres">
      <dgm:prSet presAssocID="{FC769B70-03C8-4BCC-AB68-530E4275BA3B}" presName="node" presStyleLbl="revTx" presStyleIdx="1" presStyleCnt="4">
        <dgm:presLayoutVars>
          <dgm:bulletEnabled val="1"/>
        </dgm:presLayoutVars>
      </dgm:prSet>
      <dgm:spPr/>
      <dgm:t>
        <a:bodyPr/>
        <a:lstStyle/>
        <a:p>
          <a:endParaRPr lang="en-US"/>
        </a:p>
      </dgm:t>
    </dgm:pt>
    <dgm:pt modelId="{F3C8AA06-E2DF-409C-8F8E-FA9D98F05904}" type="pres">
      <dgm:prSet presAssocID="{96CDA2E4-A587-4329-B7E6-5A228F533B47}" presName="sibTrans" presStyleLbl="node1" presStyleIdx="1" presStyleCnt="4"/>
      <dgm:spPr/>
      <dgm:t>
        <a:bodyPr/>
        <a:lstStyle/>
        <a:p>
          <a:endParaRPr lang="en-US"/>
        </a:p>
      </dgm:t>
    </dgm:pt>
    <dgm:pt modelId="{2F2D6096-B559-4A88-935E-87380FD6BADE}" type="pres">
      <dgm:prSet presAssocID="{6644DEFF-0E0C-4DBE-9F12-A1B9516B4FB7}" presName="dummy" presStyleCnt="0"/>
      <dgm:spPr/>
    </dgm:pt>
    <dgm:pt modelId="{2430EFE1-B1EE-4F09-A1D4-228DD85A8885}" type="pres">
      <dgm:prSet presAssocID="{6644DEFF-0E0C-4DBE-9F12-A1B9516B4FB7}" presName="node" presStyleLbl="revTx" presStyleIdx="2" presStyleCnt="4">
        <dgm:presLayoutVars>
          <dgm:bulletEnabled val="1"/>
        </dgm:presLayoutVars>
      </dgm:prSet>
      <dgm:spPr/>
      <dgm:t>
        <a:bodyPr/>
        <a:lstStyle/>
        <a:p>
          <a:endParaRPr lang="en-US"/>
        </a:p>
      </dgm:t>
    </dgm:pt>
    <dgm:pt modelId="{8BCCE414-AE9E-49AF-8DB7-959A59F432AA}" type="pres">
      <dgm:prSet presAssocID="{971F0973-476D-4AF4-9B8D-DEB0219593D4}" presName="sibTrans" presStyleLbl="node1" presStyleIdx="2" presStyleCnt="4"/>
      <dgm:spPr/>
      <dgm:t>
        <a:bodyPr/>
        <a:lstStyle/>
        <a:p>
          <a:endParaRPr lang="en-US"/>
        </a:p>
      </dgm:t>
    </dgm:pt>
    <dgm:pt modelId="{FC79B39B-B27B-495F-9DF9-6FFBF374586B}" type="pres">
      <dgm:prSet presAssocID="{BA6BFE39-9166-435C-9CA0-3A15F7B96D4C}" presName="dummy" presStyleCnt="0"/>
      <dgm:spPr/>
    </dgm:pt>
    <dgm:pt modelId="{FBFD364D-1E75-4C68-97F8-C2BDAE0C317D}" type="pres">
      <dgm:prSet presAssocID="{BA6BFE39-9166-435C-9CA0-3A15F7B96D4C}" presName="node" presStyleLbl="revTx" presStyleIdx="3" presStyleCnt="4">
        <dgm:presLayoutVars>
          <dgm:bulletEnabled val="1"/>
        </dgm:presLayoutVars>
      </dgm:prSet>
      <dgm:spPr/>
      <dgm:t>
        <a:bodyPr/>
        <a:lstStyle/>
        <a:p>
          <a:endParaRPr lang="en-US"/>
        </a:p>
      </dgm:t>
    </dgm:pt>
    <dgm:pt modelId="{495C8A1B-334A-4146-99B4-F251E27FCDBE}" type="pres">
      <dgm:prSet presAssocID="{C5077351-07A8-4367-8CD6-191499656E03}" presName="sibTrans" presStyleLbl="node1" presStyleIdx="3" presStyleCnt="4"/>
      <dgm:spPr/>
      <dgm:t>
        <a:bodyPr/>
        <a:lstStyle/>
        <a:p>
          <a:endParaRPr lang="en-US"/>
        </a:p>
      </dgm:t>
    </dgm:pt>
  </dgm:ptLst>
  <dgm:cxnLst>
    <dgm:cxn modelId="{25145F42-E41A-4CED-8FEC-C486BE2B35F2}" type="presOf" srcId="{52B5657B-A5D9-485A-9229-D4A069FBE67B}" destId="{7188F976-D7AD-4AF0-9F20-C37506688A9F}" srcOrd="0" destOrd="0" presId="urn:microsoft.com/office/officeart/2005/8/layout/cycle1"/>
    <dgm:cxn modelId="{F1800F4D-3196-4F14-860B-99D375358052}" srcId="{52B5657B-A5D9-485A-9229-D4A069FBE67B}" destId="{FC769B70-03C8-4BCC-AB68-530E4275BA3B}" srcOrd="1" destOrd="0" parTransId="{422541D8-C5A5-4BD6-AE7F-822D157835C7}" sibTransId="{96CDA2E4-A587-4329-B7E6-5A228F533B47}"/>
    <dgm:cxn modelId="{03081353-E4E4-4BDD-8FDE-40ABAF30D3BB}" type="presOf" srcId="{96CDA2E4-A587-4329-B7E6-5A228F533B47}" destId="{F3C8AA06-E2DF-409C-8F8E-FA9D98F05904}" srcOrd="0" destOrd="0" presId="urn:microsoft.com/office/officeart/2005/8/layout/cycle1"/>
    <dgm:cxn modelId="{A4D3A248-D4FD-4CC4-A324-C80C98B3ECC3}" type="presOf" srcId="{6644DEFF-0E0C-4DBE-9F12-A1B9516B4FB7}" destId="{2430EFE1-B1EE-4F09-A1D4-228DD85A8885}" srcOrd="0" destOrd="0" presId="urn:microsoft.com/office/officeart/2005/8/layout/cycle1"/>
    <dgm:cxn modelId="{DD789890-570B-4574-9D22-DC7D1F3606C8}" type="presOf" srcId="{EF108BA6-37F1-49B4-A2F9-BCDDBB8E586C}" destId="{3722CBB5-CBBC-48BD-AB2B-898AED541FEC}" srcOrd="0" destOrd="0" presId="urn:microsoft.com/office/officeart/2005/8/layout/cycle1"/>
    <dgm:cxn modelId="{D0BCE73A-BA64-4CBB-9B2D-7A1EF0EA50E5}" type="presOf" srcId="{971F0973-476D-4AF4-9B8D-DEB0219593D4}" destId="{8BCCE414-AE9E-49AF-8DB7-959A59F432AA}" srcOrd="0" destOrd="0" presId="urn:microsoft.com/office/officeart/2005/8/layout/cycle1"/>
    <dgm:cxn modelId="{89CAAF0D-8B4F-4A05-BCF9-E75741736AB0}" type="presOf" srcId="{FC769B70-03C8-4BCC-AB68-530E4275BA3B}" destId="{8D529BEF-4392-4D83-B749-1EC52FDDF432}" srcOrd="0" destOrd="0" presId="urn:microsoft.com/office/officeart/2005/8/layout/cycle1"/>
    <dgm:cxn modelId="{583F5581-3F31-48AE-85B8-91543A3B7CE1}" srcId="{52B5657B-A5D9-485A-9229-D4A069FBE67B}" destId="{61FDC7EC-3120-48C2-872B-CB06F7C93CAA}" srcOrd="0" destOrd="0" parTransId="{DEDFA17F-662B-4264-BA87-F44689B36254}" sibTransId="{EF108BA6-37F1-49B4-A2F9-BCDDBB8E586C}"/>
    <dgm:cxn modelId="{80FE7283-61CA-4D12-A626-26946A71543E}" type="presOf" srcId="{61FDC7EC-3120-48C2-872B-CB06F7C93CAA}" destId="{568DED1D-2FD2-4460-9FFA-9147420FF3BB}" srcOrd="0" destOrd="0" presId="urn:microsoft.com/office/officeart/2005/8/layout/cycle1"/>
    <dgm:cxn modelId="{DB8EECB1-44B7-4038-A959-C7301C20D837}" type="presOf" srcId="{BA6BFE39-9166-435C-9CA0-3A15F7B96D4C}" destId="{FBFD364D-1E75-4C68-97F8-C2BDAE0C317D}" srcOrd="0" destOrd="0" presId="urn:microsoft.com/office/officeart/2005/8/layout/cycle1"/>
    <dgm:cxn modelId="{6D6A39FB-6CF0-45D2-B6AC-BC46D04E0702}" srcId="{52B5657B-A5D9-485A-9229-D4A069FBE67B}" destId="{BA6BFE39-9166-435C-9CA0-3A15F7B96D4C}" srcOrd="3" destOrd="0" parTransId="{892AD331-0041-4B51-B67C-FC972CEBFB31}" sibTransId="{C5077351-07A8-4367-8CD6-191499656E03}"/>
    <dgm:cxn modelId="{B9183CFA-BFCF-4362-9024-33A34B169AB5}" srcId="{52B5657B-A5D9-485A-9229-D4A069FBE67B}" destId="{6644DEFF-0E0C-4DBE-9F12-A1B9516B4FB7}" srcOrd="2" destOrd="0" parTransId="{75E253F6-9D1E-40A2-B4FE-8AA1B493D4AC}" sibTransId="{971F0973-476D-4AF4-9B8D-DEB0219593D4}"/>
    <dgm:cxn modelId="{4BF91F33-60B9-4786-AB6A-907881A47B59}" type="presOf" srcId="{C5077351-07A8-4367-8CD6-191499656E03}" destId="{495C8A1B-334A-4146-99B4-F251E27FCDBE}" srcOrd="0" destOrd="0" presId="urn:microsoft.com/office/officeart/2005/8/layout/cycle1"/>
    <dgm:cxn modelId="{7D39E8C0-D2B7-46F4-A90C-1E58E607CF90}" type="presParOf" srcId="{7188F976-D7AD-4AF0-9F20-C37506688A9F}" destId="{E906ABC9-FCB1-466E-BFA9-DA3DC1EE68D6}" srcOrd="0" destOrd="0" presId="urn:microsoft.com/office/officeart/2005/8/layout/cycle1"/>
    <dgm:cxn modelId="{6A78C29D-0ACF-463E-B6DB-6496CB74CC31}" type="presParOf" srcId="{7188F976-D7AD-4AF0-9F20-C37506688A9F}" destId="{568DED1D-2FD2-4460-9FFA-9147420FF3BB}" srcOrd="1" destOrd="0" presId="urn:microsoft.com/office/officeart/2005/8/layout/cycle1"/>
    <dgm:cxn modelId="{D111E8D8-0429-486F-B8E5-FE354EAC9EF7}" type="presParOf" srcId="{7188F976-D7AD-4AF0-9F20-C37506688A9F}" destId="{3722CBB5-CBBC-48BD-AB2B-898AED541FEC}" srcOrd="2" destOrd="0" presId="urn:microsoft.com/office/officeart/2005/8/layout/cycle1"/>
    <dgm:cxn modelId="{6022F292-4CE2-4DFF-992C-DAC343BE06AF}" type="presParOf" srcId="{7188F976-D7AD-4AF0-9F20-C37506688A9F}" destId="{C85F03A0-070F-4AEB-87C1-2408DF15007B}" srcOrd="3" destOrd="0" presId="urn:microsoft.com/office/officeart/2005/8/layout/cycle1"/>
    <dgm:cxn modelId="{A09DA663-3125-4F83-98EF-DF4937DF7228}" type="presParOf" srcId="{7188F976-D7AD-4AF0-9F20-C37506688A9F}" destId="{8D529BEF-4392-4D83-B749-1EC52FDDF432}" srcOrd="4" destOrd="0" presId="urn:microsoft.com/office/officeart/2005/8/layout/cycle1"/>
    <dgm:cxn modelId="{42C2D7B5-6DFC-4F85-90D4-6FB296564CB7}" type="presParOf" srcId="{7188F976-D7AD-4AF0-9F20-C37506688A9F}" destId="{F3C8AA06-E2DF-409C-8F8E-FA9D98F05904}" srcOrd="5" destOrd="0" presId="urn:microsoft.com/office/officeart/2005/8/layout/cycle1"/>
    <dgm:cxn modelId="{F6B37957-F33C-44A4-86B8-7C8E54876B0A}" type="presParOf" srcId="{7188F976-D7AD-4AF0-9F20-C37506688A9F}" destId="{2F2D6096-B559-4A88-935E-87380FD6BADE}" srcOrd="6" destOrd="0" presId="urn:microsoft.com/office/officeart/2005/8/layout/cycle1"/>
    <dgm:cxn modelId="{C053D988-35A8-4183-B2EA-921D0CDC17A5}" type="presParOf" srcId="{7188F976-D7AD-4AF0-9F20-C37506688A9F}" destId="{2430EFE1-B1EE-4F09-A1D4-228DD85A8885}" srcOrd="7" destOrd="0" presId="urn:microsoft.com/office/officeart/2005/8/layout/cycle1"/>
    <dgm:cxn modelId="{03AC15C2-4859-42F4-90F0-D1080F2651A0}" type="presParOf" srcId="{7188F976-D7AD-4AF0-9F20-C37506688A9F}" destId="{8BCCE414-AE9E-49AF-8DB7-959A59F432AA}" srcOrd="8" destOrd="0" presId="urn:microsoft.com/office/officeart/2005/8/layout/cycle1"/>
    <dgm:cxn modelId="{60C27268-639B-4F0C-9A8D-6E127A12F87F}" type="presParOf" srcId="{7188F976-D7AD-4AF0-9F20-C37506688A9F}" destId="{FC79B39B-B27B-495F-9DF9-6FFBF374586B}" srcOrd="9" destOrd="0" presId="urn:microsoft.com/office/officeart/2005/8/layout/cycle1"/>
    <dgm:cxn modelId="{EED2163F-D17B-40DE-8AAF-5ECB55F7FA56}" type="presParOf" srcId="{7188F976-D7AD-4AF0-9F20-C37506688A9F}" destId="{FBFD364D-1E75-4C68-97F8-C2BDAE0C317D}" srcOrd="10" destOrd="0" presId="urn:microsoft.com/office/officeart/2005/8/layout/cycle1"/>
    <dgm:cxn modelId="{60794ACC-18A5-4A76-905B-AF2F4941EAD2}" type="presParOf" srcId="{7188F976-D7AD-4AF0-9F20-C37506688A9F}" destId="{495C8A1B-334A-4146-99B4-F251E27FCDBE}"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3446BC-FE7D-49AC-8B83-1E3CF2BEF741}"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AAB55806-DEDD-4B1D-918F-B37FF790C316}">
      <dgm:prSet phldrT="[Text]"/>
      <dgm:spPr/>
      <dgm:t>
        <a:bodyPr/>
        <a:lstStyle/>
        <a:p>
          <a:r>
            <a:rPr lang="fi-FI" dirty="0" smtClean="0"/>
            <a:t>Level 1: </a:t>
          </a:r>
          <a:r>
            <a:rPr lang="fi-FI" dirty="0" err="1" smtClean="0"/>
            <a:t>Ad</a:t>
          </a:r>
          <a:r>
            <a:rPr lang="fi-FI" dirty="0" smtClean="0"/>
            <a:t> hoc &amp; </a:t>
          </a:r>
          <a:r>
            <a:rPr lang="fi-FI" dirty="0" err="1" smtClean="0"/>
            <a:t>static</a:t>
          </a:r>
          <a:r>
            <a:rPr lang="fi-FI" dirty="0" smtClean="0"/>
            <a:t> (no </a:t>
          </a:r>
          <a:r>
            <a:rPr lang="fi-FI" dirty="0" err="1" smtClean="0"/>
            <a:t>evidence</a:t>
          </a:r>
          <a:r>
            <a:rPr lang="fi-FI" dirty="0" smtClean="0"/>
            <a:t> </a:t>
          </a:r>
          <a:r>
            <a:rPr lang="fi-FI" dirty="0" err="1" smtClean="0"/>
            <a:t>or</a:t>
          </a:r>
          <a:r>
            <a:rPr lang="fi-FI" dirty="0" smtClean="0"/>
            <a:t> just </a:t>
          </a:r>
          <a:r>
            <a:rPr lang="fi-FI" dirty="0" err="1" smtClean="0"/>
            <a:t>some</a:t>
          </a:r>
          <a:r>
            <a:rPr lang="fi-FI" dirty="0" smtClean="0"/>
            <a:t> </a:t>
          </a:r>
          <a:r>
            <a:rPr lang="fi-FI" dirty="0" err="1" smtClean="0"/>
            <a:t>ideas</a:t>
          </a:r>
          <a:r>
            <a:rPr lang="fi-FI" dirty="0" smtClean="0"/>
            <a:t>)</a:t>
          </a:r>
          <a:endParaRPr lang="en-US" dirty="0"/>
        </a:p>
      </dgm:t>
    </dgm:pt>
    <dgm:pt modelId="{997F06A4-05DC-4E34-AADB-5771C9015CB3}" type="parTrans" cxnId="{C6ED46A1-3A87-4685-BAF6-60A57012F8BE}">
      <dgm:prSet/>
      <dgm:spPr/>
      <dgm:t>
        <a:bodyPr/>
        <a:lstStyle/>
        <a:p>
          <a:endParaRPr lang="en-US"/>
        </a:p>
      </dgm:t>
    </dgm:pt>
    <dgm:pt modelId="{FACB0918-C466-44E1-84B5-0DE3DE157CC6}" type="sibTrans" cxnId="{C6ED46A1-3A87-4685-BAF6-60A57012F8BE}">
      <dgm:prSet/>
      <dgm:spPr/>
      <dgm:t>
        <a:bodyPr/>
        <a:lstStyle/>
        <a:p>
          <a:endParaRPr lang="en-US"/>
        </a:p>
      </dgm:t>
    </dgm:pt>
    <dgm:pt modelId="{1355377F-582B-43C7-9325-91E32ECE8F05}">
      <dgm:prSet phldrT="[Text]"/>
      <dgm:spPr/>
      <dgm:t>
        <a:bodyPr/>
        <a:lstStyle/>
        <a:p>
          <a:r>
            <a:rPr lang="fi-FI" dirty="0" smtClean="0"/>
            <a:t>Level 2: </a:t>
          </a:r>
          <a:r>
            <a:rPr lang="fi-FI" dirty="0" err="1" smtClean="0"/>
            <a:t>Reactive</a:t>
          </a:r>
          <a:r>
            <a:rPr lang="fi-FI" dirty="0" smtClean="0"/>
            <a:t> (</a:t>
          </a:r>
          <a:r>
            <a:rPr lang="fi-FI" dirty="0" err="1" smtClean="0"/>
            <a:t>some</a:t>
          </a:r>
          <a:r>
            <a:rPr lang="fi-FI" dirty="0" smtClean="0"/>
            <a:t> </a:t>
          </a:r>
          <a:r>
            <a:rPr lang="fi-FI" dirty="0" err="1" smtClean="0"/>
            <a:t>weak</a:t>
          </a:r>
          <a:r>
            <a:rPr lang="fi-FI" dirty="0" smtClean="0"/>
            <a:t> </a:t>
          </a:r>
          <a:r>
            <a:rPr lang="fi-FI" dirty="0" err="1" smtClean="0"/>
            <a:t>evidence</a:t>
          </a:r>
          <a:r>
            <a:rPr lang="fi-FI" dirty="0" smtClean="0"/>
            <a:t>, </a:t>
          </a:r>
          <a:r>
            <a:rPr lang="fi-FI" dirty="0" err="1" smtClean="0"/>
            <a:t>related</a:t>
          </a:r>
          <a:r>
            <a:rPr lang="fi-FI" dirty="0" smtClean="0"/>
            <a:t> to </a:t>
          </a:r>
          <a:r>
            <a:rPr lang="fi-FI" dirty="0" err="1" smtClean="0"/>
            <a:t>some</a:t>
          </a:r>
          <a:r>
            <a:rPr lang="fi-FI" dirty="0" smtClean="0"/>
            <a:t> </a:t>
          </a:r>
          <a:r>
            <a:rPr lang="fi-FI" dirty="0" err="1" smtClean="0"/>
            <a:t>ideas</a:t>
          </a:r>
          <a:r>
            <a:rPr lang="fi-FI" dirty="0" smtClean="0"/>
            <a:t>)</a:t>
          </a:r>
          <a:endParaRPr lang="en-US" dirty="0"/>
        </a:p>
      </dgm:t>
    </dgm:pt>
    <dgm:pt modelId="{3F6051EE-0A7C-4A64-A9DE-C79C4898594A}" type="parTrans" cxnId="{03424C4D-4F5C-49FB-A9A9-E8E8216C142F}">
      <dgm:prSet/>
      <dgm:spPr/>
      <dgm:t>
        <a:bodyPr/>
        <a:lstStyle/>
        <a:p>
          <a:endParaRPr lang="en-US"/>
        </a:p>
      </dgm:t>
    </dgm:pt>
    <dgm:pt modelId="{317436B4-0C12-4618-A5DD-C36CDE147E2E}" type="sibTrans" cxnId="{03424C4D-4F5C-49FB-A9A9-E8E8216C142F}">
      <dgm:prSet/>
      <dgm:spPr/>
      <dgm:t>
        <a:bodyPr/>
        <a:lstStyle/>
        <a:p>
          <a:endParaRPr lang="en-US"/>
        </a:p>
      </dgm:t>
    </dgm:pt>
    <dgm:pt modelId="{3D96B1FF-F2E6-4371-A367-AE111D5D72CE}">
      <dgm:prSet phldrT="[Text]"/>
      <dgm:spPr/>
      <dgm:t>
        <a:bodyPr/>
        <a:lstStyle/>
        <a:p>
          <a:r>
            <a:rPr lang="fi-FI" dirty="0" smtClean="0"/>
            <a:t>Level 3: </a:t>
          </a:r>
          <a:r>
            <a:rPr lang="fi-FI" dirty="0" err="1" smtClean="0"/>
            <a:t>Structured</a:t>
          </a:r>
          <a:r>
            <a:rPr lang="fi-FI" dirty="0" smtClean="0"/>
            <a:t> and </a:t>
          </a:r>
          <a:r>
            <a:rPr lang="fi-FI" dirty="0" err="1" smtClean="0"/>
            <a:t>proactive</a:t>
          </a:r>
          <a:r>
            <a:rPr lang="fi-FI" dirty="0" smtClean="0"/>
            <a:t> (</a:t>
          </a:r>
          <a:r>
            <a:rPr lang="fi-FI" dirty="0" err="1" smtClean="0"/>
            <a:t>Some</a:t>
          </a:r>
          <a:r>
            <a:rPr lang="fi-FI" dirty="0" smtClean="0"/>
            <a:t> </a:t>
          </a:r>
          <a:r>
            <a:rPr lang="fi-FI" dirty="0" err="1" smtClean="0"/>
            <a:t>good</a:t>
          </a:r>
          <a:r>
            <a:rPr lang="fi-FI" dirty="0" smtClean="0"/>
            <a:t> </a:t>
          </a:r>
          <a:r>
            <a:rPr lang="fi-FI" dirty="0" err="1" smtClean="0"/>
            <a:t>evidence</a:t>
          </a:r>
          <a:r>
            <a:rPr lang="fi-FI" dirty="0" smtClean="0"/>
            <a:t> </a:t>
          </a:r>
          <a:r>
            <a:rPr lang="fi-FI" dirty="0" err="1" smtClean="0"/>
            <a:t>related</a:t>
          </a:r>
          <a:r>
            <a:rPr lang="fi-FI" dirty="0" smtClean="0"/>
            <a:t> to </a:t>
          </a:r>
          <a:r>
            <a:rPr lang="fi-FI" dirty="0" err="1" smtClean="0"/>
            <a:t>relevant</a:t>
          </a:r>
          <a:r>
            <a:rPr lang="fi-FI" dirty="0" smtClean="0"/>
            <a:t> </a:t>
          </a:r>
          <a:r>
            <a:rPr lang="fi-FI" dirty="0" err="1" smtClean="0"/>
            <a:t>ideas</a:t>
          </a:r>
          <a:r>
            <a:rPr lang="fi-FI" dirty="0" smtClean="0"/>
            <a:t>)</a:t>
          </a:r>
          <a:endParaRPr lang="en-US" dirty="0"/>
        </a:p>
      </dgm:t>
    </dgm:pt>
    <dgm:pt modelId="{49546DA5-E101-46A4-A6D1-DF2C9217D21D}" type="parTrans" cxnId="{ACE40904-A9BD-4737-AB01-2C62AC855F20}">
      <dgm:prSet/>
      <dgm:spPr/>
      <dgm:t>
        <a:bodyPr/>
        <a:lstStyle/>
        <a:p>
          <a:endParaRPr lang="en-US"/>
        </a:p>
      </dgm:t>
    </dgm:pt>
    <dgm:pt modelId="{BBD3D001-6C3E-4697-BB4C-8F719D46555E}" type="sibTrans" cxnId="{ACE40904-A9BD-4737-AB01-2C62AC855F20}">
      <dgm:prSet/>
      <dgm:spPr/>
      <dgm:t>
        <a:bodyPr/>
        <a:lstStyle/>
        <a:p>
          <a:endParaRPr lang="en-US"/>
        </a:p>
      </dgm:t>
    </dgm:pt>
    <dgm:pt modelId="{D30203EB-7FD5-43F7-BB7C-44895792A523}">
      <dgm:prSet phldrT="[Text]"/>
      <dgm:spPr/>
      <dgm:t>
        <a:bodyPr/>
        <a:lstStyle/>
        <a:p>
          <a:r>
            <a:rPr lang="fi-FI" dirty="0" smtClean="0"/>
            <a:t>Level 4: </a:t>
          </a:r>
          <a:r>
            <a:rPr lang="fi-FI" dirty="0" err="1" smtClean="0"/>
            <a:t>Managed</a:t>
          </a:r>
          <a:r>
            <a:rPr lang="fi-FI" dirty="0" smtClean="0"/>
            <a:t> and </a:t>
          </a:r>
          <a:r>
            <a:rPr lang="fi-FI" dirty="0" err="1" smtClean="0"/>
            <a:t>focused</a:t>
          </a:r>
          <a:r>
            <a:rPr lang="fi-FI" dirty="0" smtClean="0"/>
            <a:t> (</a:t>
          </a:r>
          <a:r>
            <a:rPr lang="fi-FI" dirty="0" err="1" smtClean="0"/>
            <a:t>strong</a:t>
          </a:r>
          <a:r>
            <a:rPr lang="fi-FI" dirty="0" smtClean="0"/>
            <a:t> of </a:t>
          </a:r>
          <a:r>
            <a:rPr lang="fi-FI" dirty="0" err="1" smtClean="0"/>
            <a:t>very</a:t>
          </a:r>
          <a:r>
            <a:rPr lang="fi-FI" dirty="0" smtClean="0"/>
            <a:t> </a:t>
          </a:r>
          <a:r>
            <a:rPr lang="fi-FI" dirty="0" err="1" smtClean="0"/>
            <a:t>strong</a:t>
          </a:r>
          <a:r>
            <a:rPr lang="fi-FI" dirty="0" smtClean="0"/>
            <a:t> </a:t>
          </a:r>
          <a:r>
            <a:rPr lang="fi-FI" dirty="0" err="1" smtClean="0"/>
            <a:t>evidence</a:t>
          </a:r>
          <a:r>
            <a:rPr lang="fi-FI" dirty="0" smtClean="0"/>
            <a:t> </a:t>
          </a:r>
          <a:r>
            <a:rPr lang="fi-FI" dirty="0" err="1" smtClean="0"/>
            <a:t>related</a:t>
          </a:r>
          <a:r>
            <a:rPr lang="fi-FI" dirty="0" smtClean="0"/>
            <a:t> to </a:t>
          </a:r>
          <a:r>
            <a:rPr lang="fi-FI" dirty="0" err="1" smtClean="0"/>
            <a:t>most</a:t>
          </a:r>
          <a:r>
            <a:rPr lang="fi-FI" dirty="0" smtClean="0"/>
            <a:t> </a:t>
          </a:r>
          <a:r>
            <a:rPr lang="fi-FI" dirty="0" err="1" smtClean="0"/>
            <a:t>or</a:t>
          </a:r>
          <a:r>
            <a:rPr lang="fi-FI" dirty="0" smtClean="0"/>
            <a:t> </a:t>
          </a:r>
          <a:r>
            <a:rPr lang="fi-FI" dirty="0" err="1" smtClean="0"/>
            <a:t>all</a:t>
          </a:r>
          <a:r>
            <a:rPr lang="fi-FI" dirty="0" smtClean="0"/>
            <a:t> </a:t>
          </a:r>
          <a:r>
            <a:rPr lang="fi-FI" dirty="0" err="1" smtClean="0"/>
            <a:t>areas</a:t>
          </a:r>
          <a:r>
            <a:rPr lang="fi-FI" dirty="0" smtClean="0"/>
            <a:t>)</a:t>
          </a:r>
          <a:endParaRPr lang="en-US" dirty="0"/>
        </a:p>
      </dgm:t>
    </dgm:pt>
    <dgm:pt modelId="{FF56EB89-0A65-494F-9A62-02E3312E706A}" type="parTrans" cxnId="{D9889B2C-D0C3-42EA-AB6A-137F37A2EF96}">
      <dgm:prSet/>
      <dgm:spPr/>
      <dgm:t>
        <a:bodyPr/>
        <a:lstStyle/>
        <a:p>
          <a:endParaRPr lang="en-US"/>
        </a:p>
      </dgm:t>
    </dgm:pt>
    <dgm:pt modelId="{6C926F17-BF68-43F5-A91C-6161DB178823}" type="sibTrans" cxnId="{D9889B2C-D0C3-42EA-AB6A-137F37A2EF96}">
      <dgm:prSet/>
      <dgm:spPr/>
      <dgm:t>
        <a:bodyPr/>
        <a:lstStyle/>
        <a:p>
          <a:endParaRPr lang="en-US"/>
        </a:p>
      </dgm:t>
    </dgm:pt>
    <dgm:pt modelId="{ECDE7168-2824-4667-B2DB-5E5251992D79}">
      <dgm:prSet phldrT="[Text]"/>
      <dgm:spPr/>
      <dgm:t>
        <a:bodyPr/>
        <a:lstStyle/>
        <a:p>
          <a:r>
            <a:rPr lang="fi-FI" dirty="0" err="1" smtClean="0"/>
            <a:t>Cotinuous</a:t>
          </a:r>
          <a:r>
            <a:rPr lang="fi-FI" dirty="0" smtClean="0"/>
            <a:t> </a:t>
          </a:r>
          <a:r>
            <a:rPr lang="fi-FI" dirty="0" err="1" smtClean="0"/>
            <a:t>improvement</a:t>
          </a:r>
          <a:r>
            <a:rPr lang="fi-FI" dirty="0" smtClean="0"/>
            <a:t> (</a:t>
          </a:r>
          <a:r>
            <a:rPr lang="fi-FI" dirty="0" err="1" smtClean="0"/>
            <a:t>Excellent</a:t>
          </a:r>
          <a:r>
            <a:rPr lang="fi-FI" dirty="0" smtClean="0"/>
            <a:t> </a:t>
          </a:r>
          <a:r>
            <a:rPr lang="fi-FI" dirty="0" err="1" smtClean="0"/>
            <a:t>evidence</a:t>
          </a:r>
          <a:r>
            <a:rPr lang="fi-FI" dirty="0" smtClean="0"/>
            <a:t>, </a:t>
          </a:r>
          <a:r>
            <a:rPr lang="fi-FI" dirty="0" err="1" smtClean="0"/>
            <a:t>compared</a:t>
          </a:r>
          <a:r>
            <a:rPr lang="fi-FI" dirty="0" smtClean="0"/>
            <a:t> </a:t>
          </a:r>
          <a:r>
            <a:rPr lang="fi-FI" dirty="0" err="1" smtClean="0"/>
            <a:t>with</a:t>
          </a:r>
          <a:r>
            <a:rPr lang="fi-FI" dirty="0" smtClean="0"/>
            <a:t> </a:t>
          </a:r>
          <a:r>
            <a:rPr lang="fi-FI" dirty="0" err="1" smtClean="0"/>
            <a:t>other</a:t>
          </a:r>
          <a:r>
            <a:rPr lang="fi-FI" dirty="0" smtClean="0"/>
            <a:t> </a:t>
          </a:r>
          <a:r>
            <a:rPr lang="fi-FI" dirty="0" err="1" smtClean="0"/>
            <a:t>organisations</a:t>
          </a:r>
          <a:r>
            <a:rPr lang="fi-FI" dirty="0" smtClean="0"/>
            <a:t>, </a:t>
          </a:r>
          <a:r>
            <a:rPr lang="fi-FI" dirty="0" err="1" smtClean="0"/>
            <a:t>related</a:t>
          </a:r>
          <a:r>
            <a:rPr lang="fi-FI" dirty="0" smtClean="0"/>
            <a:t> to </a:t>
          </a:r>
          <a:r>
            <a:rPr lang="fi-FI" dirty="0" err="1" smtClean="0"/>
            <a:t>all</a:t>
          </a:r>
          <a:r>
            <a:rPr lang="fi-FI" dirty="0" smtClean="0"/>
            <a:t> </a:t>
          </a:r>
          <a:r>
            <a:rPr lang="fi-FI" dirty="0" err="1" smtClean="0"/>
            <a:t>areas</a:t>
          </a:r>
          <a:r>
            <a:rPr lang="fi-FI" dirty="0" smtClean="0"/>
            <a:t>)</a:t>
          </a:r>
          <a:endParaRPr lang="en-US" dirty="0"/>
        </a:p>
      </dgm:t>
    </dgm:pt>
    <dgm:pt modelId="{A52B42C0-2931-423B-B1E6-31C797B8F9B0}" type="parTrans" cxnId="{0F204720-BB14-4E0B-A954-7475C6D6F680}">
      <dgm:prSet/>
      <dgm:spPr/>
      <dgm:t>
        <a:bodyPr/>
        <a:lstStyle/>
        <a:p>
          <a:endParaRPr lang="en-US"/>
        </a:p>
      </dgm:t>
    </dgm:pt>
    <dgm:pt modelId="{AA7098F3-9B0E-4437-8697-6BB5A899E8DD}" type="sibTrans" cxnId="{0F204720-BB14-4E0B-A954-7475C6D6F680}">
      <dgm:prSet/>
      <dgm:spPr/>
      <dgm:t>
        <a:bodyPr/>
        <a:lstStyle/>
        <a:p>
          <a:endParaRPr lang="en-US"/>
        </a:p>
      </dgm:t>
    </dgm:pt>
    <dgm:pt modelId="{2310ADEB-181E-4F6F-BC86-7C71D74EC71D}" type="pres">
      <dgm:prSet presAssocID="{A93446BC-FE7D-49AC-8B83-1E3CF2BEF741}" presName="arrowDiagram" presStyleCnt="0">
        <dgm:presLayoutVars>
          <dgm:chMax val="5"/>
          <dgm:dir/>
          <dgm:resizeHandles val="exact"/>
        </dgm:presLayoutVars>
      </dgm:prSet>
      <dgm:spPr/>
      <dgm:t>
        <a:bodyPr/>
        <a:lstStyle/>
        <a:p>
          <a:endParaRPr lang="en-GB"/>
        </a:p>
      </dgm:t>
    </dgm:pt>
    <dgm:pt modelId="{8E9B104C-4811-440A-BB4B-CBB806DDD77F}" type="pres">
      <dgm:prSet presAssocID="{A93446BC-FE7D-49AC-8B83-1E3CF2BEF741}" presName="arrow" presStyleLbl="bgShp" presStyleIdx="0" presStyleCnt="1" custLinFactNeighborX="3725" custLinFactNeighborY="14932"/>
      <dgm:spPr/>
    </dgm:pt>
    <dgm:pt modelId="{325300A0-6E6C-4515-9799-DCAAD37A6746}" type="pres">
      <dgm:prSet presAssocID="{A93446BC-FE7D-49AC-8B83-1E3CF2BEF741}" presName="arrowDiagram5" presStyleCnt="0"/>
      <dgm:spPr/>
    </dgm:pt>
    <dgm:pt modelId="{F08B1B25-2105-4204-80B7-09EA41EEE4A7}" type="pres">
      <dgm:prSet presAssocID="{AAB55806-DEDD-4B1D-918F-B37FF790C316}" presName="bullet5a" presStyleLbl="node1" presStyleIdx="0" presStyleCnt="5"/>
      <dgm:spPr/>
    </dgm:pt>
    <dgm:pt modelId="{38BC594B-E9CB-46A3-A0A1-4DE6F39208C9}" type="pres">
      <dgm:prSet presAssocID="{AAB55806-DEDD-4B1D-918F-B37FF790C316}" presName="textBox5a" presStyleLbl="revTx" presStyleIdx="0" presStyleCnt="5" custScaleX="125077">
        <dgm:presLayoutVars>
          <dgm:bulletEnabled val="1"/>
        </dgm:presLayoutVars>
      </dgm:prSet>
      <dgm:spPr/>
      <dgm:t>
        <a:bodyPr/>
        <a:lstStyle/>
        <a:p>
          <a:endParaRPr lang="en-US"/>
        </a:p>
      </dgm:t>
    </dgm:pt>
    <dgm:pt modelId="{7105F2B5-EB74-4E65-90D3-7DD959CD53BB}" type="pres">
      <dgm:prSet presAssocID="{1355377F-582B-43C7-9325-91E32ECE8F05}" presName="bullet5b" presStyleLbl="node1" presStyleIdx="1" presStyleCnt="5"/>
      <dgm:spPr/>
    </dgm:pt>
    <dgm:pt modelId="{9F7C723B-865F-4E5A-BCEA-933BBE657BCB}" type="pres">
      <dgm:prSet presAssocID="{1355377F-582B-43C7-9325-91E32ECE8F05}" presName="textBox5b" presStyleLbl="revTx" presStyleIdx="1" presStyleCnt="5">
        <dgm:presLayoutVars>
          <dgm:bulletEnabled val="1"/>
        </dgm:presLayoutVars>
      </dgm:prSet>
      <dgm:spPr/>
      <dgm:t>
        <a:bodyPr/>
        <a:lstStyle/>
        <a:p>
          <a:endParaRPr lang="en-US"/>
        </a:p>
      </dgm:t>
    </dgm:pt>
    <dgm:pt modelId="{9FA4F5E9-D58C-4615-995B-EB73421268DF}" type="pres">
      <dgm:prSet presAssocID="{3D96B1FF-F2E6-4371-A367-AE111D5D72CE}" presName="bullet5c" presStyleLbl="node1" presStyleIdx="2" presStyleCnt="5"/>
      <dgm:spPr/>
    </dgm:pt>
    <dgm:pt modelId="{CFA1227D-3891-49CA-83C8-4E074D0A73EA}" type="pres">
      <dgm:prSet presAssocID="{3D96B1FF-F2E6-4371-A367-AE111D5D72CE}" presName="textBox5c" presStyleLbl="revTx" presStyleIdx="2" presStyleCnt="5">
        <dgm:presLayoutVars>
          <dgm:bulletEnabled val="1"/>
        </dgm:presLayoutVars>
      </dgm:prSet>
      <dgm:spPr/>
      <dgm:t>
        <a:bodyPr/>
        <a:lstStyle/>
        <a:p>
          <a:endParaRPr lang="en-GB"/>
        </a:p>
      </dgm:t>
    </dgm:pt>
    <dgm:pt modelId="{DFF29087-F186-4C67-A90F-9BE2E02EA4DD}" type="pres">
      <dgm:prSet presAssocID="{D30203EB-7FD5-43F7-BB7C-44895792A523}" presName="bullet5d" presStyleLbl="node1" presStyleIdx="3" presStyleCnt="5"/>
      <dgm:spPr/>
    </dgm:pt>
    <dgm:pt modelId="{3647FA7C-0A8B-424C-8563-AC8A34FEF04D}" type="pres">
      <dgm:prSet presAssocID="{D30203EB-7FD5-43F7-BB7C-44895792A523}" presName="textBox5d" presStyleLbl="revTx" presStyleIdx="3" presStyleCnt="5">
        <dgm:presLayoutVars>
          <dgm:bulletEnabled val="1"/>
        </dgm:presLayoutVars>
      </dgm:prSet>
      <dgm:spPr/>
      <dgm:t>
        <a:bodyPr/>
        <a:lstStyle/>
        <a:p>
          <a:endParaRPr lang="en-US"/>
        </a:p>
      </dgm:t>
    </dgm:pt>
    <dgm:pt modelId="{D749A9AF-3A72-481C-B796-7CFC9E18B6F1}" type="pres">
      <dgm:prSet presAssocID="{ECDE7168-2824-4667-B2DB-5E5251992D79}" presName="bullet5e" presStyleLbl="node1" presStyleIdx="4" presStyleCnt="5"/>
      <dgm:spPr/>
    </dgm:pt>
    <dgm:pt modelId="{8F993E17-5B3A-43C9-8D5D-2CA158473CBB}" type="pres">
      <dgm:prSet presAssocID="{ECDE7168-2824-4667-B2DB-5E5251992D79}" presName="textBox5e" presStyleLbl="revTx" presStyleIdx="4" presStyleCnt="5">
        <dgm:presLayoutVars>
          <dgm:bulletEnabled val="1"/>
        </dgm:presLayoutVars>
      </dgm:prSet>
      <dgm:spPr/>
      <dgm:t>
        <a:bodyPr/>
        <a:lstStyle/>
        <a:p>
          <a:endParaRPr lang="en-US"/>
        </a:p>
      </dgm:t>
    </dgm:pt>
  </dgm:ptLst>
  <dgm:cxnLst>
    <dgm:cxn modelId="{D9889B2C-D0C3-42EA-AB6A-137F37A2EF96}" srcId="{A93446BC-FE7D-49AC-8B83-1E3CF2BEF741}" destId="{D30203EB-7FD5-43F7-BB7C-44895792A523}" srcOrd="3" destOrd="0" parTransId="{FF56EB89-0A65-494F-9A62-02E3312E706A}" sibTransId="{6C926F17-BF68-43F5-A91C-6161DB178823}"/>
    <dgm:cxn modelId="{471C3289-EFFB-4DE5-87BC-8A8D6B78579D}" type="presOf" srcId="{3D96B1FF-F2E6-4371-A367-AE111D5D72CE}" destId="{CFA1227D-3891-49CA-83C8-4E074D0A73EA}" srcOrd="0" destOrd="0" presId="urn:microsoft.com/office/officeart/2005/8/layout/arrow2"/>
    <dgm:cxn modelId="{23DF78A0-12DF-4D13-9429-18B2E266FF11}" type="presOf" srcId="{A93446BC-FE7D-49AC-8B83-1E3CF2BEF741}" destId="{2310ADEB-181E-4F6F-BC86-7C71D74EC71D}" srcOrd="0" destOrd="0" presId="urn:microsoft.com/office/officeart/2005/8/layout/arrow2"/>
    <dgm:cxn modelId="{0F204720-BB14-4E0B-A954-7475C6D6F680}" srcId="{A93446BC-FE7D-49AC-8B83-1E3CF2BEF741}" destId="{ECDE7168-2824-4667-B2DB-5E5251992D79}" srcOrd="4" destOrd="0" parTransId="{A52B42C0-2931-423B-B1E6-31C797B8F9B0}" sibTransId="{AA7098F3-9B0E-4437-8697-6BB5A899E8DD}"/>
    <dgm:cxn modelId="{C6ED46A1-3A87-4685-BAF6-60A57012F8BE}" srcId="{A93446BC-FE7D-49AC-8B83-1E3CF2BEF741}" destId="{AAB55806-DEDD-4B1D-918F-B37FF790C316}" srcOrd="0" destOrd="0" parTransId="{997F06A4-05DC-4E34-AADB-5771C9015CB3}" sibTransId="{FACB0918-C466-44E1-84B5-0DE3DE157CC6}"/>
    <dgm:cxn modelId="{03424C4D-4F5C-49FB-A9A9-E8E8216C142F}" srcId="{A93446BC-FE7D-49AC-8B83-1E3CF2BEF741}" destId="{1355377F-582B-43C7-9325-91E32ECE8F05}" srcOrd="1" destOrd="0" parTransId="{3F6051EE-0A7C-4A64-A9DE-C79C4898594A}" sibTransId="{317436B4-0C12-4618-A5DD-C36CDE147E2E}"/>
    <dgm:cxn modelId="{66231AA3-7A3B-41B7-98D3-CD0F28261BF1}" type="presOf" srcId="{AAB55806-DEDD-4B1D-918F-B37FF790C316}" destId="{38BC594B-E9CB-46A3-A0A1-4DE6F39208C9}" srcOrd="0" destOrd="0" presId="urn:microsoft.com/office/officeart/2005/8/layout/arrow2"/>
    <dgm:cxn modelId="{ACE40904-A9BD-4737-AB01-2C62AC855F20}" srcId="{A93446BC-FE7D-49AC-8B83-1E3CF2BEF741}" destId="{3D96B1FF-F2E6-4371-A367-AE111D5D72CE}" srcOrd="2" destOrd="0" parTransId="{49546DA5-E101-46A4-A6D1-DF2C9217D21D}" sibTransId="{BBD3D001-6C3E-4697-BB4C-8F719D46555E}"/>
    <dgm:cxn modelId="{3ACE2FCB-ED8D-4082-BBA2-B02CF1BB7860}" type="presOf" srcId="{1355377F-582B-43C7-9325-91E32ECE8F05}" destId="{9F7C723B-865F-4E5A-BCEA-933BBE657BCB}" srcOrd="0" destOrd="0" presId="urn:microsoft.com/office/officeart/2005/8/layout/arrow2"/>
    <dgm:cxn modelId="{25F613A3-314D-4956-AB47-E84061304D76}" type="presOf" srcId="{ECDE7168-2824-4667-B2DB-5E5251992D79}" destId="{8F993E17-5B3A-43C9-8D5D-2CA158473CBB}" srcOrd="0" destOrd="0" presId="urn:microsoft.com/office/officeart/2005/8/layout/arrow2"/>
    <dgm:cxn modelId="{43629FF3-579C-4AE1-A21A-5250E94A714A}" type="presOf" srcId="{D30203EB-7FD5-43F7-BB7C-44895792A523}" destId="{3647FA7C-0A8B-424C-8563-AC8A34FEF04D}" srcOrd="0" destOrd="0" presId="urn:microsoft.com/office/officeart/2005/8/layout/arrow2"/>
    <dgm:cxn modelId="{C83294F9-1459-4B9C-958C-6597DDF6629A}" type="presParOf" srcId="{2310ADEB-181E-4F6F-BC86-7C71D74EC71D}" destId="{8E9B104C-4811-440A-BB4B-CBB806DDD77F}" srcOrd="0" destOrd="0" presId="urn:microsoft.com/office/officeart/2005/8/layout/arrow2"/>
    <dgm:cxn modelId="{8EBA36F4-B105-43BF-8994-30916B9B6823}" type="presParOf" srcId="{2310ADEB-181E-4F6F-BC86-7C71D74EC71D}" destId="{325300A0-6E6C-4515-9799-DCAAD37A6746}" srcOrd="1" destOrd="0" presId="urn:microsoft.com/office/officeart/2005/8/layout/arrow2"/>
    <dgm:cxn modelId="{8596E1AF-855C-46E4-81FB-02B0FF9384BE}" type="presParOf" srcId="{325300A0-6E6C-4515-9799-DCAAD37A6746}" destId="{F08B1B25-2105-4204-80B7-09EA41EEE4A7}" srcOrd="0" destOrd="0" presId="urn:microsoft.com/office/officeart/2005/8/layout/arrow2"/>
    <dgm:cxn modelId="{23B3F401-C708-42D2-818B-1B0F06245A30}" type="presParOf" srcId="{325300A0-6E6C-4515-9799-DCAAD37A6746}" destId="{38BC594B-E9CB-46A3-A0A1-4DE6F39208C9}" srcOrd="1" destOrd="0" presId="urn:microsoft.com/office/officeart/2005/8/layout/arrow2"/>
    <dgm:cxn modelId="{1F9AA106-C0E4-466D-B5E0-B5B2ED3914C5}" type="presParOf" srcId="{325300A0-6E6C-4515-9799-DCAAD37A6746}" destId="{7105F2B5-EB74-4E65-90D3-7DD959CD53BB}" srcOrd="2" destOrd="0" presId="urn:microsoft.com/office/officeart/2005/8/layout/arrow2"/>
    <dgm:cxn modelId="{6A79D324-BBF4-403D-A4E7-8BB2D06B600D}" type="presParOf" srcId="{325300A0-6E6C-4515-9799-DCAAD37A6746}" destId="{9F7C723B-865F-4E5A-BCEA-933BBE657BCB}" srcOrd="3" destOrd="0" presId="urn:microsoft.com/office/officeart/2005/8/layout/arrow2"/>
    <dgm:cxn modelId="{0D57B4C5-A817-4FC3-B22F-4156640C0CFB}" type="presParOf" srcId="{325300A0-6E6C-4515-9799-DCAAD37A6746}" destId="{9FA4F5E9-D58C-4615-995B-EB73421268DF}" srcOrd="4" destOrd="0" presId="urn:microsoft.com/office/officeart/2005/8/layout/arrow2"/>
    <dgm:cxn modelId="{B80D05E7-2CC4-4A2E-AC3B-04303B163E72}" type="presParOf" srcId="{325300A0-6E6C-4515-9799-DCAAD37A6746}" destId="{CFA1227D-3891-49CA-83C8-4E074D0A73EA}" srcOrd="5" destOrd="0" presId="urn:microsoft.com/office/officeart/2005/8/layout/arrow2"/>
    <dgm:cxn modelId="{E08B69E1-675A-48EF-B7DF-86654FCA8DFA}" type="presParOf" srcId="{325300A0-6E6C-4515-9799-DCAAD37A6746}" destId="{DFF29087-F186-4C67-A90F-9BE2E02EA4DD}" srcOrd="6" destOrd="0" presId="urn:microsoft.com/office/officeart/2005/8/layout/arrow2"/>
    <dgm:cxn modelId="{8DFA6A65-B652-4DB5-A90D-04E453E32F32}" type="presParOf" srcId="{325300A0-6E6C-4515-9799-DCAAD37A6746}" destId="{3647FA7C-0A8B-424C-8563-AC8A34FEF04D}" srcOrd="7" destOrd="0" presId="urn:microsoft.com/office/officeart/2005/8/layout/arrow2"/>
    <dgm:cxn modelId="{53DD83AF-0AD0-4FF6-8ED4-10676824EF8B}" type="presParOf" srcId="{325300A0-6E6C-4515-9799-DCAAD37A6746}" destId="{D749A9AF-3A72-481C-B796-7CFC9E18B6F1}" srcOrd="8" destOrd="0" presId="urn:microsoft.com/office/officeart/2005/8/layout/arrow2"/>
    <dgm:cxn modelId="{B5A23EDB-ACA2-43AB-8FAF-75766ED8EA72}" type="presParOf" srcId="{325300A0-6E6C-4515-9799-DCAAD37A6746}" destId="{8F993E17-5B3A-43C9-8D5D-2CA158473CBB}"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C7E9D6B-49A2-4A24-A7C7-F18EB888D1A7}" type="datetimeFigureOut">
              <a:rPr lang="en-US" smtClean="0"/>
              <a:t>9/28/2016</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524AEA9-3D6C-4AB9-946F-6F87016F151A}" type="slidenum">
              <a:rPr lang="en-US" smtClean="0"/>
              <a:t>‹#›</a:t>
            </a:fld>
            <a:endParaRPr lang="en-US"/>
          </a:p>
        </p:txBody>
      </p:sp>
    </p:spTree>
    <p:extLst>
      <p:ext uri="{BB962C8B-B14F-4D97-AF65-F5344CB8AC3E}">
        <p14:creationId xmlns:p14="http://schemas.microsoft.com/office/powerpoint/2010/main" val="4019158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524AEA9-3D6C-4AB9-946F-6F87016F151A}" type="slidenum">
              <a:rPr lang="en-US" smtClean="0"/>
              <a:t>1</a:t>
            </a:fld>
            <a:endParaRPr lang="en-US"/>
          </a:p>
        </p:txBody>
      </p:sp>
    </p:spTree>
    <p:extLst>
      <p:ext uri="{BB962C8B-B14F-4D97-AF65-F5344CB8AC3E}">
        <p14:creationId xmlns:p14="http://schemas.microsoft.com/office/powerpoint/2010/main" val="3606314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 funding for universities of applied sciences is provided by the State. The State share of core funding is 100%.</a:t>
            </a:r>
          </a:p>
          <a:p>
            <a:r>
              <a:rPr lang="en-US" dirty="0" smtClean="0"/>
              <a:t>Universities of applied sciences apply for core funding in addition to separate funding for joint, national, development and regional projects. They may also apply for competitive RDI funding from national and international sources of funding.</a:t>
            </a:r>
          </a:p>
          <a:p>
            <a:endParaRPr lang="en-GB" dirty="0"/>
          </a:p>
        </p:txBody>
      </p:sp>
      <p:sp>
        <p:nvSpPr>
          <p:cNvPr id="4" name="Slide Number Placeholder 3"/>
          <p:cNvSpPr>
            <a:spLocks noGrp="1"/>
          </p:cNvSpPr>
          <p:nvPr>
            <p:ph type="sldNum" sz="quarter" idx="10"/>
          </p:nvPr>
        </p:nvSpPr>
        <p:spPr/>
        <p:txBody>
          <a:bodyPr/>
          <a:lstStyle/>
          <a:p>
            <a:fld id="{B524AEA9-3D6C-4AB9-946F-6F87016F151A}" type="slidenum">
              <a:rPr lang="en-US" smtClean="0"/>
              <a:t>14</a:t>
            </a:fld>
            <a:endParaRPr lang="en-US"/>
          </a:p>
        </p:txBody>
      </p:sp>
    </p:spTree>
    <p:extLst>
      <p:ext uri="{BB962C8B-B14F-4D97-AF65-F5344CB8AC3E}">
        <p14:creationId xmlns:p14="http://schemas.microsoft.com/office/powerpoint/2010/main" val="3600315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9A336-BED6-4A9E-BE6C-AC624FB74DC5}" type="slidenum">
              <a:rPr lang="en-US" smtClean="0"/>
              <a:t>45</a:t>
            </a:fld>
            <a:endParaRPr lang="en-US"/>
          </a:p>
        </p:txBody>
      </p:sp>
    </p:spTree>
    <p:extLst>
      <p:ext uri="{BB962C8B-B14F-4D97-AF65-F5344CB8AC3E}">
        <p14:creationId xmlns:p14="http://schemas.microsoft.com/office/powerpoint/2010/main" val="6467302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perustyylejä osoitt.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osoitt.</a:t>
            </a:r>
            <a:endParaRPr lang="fi-FI"/>
          </a:p>
        </p:txBody>
      </p:sp>
      <p:sp>
        <p:nvSpPr>
          <p:cNvPr id="4" name="Päiväyksen paikkamerkki 3"/>
          <p:cNvSpPr>
            <a:spLocks noGrp="1"/>
          </p:cNvSpPr>
          <p:nvPr>
            <p:ph type="dt" sz="half" idx="10"/>
          </p:nvPr>
        </p:nvSpPr>
        <p:spPr/>
        <p:txBody>
          <a:bodyPr/>
          <a:lstStyle/>
          <a:p>
            <a:fld id="{DC0C862A-ACAE-1A4E-B838-2D512CB1807A}" type="datetimeFigureOut">
              <a:rPr lang="fi-FI" smtClean="0"/>
              <a:pPr/>
              <a:t>28.9.2016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C224359-7DE4-D643-8BC0-906810CA0F48}" type="slidenum">
              <a:rPr lang="fi-FI" smtClean="0"/>
              <a:pPr/>
              <a:t>‹#›</a:t>
            </a:fld>
            <a:endParaRPr lang="fi-FI"/>
          </a:p>
        </p:txBody>
      </p:sp>
      <p:sp>
        <p:nvSpPr>
          <p:cNvPr id="9" name="Suorakulmio 8"/>
          <p:cNvSpPr/>
          <p:nvPr userDrawn="1"/>
        </p:nvSpPr>
        <p:spPr>
          <a:xfrm>
            <a:off x="0" y="0"/>
            <a:ext cx="9144000" cy="6858000"/>
          </a:xfrm>
          <a:prstGeom prst="rect">
            <a:avLst/>
          </a:prstGeom>
          <a:solidFill>
            <a:srgbClr val="FF40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11" name="Kuva 10" descr="lapinamk_rgb_nega.png"/>
          <p:cNvPicPr>
            <a:picLocks noChangeAspect="1"/>
          </p:cNvPicPr>
          <p:nvPr userDrawn="1"/>
        </p:nvPicPr>
        <p:blipFill>
          <a:blip r:embed="rId2"/>
          <a:stretch>
            <a:fillRect/>
          </a:stretch>
        </p:blipFill>
        <p:spPr>
          <a:xfrm>
            <a:off x="1638300" y="1963427"/>
            <a:ext cx="5867401" cy="2227573"/>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Mukautettu asettelu">
    <p:bg>
      <p:bgRef idx="1001">
        <a:schemeClr val="bg1"/>
      </p:bgRef>
    </p:bg>
    <p:spTree>
      <p:nvGrpSpPr>
        <p:cNvPr id="1" name=""/>
        <p:cNvGrpSpPr/>
        <p:nvPr/>
      </p:nvGrpSpPr>
      <p:grpSpPr>
        <a:xfrm>
          <a:off x="0" y="0"/>
          <a:ext cx="0" cy="0"/>
          <a:chOff x="0" y="0"/>
          <a:chExt cx="0" cy="0"/>
        </a:xfrm>
      </p:grpSpPr>
      <p:sp>
        <p:nvSpPr>
          <p:cNvPr id="12" name="Suorakulmio 11"/>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6" name="Kuva 5" descr="lapinamk_slogan_suomi_bw.png"/>
          <p:cNvPicPr>
            <a:picLocks noChangeAspect="1"/>
          </p:cNvPicPr>
          <p:nvPr userDrawn="1"/>
        </p:nvPicPr>
        <p:blipFill>
          <a:blip r:embed="rId2"/>
          <a:stretch>
            <a:fillRect/>
          </a:stretch>
        </p:blipFill>
        <p:spPr>
          <a:xfrm>
            <a:off x="1016512" y="1066800"/>
            <a:ext cx="7110977" cy="3352800"/>
          </a:xfrm>
          <a:prstGeom prst="rect">
            <a:avLst/>
          </a:prstGeom>
        </p:spPr>
      </p:pic>
      <p:pic>
        <p:nvPicPr>
          <p:cNvPr id="8" name="Kuva 7" descr="lapinamk_rgb.png"/>
          <p:cNvPicPr>
            <a:picLocks noChangeAspect="1"/>
          </p:cNvPicPr>
          <p:nvPr userDrawn="1"/>
        </p:nvPicPr>
        <p:blipFill>
          <a:blip r:embed="rId3"/>
          <a:stretch>
            <a:fillRect/>
          </a:stretch>
        </p:blipFill>
        <p:spPr>
          <a:xfrm>
            <a:off x="3343960" y="4876800"/>
            <a:ext cx="2456080" cy="932458"/>
          </a:xfrm>
          <a:prstGeom prst="rect">
            <a:avLst/>
          </a:prstGeom>
        </p:spPr>
      </p:pic>
      <p:sp>
        <p:nvSpPr>
          <p:cNvPr id="11" name="Alaotsikko 2"/>
          <p:cNvSpPr txBox="1">
            <a:spLocks/>
          </p:cNvSpPr>
          <p:nvPr userDrawn="1"/>
        </p:nvSpPr>
        <p:spPr>
          <a:xfrm>
            <a:off x="3657600" y="5959475"/>
            <a:ext cx="1828800" cy="381000"/>
          </a:xfrm>
          <a:prstGeom prst="rect">
            <a:avLst/>
          </a:prstGeom>
        </p:spPr>
        <p:txBody>
          <a:bodyPr vert="horz" lIns="91440" tIns="45720" rIns="91440" bIns="45720" rtlCol="0">
            <a:normAutofit/>
          </a:bodyPr>
          <a:lstStyle>
            <a:lvl1pPr marL="0" indent="0" algn="ctr">
              <a:buNone/>
              <a:defRPr sz="1800">
                <a:solidFill>
                  <a:srgbClr val="FF50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fi-FI" sz="1300" b="1" i="0" u="none" strike="noStrike" kern="1200" cap="none" spc="0" normalizeH="0" baseline="0" noProof="0" dirty="0" err="1" smtClean="0">
                <a:ln>
                  <a:noFill/>
                </a:ln>
                <a:solidFill>
                  <a:srgbClr val="FF402B"/>
                </a:solidFill>
                <a:effectLst/>
                <a:uLnTx/>
                <a:uFillTx/>
                <a:latin typeface="Helvetica Neue"/>
                <a:ea typeface="+mn-ea"/>
                <a:cs typeface="Helvetica Neue"/>
              </a:rPr>
              <a:t>www.lapinamk.fi</a:t>
            </a:r>
            <a:endParaRPr kumimoji="0" lang="fi-FI" sz="1300" b="1" i="0" u="none" strike="noStrike" kern="1200" cap="none" spc="0" normalizeH="0" baseline="0" noProof="0" dirty="0" smtClean="0">
              <a:ln>
                <a:noFill/>
              </a:ln>
              <a:solidFill>
                <a:srgbClr val="FF402B"/>
              </a:solidFill>
              <a:effectLst/>
              <a:uLnTx/>
              <a:uFillTx/>
              <a:latin typeface="Helvetica Neue"/>
              <a:ea typeface="+mn-ea"/>
              <a:cs typeface="Helvetica Neue"/>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lvl1pPr>
              <a:defRPr sz="4000"/>
            </a:lvl1pPr>
          </a:lstStyle>
          <a:p>
            <a:r>
              <a:rPr lang="fi-FI" smtClean="0"/>
              <a:t>Muokkaa perustyylejä osoitt.</a:t>
            </a:r>
            <a:endParaRPr lang="fi-FI"/>
          </a:p>
        </p:txBody>
      </p:sp>
      <p:sp>
        <p:nvSpPr>
          <p:cNvPr id="3" name="Sisällön paikkamerkki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fi-FI" dirty="0" smtClean="0"/>
              <a:t>Muokkaa tekstin perustyylejä osoittamalla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yksen paikkamerkki 3"/>
          <p:cNvSpPr>
            <a:spLocks noGrp="1"/>
          </p:cNvSpPr>
          <p:nvPr>
            <p:ph type="dt" sz="half" idx="10"/>
          </p:nvPr>
        </p:nvSpPr>
        <p:spPr/>
        <p:txBody>
          <a:bodyPr/>
          <a:lstStyle/>
          <a:p>
            <a:fld id="{DC0C862A-ACAE-1A4E-B838-2D512CB1807A}" type="datetimeFigureOut">
              <a:rPr lang="fi-FI" smtClean="0"/>
              <a:pPr/>
              <a:t>28.9.2016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C224359-7DE4-D643-8BC0-906810CA0F48}" type="slidenum">
              <a:rPr lang="fi-FI" smtClean="0"/>
              <a:pPr/>
              <a:t>‹#›</a:t>
            </a:fld>
            <a:endParaRPr lang="fi-F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normAutofit/>
          </a:bodyPr>
          <a:lstStyle>
            <a:lvl1pPr algn="l">
              <a:defRPr sz="3600" b="1" cap="all"/>
            </a:lvl1pPr>
          </a:lstStyle>
          <a:p>
            <a:r>
              <a:rPr lang="fi-FI" smtClean="0"/>
              <a:t>Muokkaa perustyylejä osoitt.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osoittamalla</a:t>
            </a:r>
          </a:p>
        </p:txBody>
      </p:sp>
      <p:sp>
        <p:nvSpPr>
          <p:cNvPr id="4" name="Päiväyksen paikkamerkki 3"/>
          <p:cNvSpPr>
            <a:spLocks noGrp="1"/>
          </p:cNvSpPr>
          <p:nvPr>
            <p:ph type="dt" sz="half" idx="10"/>
          </p:nvPr>
        </p:nvSpPr>
        <p:spPr/>
        <p:txBody>
          <a:bodyPr/>
          <a:lstStyle/>
          <a:p>
            <a:fld id="{DC0C862A-ACAE-1A4E-B838-2D512CB1807A}" type="datetimeFigureOut">
              <a:rPr lang="fi-FI" smtClean="0"/>
              <a:pPr/>
              <a:t>28.9.2016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C224359-7DE4-D643-8BC0-906810CA0F48}" type="slidenum">
              <a:rPr lang="fi-FI" smtClean="0"/>
              <a:pPr/>
              <a:t>‹#›</a:t>
            </a:fld>
            <a:endParaRPr lang="fi-FI"/>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lvl1pPr>
              <a:defRPr sz="4000"/>
            </a:lvl1pPr>
          </a:lstStyle>
          <a:p>
            <a:r>
              <a:rPr lang="fi-FI" smtClean="0"/>
              <a:t>Muokkaa perustyylejä osoitt.</a:t>
            </a:r>
            <a:endParaRPr lang="fi-FI"/>
          </a:p>
        </p:txBody>
      </p:sp>
      <p:sp>
        <p:nvSpPr>
          <p:cNvPr id="3" name="Sisällön paikkamerkki 2"/>
          <p:cNvSpPr>
            <a:spLocks noGrp="1"/>
          </p:cNvSpPr>
          <p:nvPr>
            <p:ph sz="half" idx="1"/>
          </p:nvPr>
        </p:nvSpPr>
        <p:spPr>
          <a:xfrm>
            <a:off x="457200" y="1600201"/>
            <a:ext cx="4038600"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i-FI" dirty="0" smtClean="0"/>
              <a:t>Muokkaa tekstin perustyylejä osoittamalla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Sisällön paikkamerkki 3"/>
          <p:cNvSpPr>
            <a:spLocks noGrp="1"/>
          </p:cNvSpPr>
          <p:nvPr>
            <p:ph sz="half" idx="2"/>
          </p:nvPr>
        </p:nvSpPr>
        <p:spPr>
          <a:xfrm>
            <a:off x="4648200" y="1600201"/>
            <a:ext cx="4038600"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yksen paikkamerkki 4"/>
          <p:cNvSpPr>
            <a:spLocks noGrp="1"/>
          </p:cNvSpPr>
          <p:nvPr>
            <p:ph type="dt" sz="half" idx="10"/>
          </p:nvPr>
        </p:nvSpPr>
        <p:spPr/>
        <p:txBody>
          <a:bodyPr/>
          <a:lstStyle/>
          <a:p>
            <a:fld id="{DC0C862A-ACAE-1A4E-B838-2D512CB1807A}" type="datetimeFigureOut">
              <a:rPr lang="fi-FI" smtClean="0"/>
              <a:pPr/>
              <a:t>28.9.2016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C224359-7DE4-D643-8BC0-906810CA0F48}" type="slidenum">
              <a:rPr lang="fi-FI" smtClean="0"/>
              <a:pPr/>
              <a:t>‹#›</a:t>
            </a:fld>
            <a:endParaRPr lang="fi-FI"/>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lvl1pPr>
              <a:defRPr sz="4000"/>
            </a:lvl1pPr>
          </a:lstStyle>
          <a:p>
            <a:r>
              <a:rPr lang="fi-FI" dirty="0" smtClean="0"/>
              <a:t>Muokkaa perustyylejä </a:t>
            </a:r>
            <a:r>
              <a:rPr lang="fi-FI" dirty="0" err="1" smtClean="0"/>
              <a:t>osoitt</a:t>
            </a:r>
            <a:r>
              <a:rPr lang="fi-FI" dirty="0" smtClean="0"/>
              <a:t>.</a:t>
            </a:r>
            <a:endParaRPr lang="fi-FI" dirty="0"/>
          </a:p>
        </p:txBody>
      </p:sp>
      <p:sp>
        <p:nvSpPr>
          <p:cNvPr id="3" name="Tekstin paikkamerkki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osoittamalla</a:t>
            </a:r>
          </a:p>
        </p:txBody>
      </p:sp>
      <p:sp>
        <p:nvSpPr>
          <p:cNvPr id="4" name="Sisällön paikkamerkki 3"/>
          <p:cNvSpPr>
            <a:spLocks noGrp="1"/>
          </p:cNvSpPr>
          <p:nvPr>
            <p:ph sz="half" idx="2"/>
          </p:nvPr>
        </p:nvSpPr>
        <p:spPr>
          <a:xfrm>
            <a:off x="457200" y="2174875"/>
            <a:ext cx="4040188" cy="3692525"/>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i-FI" dirty="0" smtClean="0"/>
              <a:t>Muokkaa tekstin perustyylejä osoittamalla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5" name="Tekstin paikkamerkki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osoittamalla</a:t>
            </a:r>
          </a:p>
        </p:txBody>
      </p:sp>
      <p:sp>
        <p:nvSpPr>
          <p:cNvPr id="6" name="Sisällön paikkamerkki 5"/>
          <p:cNvSpPr>
            <a:spLocks noGrp="1"/>
          </p:cNvSpPr>
          <p:nvPr>
            <p:ph sz="quarter" idx="4"/>
          </p:nvPr>
        </p:nvSpPr>
        <p:spPr>
          <a:xfrm>
            <a:off x="4645025" y="2174875"/>
            <a:ext cx="4041775" cy="3692525"/>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yksen paikkamerkki 6"/>
          <p:cNvSpPr>
            <a:spLocks noGrp="1"/>
          </p:cNvSpPr>
          <p:nvPr>
            <p:ph type="dt" sz="half" idx="10"/>
          </p:nvPr>
        </p:nvSpPr>
        <p:spPr/>
        <p:txBody>
          <a:bodyPr/>
          <a:lstStyle/>
          <a:p>
            <a:fld id="{DC0C862A-ACAE-1A4E-B838-2D512CB1807A}" type="datetimeFigureOut">
              <a:rPr lang="fi-FI" smtClean="0"/>
              <a:pPr/>
              <a:t>28.9.2016</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8C224359-7DE4-D643-8BC0-906810CA0F48}" type="slidenum">
              <a:rPr lang="fi-FI" smtClean="0"/>
              <a:pPr/>
              <a:t>‹#›</a:t>
            </a:fld>
            <a:endParaRPr lang="fi-FI"/>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lvl1pPr>
              <a:defRPr sz="4000"/>
            </a:lvl1pPr>
          </a:lstStyle>
          <a:p>
            <a:r>
              <a:rPr lang="fi-FI" smtClean="0"/>
              <a:t>Muokkaa perustyylejä osoitt.</a:t>
            </a:r>
            <a:endParaRPr lang="fi-FI"/>
          </a:p>
        </p:txBody>
      </p:sp>
      <p:sp>
        <p:nvSpPr>
          <p:cNvPr id="3" name="Päiväyksen paikkamerkki 2"/>
          <p:cNvSpPr>
            <a:spLocks noGrp="1"/>
          </p:cNvSpPr>
          <p:nvPr>
            <p:ph type="dt" sz="half" idx="10"/>
          </p:nvPr>
        </p:nvSpPr>
        <p:spPr/>
        <p:txBody>
          <a:bodyPr/>
          <a:lstStyle/>
          <a:p>
            <a:fld id="{DC0C862A-ACAE-1A4E-B838-2D512CB1807A}" type="datetimeFigureOut">
              <a:rPr lang="fi-FI" smtClean="0"/>
              <a:pPr/>
              <a:t>28.9.2016</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8C224359-7DE4-D643-8BC0-906810CA0F48}" type="slidenum">
              <a:rPr lang="fi-FI" smtClean="0"/>
              <a:pPr/>
              <a:t>‹#›</a:t>
            </a:fld>
            <a:endParaRPr lang="fi-FI"/>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yksen paikkamerkki 1"/>
          <p:cNvSpPr>
            <a:spLocks noGrp="1"/>
          </p:cNvSpPr>
          <p:nvPr>
            <p:ph type="dt" sz="half" idx="10"/>
          </p:nvPr>
        </p:nvSpPr>
        <p:spPr/>
        <p:txBody>
          <a:bodyPr/>
          <a:lstStyle/>
          <a:p>
            <a:fld id="{DC0C862A-ACAE-1A4E-B838-2D512CB1807A}" type="datetimeFigureOut">
              <a:rPr lang="fi-FI" smtClean="0"/>
              <a:pPr/>
              <a:t>28.9.2016</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8C224359-7DE4-D643-8BC0-906810CA0F48}" type="slidenum">
              <a:rPr lang="fi-FI" smtClean="0"/>
              <a:pPr/>
              <a:t>‹#›</a:t>
            </a:fld>
            <a:endParaRPr lang="fi-FI"/>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dirty="0" smtClean="0"/>
              <a:t>Muokkaa perustyylejä </a:t>
            </a:r>
            <a:r>
              <a:rPr lang="fi-FI" dirty="0" err="1" smtClean="0"/>
              <a:t>osoitt</a:t>
            </a:r>
            <a:r>
              <a:rPr lang="fi-FI" dirty="0" smtClean="0"/>
              <a:t>.</a:t>
            </a:r>
            <a:endParaRPr lang="fi-FI" dirty="0"/>
          </a:p>
        </p:txBody>
      </p:sp>
      <p:sp>
        <p:nvSpPr>
          <p:cNvPr id="3" name="Sisällön paikkamerkki 2"/>
          <p:cNvSpPr>
            <a:spLocks noGrp="1"/>
          </p:cNvSpPr>
          <p:nvPr>
            <p:ph idx="1"/>
          </p:nvPr>
        </p:nvSpPr>
        <p:spPr>
          <a:xfrm>
            <a:off x="3575050" y="273051"/>
            <a:ext cx="5111750" cy="559435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fi-FI" dirty="0" smtClean="0"/>
              <a:t>Muokkaa tekstin perustyylejä osoittamalla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Tekstin paikkamerkki 3"/>
          <p:cNvSpPr>
            <a:spLocks noGrp="1"/>
          </p:cNvSpPr>
          <p:nvPr>
            <p:ph type="body" sz="half" idx="2"/>
          </p:nvPr>
        </p:nvSpPr>
        <p:spPr>
          <a:xfrm>
            <a:off x="457200" y="1435101"/>
            <a:ext cx="3008313" cy="448367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smtClean="0"/>
              <a:t>Muokkaa tekstin perustyylejä osoittamalla</a:t>
            </a:r>
          </a:p>
        </p:txBody>
      </p:sp>
      <p:sp>
        <p:nvSpPr>
          <p:cNvPr id="5" name="Päiväyksen paikkamerkki 4"/>
          <p:cNvSpPr>
            <a:spLocks noGrp="1"/>
          </p:cNvSpPr>
          <p:nvPr>
            <p:ph type="dt" sz="half" idx="10"/>
          </p:nvPr>
        </p:nvSpPr>
        <p:spPr/>
        <p:txBody>
          <a:bodyPr/>
          <a:lstStyle/>
          <a:p>
            <a:fld id="{DC0C862A-ACAE-1A4E-B838-2D512CB1807A}" type="datetimeFigureOut">
              <a:rPr lang="fi-FI" smtClean="0"/>
              <a:pPr/>
              <a:t>28.9.2016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C224359-7DE4-D643-8BC0-906810CA0F48}" type="slidenum">
              <a:rPr lang="fi-FI" smtClean="0"/>
              <a:pPr/>
              <a:t>‹#›</a:t>
            </a:fld>
            <a:endParaRPr lang="fi-FI"/>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dirty="0" smtClean="0"/>
              <a:t>Muokkaa perustyylejä </a:t>
            </a:r>
            <a:r>
              <a:rPr lang="fi-FI" dirty="0" err="1" smtClean="0"/>
              <a:t>osoitt</a:t>
            </a:r>
            <a:r>
              <a:rPr lang="fi-FI" dirty="0" smtClean="0"/>
              <a:t>.</a:t>
            </a:r>
            <a:endParaRPr lang="fi-FI" dirty="0"/>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smtClean="0"/>
              <a:t>Muokkaa tekstin perustyylejä osoittamalla</a:t>
            </a:r>
          </a:p>
        </p:txBody>
      </p:sp>
      <p:sp>
        <p:nvSpPr>
          <p:cNvPr id="5" name="Päiväyksen paikkamerkki 4"/>
          <p:cNvSpPr>
            <a:spLocks noGrp="1"/>
          </p:cNvSpPr>
          <p:nvPr>
            <p:ph type="dt" sz="half" idx="10"/>
          </p:nvPr>
        </p:nvSpPr>
        <p:spPr/>
        <p:txBody>
          <a:bodyPr/>
          <a:lstStyle/>
          <a:p>
            <a:fld id="{DC0C862A-ACAE-1A4E-B838-2D512CB1807A}" type="datetimeFigureOut">
              <a:rPr lang="fi-FI" smtClean="0"/>
              <a:pPr/>
              <a:t>28.9.2016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C224359-7DE4-D643-8BC0-906810CA0F48}" type="slidenum">
              <a:rPr lang="fi-FI" smtClean="0"/>
              <a:pPr/>
              <a:t>‹#›</a:t>
            </a:fld>
            <a:endParaRPr lang="fi-FI"/>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lvl1pPr>
              <a:defRPr sz="4000"/>
            </a:lvl1pPr>
          </a:lstStyle>
          <a:p>
            <a:r>
              <a:rPr lang="fi-FI" smtClean="0"/>
              <a:t>Muokkaa perustyylejä osoitt.</a:t>
            </a:r>
            <a:endParaRPr lang="fi-FI"/>
          </a:p>
        </p:txBody>
      </p:sp>
      <p:sp>
        <p:nvSpPr>
          <p:cNvPr id="3" name="Pystysuoran tekstin paikkamerkki 2"/>
          <p:cNvSpPr>
            <a:spLocks noGrp="1"/>
          </p:cNvSpPr>
          <p:nvPr>
            <p:ph type="body" orient="vert" idx="1"/>
          </p:nvPr>
        </p:nvSpPr>
        <p:spPr>
          <a:xfrm>
            <a:off x="457200" y="1600201"/>
            <a:ext cx="8229600" cy="4190999"/>
          </a:xfrm>
        </p:spPr>
        <p:txBody>
          <a:bodyPr vert="eaVert">
            <a:normAutofit/>
          </a:bodyPr>
          <a:lstStyle>
            <a:lvl1pPr>
              <a:defRPr sz="2400"/>
            </a:lvl1pPr>
            <a:lvl2pPr>
              <a:defRPr sz="2000"/>
            </a:lvl2pPr>
            <a:lvl3pPr>
              <a:defRPr sz="1800"/>
            </a:lvl3pPr>
            <a:lvl4pPr>
              <a:defRPr sz="1600"/>
            </a:lvl4pPr>
            <a:lvl5pPr>
              <a:defRPr sz="1600"/>
            </a:lvl5pPr>
          </a:lstStyle>
          <a:p>
            <a:pPr lvl="0"/>
            <a:r>
              <a:rPr lang="fi-FI" dirty="0" smtClean="0"/>
              <a:t>Muokkaa tekstin perustyylejä osoittamalla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yksen paikkamerkki 3"/>
          <p:cNvSpPr>
            <a:spLocks noGrp="1"/>
          </p:cNvSpPr>
          <p:nvPr>
            <p:ph type="dt" sz="half" idx="10"/>
          </p:nvPr>
        </p:nvSpPr>
        <p:spPr/>
        <p:txBody>
          <a:bodyPr/>
          <a:lstStyle/>
          <a:p>
            <a:fld id="{DC0C862A-ACAE-1A4E-B838-2D512CB1807A}" type="datetimeFigureOut">
              <a:rPr lang="fi-FI" smtClean="0"/>
              <a:pPr/>
              <a:t>28.9.2016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C224359-7DE4-D643-8BC0-906810CA0F48}" type="slidenum">
              <a:rPr lang="fi-FI" smtClean="0"/>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1066800"/>
            <a:ext cx="8229600" cy="990600"/>
          </a:xfrm>
        </p:spPr>
        <p:txBody>
          <a:bodyPr anchor="t"/>
          <a:lstStyle/>
          <a:p>
            <a:r>
              <a:rPr lang="fi-FI" dirty="0" smtClean="0"/>
              <a:t>Muokkaa perustyylejä </a:t>
            </a:r>
            <a:r>
              <a:rPr lang="fi-FI" dirty="0" err="1" smtClean="0"/>
              <a:t>osoitt</a:t>
            </a:r>
            <a:r>
              <a:rPr lang="fi-FI" dirty="0" smtClean="0"/>
              <a:t>.</a:t>
            </a:r>
            <a:endParaRPr lang="fi-FI" dirty="0"/>
          </a:p>
        </p:txBody>
      </p:sp>
      <p:sp>
        <p:nvSpPr>
          <p:cNvPr id="3" name="Sisällön paikkamerkki 2"/>
          <p:cNvSpPr>
            <a:spLocks noGrp="1"/>
          </p:cNvSpPr>
          <p:nvPr>
            <p:ph idx="1"/>
          </p:nvPr>
        </p:nvSpPr>
        <p:spPr>
          <a:xfrm>
            <a:off x="457200" y="2286000"/>
            <a:ext cx="8229600" cy="3581400"/>
          </a:xfrm>
        </p:spPr>
        <p:txBody>
          <a:bodyPr>
            <a:normAutofit/>
          </a:bodyPr>
          <a:lstStyle>
            <a:lvl1pPr>
              <a:defRPr sz="2400"/>
            </a:lvl1pPr>
            <a:lvl2pPr>
              <a:defRPr sz="2000"/>
            </a:lvl2pPr>
            <a:lvl3pPr>
              <a:defRPr sz="1800"/>
            </a:lvl3pPr>
            <a:lvl4pPr>
              <a:defRPr sz="1600"/>
            </a:lvl4pPr>
            <a:lvl5pPr>
              <a:defRPr sz="1600"/>
            </a:lvl5pPr>
          </a:lstStyle>
          <a:p>
            <a:pPr lvl="0"/>
            <a:r>
              <a:rPr lang="fi-FI" dirty="0" smtClean="0"/>
              <a:t>Muokkaa tekstin perustyylejä osoittamalla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yksen paikkamerkki 3"/>
          <p:cNvSpPr>
            <a:spLocks noGrp="1"/>
          </p:cNvSpPr>
          <p:nvPr>
            <p:ph type="dt" sz="half" idx="10"/>
          </p:nvPr>
        </p:nvSpPr>
        <p:spPr/>
        <p:txBody>
          <a:bodyPr/>
          <a:lstStyle/>
          <a:p>
            <a:fld id="{DC0C862A-ACAE-1A4E-B838-2D512CB1807A}" type="datetimeFigureOut">
              <a:rPr lang="fi-FI" smtClean="0"/>
              <a:pPr/>
              <a:t>28.9.2016</a:t>
            </a:fld>
            <a:endParaRPr lang="fi-FI" dirty="0"/>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C224359-7DE4-D643-8BC0-906810CA0F48}" type="slidenum">
              <a:rPr lang="fi-FI" smtClean="0"/>
              <a:pPr/>
              <a:t>‹#›</a:t>
            </a:fld>
            <a:endParaRPr lang="fi-FI"/>
          </a:p>
        </p:txBody>
      </p:sp>
      <p:sp>
        <p:nvSpPr>
          <p:cNvPr id="9" name="Alaotsikko 2"/>
          <p:cNvSpPr>
            <a:spLocks noGrp="1"/>
          </p:cNvSpPr>
          <p:nvPr>
            <p:ph type="subTitle" idx="13" hasCustomPrompt="1"/>
          </p:nvPr>
        </p:nvSpPr>
        <p:spPr>
          <a:xfrm>
            <a:off x="457200" y="381000"/>
            <a:ext cx="8229600" cy="838200"/>
          </a:xfrm>
        </p:spPr>
        <p:txBody>
          <a:bodyPr/>
          <a:lstStyle>
            <a:lvl1pPr marL="0" indent="0" algn="ctr">
              <a:buNone/>
              <a:defRPr b="0" i="1">
                <a:solidFill>
                  <a:schemeClr val="tx1">
                    <a:lumMod val="65000"/>
                    <a:lumOff val="35000"/>
                  </a:schemeClr>
                </a:solidFill>
                <a:latin typeface="Times"/>
                <a:cs typeface="Time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smtClean="0"/>
              <a:t>Muokkaa pikkuotsikon perustyyliä </a:t>
            </a:r>
            <a:r>
              <a:rPr lang="fi-FI" dirty="0" err="1" smtClean="0"/>
              <a:t>osoitt</a:t>
            </a:r>
            <a:r>
              <a:rPr lang="fi-FI" dirty="0" smtClean="0"/>
              <a:t>.</a:t>
            </a:r>
            <a:endParaRPr lang="fi-FI"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6629400" y="274639"/>
            <a:ext cx="2057400" cy="5668962"/>
          </a:xfrm>
        </p:spPr>
        <p:txBody>
          <a:bodyPr vert="eaVert">
            <a:normAutofit/>
          </a:bodyPr>
          <a:lstStyle>
            <a:lvl1pPr>
              <a:defRPr sz="4000"/>
            </a:lvl1pPr>
          </a:lstStyle>
          <a:p>
            <a:r>
              <a:rPr lang="fi-FI" smtClean="0"/>
              <a:t>Muokkaa perustyylejä osoitt.</a:t>
            </a:r>
            <a:endParaRPr lang="fi-FI"/>
          </a:p>
        </p:txBody>
      </p:sp>
      <p:sp>
        <p:nvSpPr>
          <p:cNvPr id="3" name="Pystysuoran tekstin paikkamerkki 2"/>
          <p:cNvSpPr>
            <a:spLocks noGrp="1"/>
          </p:cNvSpPr>
          <p:nvPr>
            <p:ph type="body" orient="vert" idx="1"/>
          </p:nvPr>
        </p:nvSpPr>
        <p:spPr>
          <a:xfrm>
            <a:off x="457200" y="274639"/>
            <a:ext cx="6019800" cy="5668962"/>
          </a:xfrm>
        </p:spPr>
        <p:txBody>
          <a:bodyPr vert="eaVert">
            <a:normAutofit/>
          </a:bodyPr>
          <a:lstStyle>
            <a:lvl1pPr>
              <a:defRPr sz="2400"/>
            </a:lvl1pPr>
            <a:lvl2pPr>
              <a:defRPr sz="2000"/>
            </a:lvl2pPr>
            <a:lvl3pPr>
              <a:defRPr sz="1800"/>
            </a:lvl3pPr>
            <a:lvl4pPr>
              <a:defRPr sz="1600"/>
            </a:lvl4pPr>
            <a:lvl5pPr>
              <a:defRPr sz="1600"/>
            </a:lvl5pPr>
          </a:lstStyle>
          <a:p>
            <a:pPr lvl="0"/>
            <a:r>
              <a:rPr lang="fi-FI" dirty="0" smtClean="0"/>
              <a:t>Muokkaa tekstin perustyylejä osoittamalla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yksen paikkamerkki 3"/>
          <p:cNvSpPr>
            <a:spLocks noGrp="1"/>
          </p:cNvSpPr>
          <p:nvPr>
            <p:ph type="dt" sz="half" idx="10"/>
          </p:nvPr>
        </p:nvSpPr>
        <p:spPr/>
        <p:txBody>
          <a:bodyPr/>
          <a:lstStyle/>
          <a:p>
            <a:fld id="{DC0C862A-ACAE-1A4E-B838-2D512CB1807A}" type="datetimeFigureOut">
              <a:rPr lang="fi-FI" smtClean="0"/>
              <a:pPr/>
              <a:t>28.9.2016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C224359-7DE4-D643-8BC0-906810CA0F48}" type="slidenum">
              <a:rPr lang="fi-FI" smtClean="0"/>
              <a:pPr/>
              <a:t>‹#›</a:t>
            </a:fld>
            <a:endParaRPr lang="fi-FI"/>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dia">
    <p:spTree>
      <p:nvGrpSpPr>
        <p:cNvPr id="1" name=""/>
        <p:cNvGrpSpPr/>
        <p:nvPr/>
      </p:nvGrpSpPr>
      <p:grpSpPr>
        <a:xfrm>
          <a:off x="0" y="0"/>
          <a:ext cx="0" cy="0"/>
          <a:chOff x="0" y="0"/>
          <a:chExt cx="0" cy="0"/>
        </a:xfrm>
      </p:grpSpPr>
      <p:sp>
        <p:nvSpPr>
          <p:cNvPr id="10" name="Rectangle 9"/>
          <p:cNvSpPr>
            <a:spLocks noChangeArrowheads="1"/>
          </p:cNvSpPr>
          <p:nvPr userDrawn="1"/>
        </p:nvSpPr>
        <p:spPr bwMode="auto">
          <a:xfrm>
            <a:off x="0" y="1066800"/>
            <a:ext cx="2339975" cy="5791200"/>
          </a:xfrm>
          <a:prstGeom prst="rect">
            <a:avLst/>
          </a:prstGeom>
          <a:gradFill rotWithShape="1">
            <a:gsLst>
              <a:gs pos="0">
                <a:srgbClr val="000A14">
                  <a:alpha val="0"/>
                </a:srgbClr>
              </a:gs>
              <a:gs pos="32001">
                <a:srgbClr val="000A14">
                  <a:alpha val="23680"/>
                </a:srgbClr>
              </a:gs>
              <a:gs pos="100000">
                <a:srgbClr val="000A14">
                  <a:alpha val="73997"/>
                </a:srgbClr>
              </a:gs>
            </a:gsLst>
            <a:lin ang="5400000"/>
          </a:gradFill>
          <a:ln w="9525">
            <a:noFill/>
            <a:miter lim="800000"/>
            <a:headEnd/>
            <a:tailEnd/>
          </a:ln>
          <a:effectLst>
            <a:outerShdw dist="23000" dir="5400000" rotWithShape="0">
              <a:srgbClr val="808080">
                <a:alpha val="34998"/>
              </a:srgbClr>
            </a:outerShdw>
          </a:effectLst>
        </p:spPr>
        <p:txBody>
          <a:bodyPr anchor="ctr"/>
          <a:lstStyle/>
          <a:p>
            <a:pPr algn="ctr" fontAlgn="base">
              <a:spcBef>
                <a:spcPct val="0"/>
              </a:spcBef>
              <a:spcAft>
                <a:spcPct val="0"/>
              </a:spcAft>
              <a:defRPr/>
            </a:pPr>
            <a:endParaRPr lang="fi-FI">
              <a:solidFill>
                <a:prstClr val="white"/>
              </a:solidFill>
              <a:ea typeface="ＭＳ Ｐゴシック" charset="-128"/>
            </a:endParaRPr>
          </a:p>
        </p:txBody>
      </p:sp>
      <p:sp>
        <p:nvSpPr>
          <p:cNvPr id="4" name="Kuvan paikkamerkki 4"/>
          <p:cNvSpPr>
            <a:spLocks noGrp="1"/>
          </p:cNvSpPr>
          <p:nvPr>
            <p:ph type="pic" sz="quarter" idx="11"/>
          </p:nvPr>
        </p:nvSpPr>
        <p:spPr>
          <a:xfrm>
            <a:off x="90000" y="1782000"/>
            <a:ext cx="2160000" cy="1602000"/>
          </a:xfrm>
          <a:prstGeom prst="rect">
            <a:avLst/>
          </a:prstGeom>
        </p:spPr>
        <p:txBody>
          <a:bodyPr/>
          <a:lstStyle>
            <a:lvl1pPr>
              <a:defRPr sz="1400">
                <a:latin typeface="Arial"/>
                <a:cs typeface="Arial"/>
              </a:defRPr>
            </a:lvl1pPr>
          </a:lstStyle>
          <a:p>
            <a:pPr lvl="0"/>
            <a:endParaRPr lang="fi-FI" noProof="0" dirty="0"/>
          </a:p>
        </p:txBody>
      </p:sp>
      <p:sp>
        <p:nvSpPr>
          <p:cNvPr id="5" name="Kuvan paikkamerkki 4"/>
          <p:cNvSpPr>
            <a:spLocks noGrp="1"/>
          </p:cNvSpPr>
          <p:nvPr>
            <p:ph type="pic" sz="quarter" idx="12"/>
          </p:nvPr>
        </p:nvSpPr>
        <p:spPr>
          <a:xfrm>
            <a:off x="90000" y="3474000"/>
            <a:ext cx="2160000" cy="1602000"/>
          </a:xfrm>
          <a:prstGeom prst="rect">
            <a:avLst/>
          </a:prstGeom>
        </p:spPr>
        <p:txBody>
          <a:bodyPr/>
          <a:lstStyle>
            <a:lvl1pPr>
              <a:defRPr sz="1400">
                <a:latin typeface="Arial"/>
                <a:cs typeface="Arial"/>
              </a:defRPr>
            </a:lvl1pPr>
          </a:lstStyle>
          <a:p>
            <a:pPr lvl="0"/>
            <a:endParaRPr lang="fi-FI" noProof="0" dirty="0"/>
          </a:p>
        </p:txBody>
      </p:sp>
      <p:sp>
        <p:nvSpPr>
          <p:cNvPr id="8" name="Kuvan paikkamerkki 4"/>
          <p:cNvSpPr>
            <a:spLocks noGrp="1"/>
          </p:cNvSpPr>
          <p:nvPr>
            <p:ph type="pic" sz="quarter" idx="13"/>
          </p:nvPr>
        </p:nvSpPr>
        <p:spPr>
          <a:xfrm>
            <a:off x="90000" y="5166000"/>
            <a:ext cx="2160000" cy="1602000"/>
          </a:xfrm>
          <a:prstGeom prst="rect">
            <a:avLst/>
          </a:prstGeom>
        </p:spPr>
        <p:txBody>
          <a:bodyPr/>
          <a:lstStyle>
            <a:lvl1pPr>
              <a:defRPr sz="1400">
                <a:latin typeface="Arial"/>
                <a:cs typeface="Arial"/>
              </a:defRPr>
            </a:lvl1pPr>
          </a:lstStyle>
          <a:p>
            <a:pPr lvl="0"/>
            <a:endParaRPr lang="fi-FI" noProof="0" dirty="0"/>
          </a:p>
        </p:txBody>
      </p:sp>
      <p:sp>
        <p:nvSpPr>
          <p:cNvPr id="9" name="Otsikko 1"/>
          <p:cNvSpPr>
            <a:spLocks noGrp="1"/>
          </p:cNvSpPr>
          <p:nvPr>
            <p:ph type="title"/>
          </p:nvPr>
        </p:nvSpPr>
        <p:spPr>
          <a:xfrm>
            <a:off x="2700000" y="540000"/>
            <a:ext cx="6073080" cy="1224000"/>
          </a:xfrm>
          <a:prstGeom prst="rect">
            <a:avLst/>
          </a:prstGeom>
        </p:spPr>
        <p:txBody>
          <a:bodyPr anchor="b">
            <a:normAutofit/>
          </a:bodyPr>
          <a:lstStyle>
            <a:lvl1pPr algn="l">
              <a:defRPr sz="3200" b="1">
                <a:solidFill>
                  <a:srgbClr val="808080"/>
                </a:solidFill>
                <a:latin typeface="Arial"/>
                <a:cs typeface="Arial"/>
              </a:defRPr>
            </a:lvl1pPr>
          </a:lstStyle>
          <a:p>
            <a:r>
              <a:rPr lang="fi-FI" dirty="0" smtClean="0"/>
              <a:t>Muokkaa perustyylejä naps.</a:t>
            </a:r>
            <a:endParaRPr lang="fi-FI" dirty="0"/>
          </a:p>
        </p:txBody>
      </p:sp>
      <p:sp>
        <p:nvSpPr>
          <p:cNvPr id="11" name="Sisällön paikkamerkki 2"/>
          <p:cNvSpPr>
            <a:spLocks noGrp="1"/>
          </p:cNvSpPr>
          <p:nvPr>
            <p:ph idx="1"/>
          </p:nvPr>
        </p:nvSpPr>
        <p:spPr>
          <a:xfrm>
            <a:off x="2700000" y="2057400"/>
            <a:ext cx="6063000" cy="4419600"/>
          </a:xfrm>
          <a:prstGeom prst="rect">
            <a:avLst/>
          </a:prstGeom>
        </p:spPr>
        <p:txBody>
          <a:bodyPr>
            <a:normAutofit/>
          </a:bodyPr>
          <a:lstStyle>
            <a:lvl1pPr>
              <a:buClr>
                <a:srgbClr val="39B54A"/>
              </a:buClr>
              <a:defRPr sz="2200">
                <a:latin typeface="Arial"/>
                <a:cs typeface="Arial"/>
              </a:defRPr>
            </a:lvl1pPr>
            <a:lvl2pPr>
              <a:buClr>
                <a:srgbClr val="39B54A"/>
              </a:buClr>
              <a:defRPr sz="2200">
                <a:latin typeface="Arial"/>
                <a:cs typeface="Arial"/>
              </a:defRPr>
            </a:lvl2pPr>
            <a:lvl3pPr>
              <a:buClr>
                <a:srgbClr val="39B54A"/>
              </a:buClr>
              <a:defRPr sz="2200">
                <a:latin typeface="Arial"/>
                <a:cs typeface="Arial"/>
              </a:defRPr>
            </a:lvl3pPr>
            <a:lvl4pPr>
              <a:buClr>
                <a:srgbClr val="39B54A"/>
              </a:buClr>
              <a:defRPr sz="2200">
                <a:latin typeface="Arial"/>
                <a:cs typeface="Arial"/>
              </a:defRPr>
            </a:lvl4pPr>
            <a:lvl5pPr>
              <a:buClr>
                <a:srgbClr val="39B54A"/>
              </a:buClr>
              <a:defRPr sz="2200">
                <a:latin typeface="Arial"/>
                <a:cs typeface="Arial"/>
              </a:defRPr>
            </a:lvl5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extLst>
      <p:ext uri="{BB962C8B-B14F-4D97-AF65-F5344CB8AC3E}">
        <p14:creationId xmlns:p14="http://schemas.microsoft.com/office/powerpoint/2010/main" val="48414827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isältödia">
    <p:spTree>
      <p:nvGrpSpPr>
        <p:cNvPr id="1" name=""/>
        <p:cNvGrpSpPr/>
        <p:nvPr/>
      </p:nvGrpSpPr>
      <p:grpSpPr>
        <a:xfrm>
          <a:off x="0" y="0"/>
          <a:ext cx="0" cy="0"/>
          <a:chOff x="0" y="0"/>
          <a:chExt cx="0" cy="0"/>
        </a:xfrm>
      </p:grpSpPr>
      <p:sp>
        <p:nvSpPr>
          <p:cNvPr id="9" name="Otsikko 1"/>
          <p:cNvSpPr>
            <a:spLocks noGrp="1"/>
          </p:cNvSpPr>
          <p:nvPr>
            <p:ph type="title"/>
          </p:nvPr>
        </p:nvSpPr>
        <p:spPr>
          <a:xfrm>
            <a:off x="2700000" y="540000"/>
            <a:ext cx="6073080" cy="1224000"/>
          </a:xfrm>
          <a:prstGeom prst="rect">
            <a:avLst/>
          </a:prstGeom>
        </p:spPr>
        <p:txBody>
          <a:bodyPr anchor="b">
            <a:normAutofit/>
          </a:bodyPr>
          <a:lstStyle>
            <a:lvl1pPr algn="l">
              <a:defRPr sz="3200" b="1">
                <a:solidFill>
                  <a:srgbClr val="808080"/>
                </a:solidFill>
                <a:latin typeface="Arial"/>
                <a:cs typeface="Arial"/>
              </a:defRPr>
            </a:lvl1pPr>
          </a:lstStyle>
          <a:p>
            <a:r>
              <a:rPr lang="fi-FI" dirty="0" smtClean="0"/>
              <a:t>Muokkaa perustyylejä naps.</a:t>
            </a:r>
            <a:endParaRPr lang="fi-FI" dirty="0"/>
          </a:p>
        </p:txBody>
      </p:sp>
      <p:sp>
        <p:nvSpPr>
          <p:cNvPr id="4" name="Sisällön paikkamerkki 2"/>
          <p:cNvSpPr>
            <a:spLocks noGrp="1"/>
          </p:cNvSpPr>
          <p:nvPr>
            <p:ph idx="1"/>
          </p:nvPr>
        </p:nvSpPr>
        <p:spPr>
          <a:xfrm>
            <a:off x="2700000" y="2057400"/>
            <a:ext cx="6063000" cy="4419600"/>
          </a:xfrm>
          <a:prstGeom prst="rect">
            <a:avLst/>
          </a:prstGeom>
        </p:spPr>
        <p:txBody>
          <a:bodyPr>
            <a:normAutofit/>
          </a:bodyPr>
          <a:lstStyle>
            <a:lvl1pPr>
              <a:buClr>
                <a:srgbClr val="39B54A"/>
              </a:buClr>
              <a:defRPr sz="2200">
                <a:latin typeface="Arial"/>
                <a:cs typeface="Arial"/>
              </a:defRPr>
            </a:lvl1pPr>
            <a:lvl2pPr>
              <a:buClr>
                <a:srgbClr val="39B54A"/>
              </a:buClr>
              <a:defRPr sz="2200">
                <a:latin typeface="Arial"/>
                <a:cs typeface="Arial"/>
              </a:defRPr>
            </a:lvl2pPr>
            <a:lvl3pPr>
              <a:buClr>
                <a:srgbClr val="39B54A"/>
              </a:buClr>
              <a:defRPr sz="2200">
                <a:latin typeface="Arial"/>
                <a:cs typeface="Arial"/>
              </a:defRPr>
            </a:lvl3pPr>
            <a:lvl4pPr>
              <a:buClr>
                <a:srgbClr val="39B54A"/>
              </a:buClr>
              <a:defRPr sz="2200">
                <a:latin typeface="Arial"/>
                <a:cs typeface="Arial"/>
              </a:defRPr>
            </a:lvl4pPr>
            <a:lvl5pPr>
              <a:buClr>
                <a:srgbClr val="39B54A"/>
              </a:buClr>
              <a:defRPr sz="2200">
                <a:latin typeface="Arial"/>
                <a:cs typeface="Arial"/>
              </a:defRPr>
            </a:lvl5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extLst>
      <p:ext uri="{BB962C8B-B14F-4D97-AF65-F5344CB8AC3E}">
        <p14:creationId xmlns:p14="http://schemas.microsoft.com/office/powerpoint/2010/main" val="96462922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dia kuvalla">
    <p:spTree>
      <p:nvGrpSpPr>
        <p:cNvPr id="1" name=""/>
        <p:cNvGrpSpPr/>
        <p:nvPr/>
      </p:nvGrpSpPr>
      <p:grpSpPr>
        <a:xfrm>
          <a:off x="0" y="0"/>
          <a:ext cx="0" cy="0"/>
          <a:chOff x="0" y="0"/>
          <a:chExt cx="0" cy="0"/>
        </a:xfrm>
      </p:grpSpPr>
      <p:sp>
        <p:nvSpPr>
          <p:cNvPr id="11" name="Rectangle 10"/>
          <p:cNvSpPr>
            <a:spLocks noChangeArrowheads="1"/>
          </p:cNvSpPr>
          <p:nvPr userDrawn="1"/>
        </p:nvSpPr>
        <p:spPr bwMode="auto">
          <a:xfrm>
            <a:off x="0" y="1066800"/>
            <a:ext cx="2339975" cy="5791200"/>
          </a:xfrm>
          <a:prstGeom prst="rect">
            <a:avLst/>
          </a:prstGeom>
          <a:gradFill rotWithShape="1">
            <a:gsLst>
              <a:gs pos="0">
                <a:srgbClr val="000A14">
                  <a:alpha val="0"/>
                </a:srgbClr>
              </a:gs>
              <a:gs pos="32001">
                <a:srgbClr val="000A14">
                  <a:alpha val="23680"/>
                </a:srgbClr>
              </a:gs>
              <a:gs pos="100000">
                <a:srgbClr val="000A14">
                  <a:alpha val="73997"/>
                </a:srgbClr>
              </a:gs>
            </a:gsLst>
            <a:lin ang="5400000"/>
          </a:gradFill>
          <a:ln w="9525">
            <a:noFill/>
            <a:miter lim="800000"/>
            <a:headEnd/>
            <a:tailEnd/>
          </a:ln>
          <a:effectLst>
            <a:outerShdw dist="23000" dir="5400000" rotWithShape="0">
              <a:srgbClr val="808080">
                <a:alpha val="34998"/>
              </a:srgbClr>
            </a:outerShdw>
          </a:effectLst>
        </p:spPr>
        <p:txBody>
          <a:bodyPr anchor="ctr"/>
          <a:lstStyle/>
          <a:p>
            <a:pPr algn="ctr" fontAlgn="base">
              <a:spcBef>
                <a:spcPct val="0"/>
              </a:spcBef>
              <a:spcAft>
                <a:spcPct val="0"/>
              </a:spcAft>
              <a:defRPr/>
            </a:pPr>
            <a:endParaRPr lang="fi-FI">
              <a:solidFill>
                <a:prstClr val="white"/>
              </a:solidFill>
              <a:ea typeface="ＭＳ Ｐゴシック" charset="-128"/>
            </a:endParaRPr>
          </a:p>
        </p:txBody>
      </p:sp>
      <p:sp>
        <p:nvSpPr>
          <p:cNvPr id="6" name="Otsikko 1"/>
          <p:cNvSpPr>
            <a:spLocks noGrp="1"/>
          </p:cNvSpPr>
          <p:nvPr>
            <p:ph type="title"/>
          </p:nvPr>
        </p:nvSpPr>
        <p:spPr>
          <a:xfrm>
            <a:off x="2700000" y="540000"/>
            <a:ext cx="6073080" cy="1224000"/>
          </a:xfrm>
          <a:prstGeom prst="rect">
            <a:avLst/>
          </a:prstGeom>
        </p:spPr>
        <p:txBody>
          <a:bodyPr anchor="b">
            <a:normAutofit/>
          </a:bodyPr>
          <a:lstStyle>
            <a:lvl1pPr algn="l">
              <a:defRPr sz="3200" b="1">
                <a:solidFill>
                  <a:srgbClr val="808080"/>
                </a:solidFill>
                <a:latin typeface="Arial"/>
                <a:cs typeface="Arial"/>
              </a:defRPr>
            </a:lvl1pPr>
          </a:lstStyle>
          <a:p>
            <a:r>
              <a:rPr lang="fi-FI" dirty="0" smtClean="0"/>
              <a:t>Muokkaa perustyylejä naps.</a:t>
            </a:r>
            <a:endParaRPr lang="fi-FI" dirty="0"/>
          </a:p>
        </p:txBody>
      </p:sp>
      <p:sp>
        <p:nvSpPr>
          <p:cNvPr id="5" name="Kuvan paikkamerkki 4"/>
          <p:cNvSpPr>
            <a:spLocks noGrp="1"/>
          </p:cNvSpPr>
          <p:nvPr>
            <p:ph type="pic" sz="quarter" idx="11"/>
          </p:nvPr>
        </p:nvSpPr>
        <p:spPr>
          <a:xfrm>
            <a:off x="90000" y="1782000"/>
            <a:ext cx="2160000" cy="1602000"/>
          </a:xfrm>
          <a:prstGeom prst="rect">
            <a:avLst/>
          </a:prstGeom>
        </p:spPr>
        <p:txBody>
          <a:bodyPr/>
          <a:lstStyle>
            <a:lvl1pPr>
              <a:defRPr sz="1400">
                <a:latin typeface="Arial"/>
                <a:cs typeface="Arial"/>
              </a:defRPr>
            </a:lvl1pPr>
          </a:lstStyle>
          <a:p>
            <a:pPr lvl="0"/>
            <a:endParaRPr lang="fi-FI" noProof="0" dirty="0"/>
          </a:p>
        </p:txBody>
      </p:sp>
      <p:sp>
        <p:nvSpPr>
          <p:cNvPr id="8" name="Kuvan paikkamerkki 4"/>
          <p:cNvSpPr>
            <a:spLocks noGrp="1"/>
          </p:cNvSpPr>
          <p:nvPr>
            <p:ph type="pic" sz="quarter" idx="12"/>
          </p:nvPr>
        </p:nvSpPr>
        <p:spPr>
          <a:xfrm>
            <a:off x="90000" y="3474000"/>
            <a:ext cx="2160000" cy="1602000"/>
          </a:xfrm>
          <a:prstGeom prst="rect">
            <a:avLst/>
          </a:prstGeom>
        </p:spPr>
        <p:txBody>
          <a:bodyPr/>
          <a:lstStyle>
            <a:lvl1pPr>
              <a:defRPr sz="1400">
                <a:latin typeface="Arial"/>
                <a:cs typeface="Arial"/>
              </a:defRPr>
            </a:lvl1pPr>
          </a:lstStyle>
          <a:p>
            <a:pPr lvl="0"/>
            <a:endParaRPr lang="fi-FI" noProof="0" dirty="0"/>
          </a:p>
        </p:txBody>
      </p:sp>
      <p:sp>
        <p:nvSpPr>
          <p:cNvPr id="9" name="Kuvan paikkamerkki 4"/>
          <p:cNvSpPr>
            <a:spLocks noGrp="1"/>
          </p:cNvSpPr>
          <p:nvPr>
            <p:ph type="pic" sz="quarter" idx="13"/>
          </p:nvPr>
        </p:nvSpPr>
        <p:spPr>
          <a:xfrm>
            <a:off x="90000" y="5166000"/>
            <a:ext cx="2160000" cy="1602000"/>
          </a:xfrm>
          <a:prstGeom prst="rect">
            <a:avLst/>
          </a:prstGeom>
        </p:spPr>
        <p:txBody>
          <a:bodyPr/>
          <a:lstStyle>
            <a:lvl1pPr>
              <a:defRPr sz="1400">
                <a:latin typeface="Arial"/>
                <a:cs typeface="Arial"/>
              </a:defRPr>
            </a:lvl1pPr>
          </a:lstStyle>
          <a:p>
            <a:pPr lvl="0"/>
            <a:endParaRPr lang="fi-FI" noProof="0" dirty="0"/>
          </a:p>
        </p:txBody>
      </p:sp>
      <p:sp>
        <p:nvSpPr>
          <p:cNvPr id="12" name="Sisällön paikkamerkki 2"/>
          <p:cNvSpPr>
            <a:spLocks noGrp="1"/>
          </p:cNvSpPr>
          <p:nvPr>
            <p:ph idx="1"/>
          </p:nvPr>
        </p:nvSpPr>
        <p:spPr>
          <a:xfrm>
            <a:off x="2700000" y="2057400"/>
            <a:ext cx="2862600" cy="4419600"/>
          </a:xfrm>
          <a:prstGeom prst="rect">
            <a:avLst/>
          </a:prstGeom>
        </p:spPr>
        <p:txBody>
          <a:bodyPr>
            <a:normAutofit/>
          </a:bodyPr>
          <a:lstStyle>
            <a:lvl1pPr>
              <a:buClr>
                <a:srgbClr val="39B54A"/>
              </a:buClr>
              <a:defRPr sz="2200">
                <a:latin typeface="Arial"/>
                <a:cs typeface="Arial"/>
              </a:defRPr>
            </a:lvl1pPr>
            <a:lvl2pPr>
              <a:buClr>
                <a:srgbClr val="39B54A"/>
              </a:buClr>
              <a:defRPr sz="2200">
                <a:latin typeface="Arial"/>
                <a:cs typeface="Arial"/>
              </a:defRPr>
            </a:lvl2pPr>
            <a:lvl3pPr>
              <a:buClr>
                <a:srgbClr val="39B54A"/>
              </a:buClr>
              <a:defRPr sz="2200">
                <a:latin typeface="Arial"/>
                <a:cs typeface="Arial"/>
              </a:defRPr>
            </a:lvl3pPr>
            <a:lvl4pPr>
              <a:buClr>
                <a:srgbClr val="39B54A"/>
              </a:buClr>
              <a:defRPr sz="2200">
                <a:latin typeface="Arial"/>
                <a:cs typeface="Arial"/>
              </a:defRPr>
            </a:lvl4pPr>
            <a:lvl5pPr>
              <a:buClr>
                <a:srgbClr val="39B54A"/>
              </a:buClr>
              <a:defRPr sz="2200">
                <a:latin typeface="Arial"/>
                <a:cs typeface="Arial"/>
              </a:defRPr>
            </a:lvl5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3" name="Sisällön paikkamerkki 2"/>
          <p:cNvSpPr>
            <a:spLocks noGrp="1"/>
          </p:cNvSpPr>
          <p:nvPr>
            <p:ph idx="14"/>
          </p:nvPr>
        </p:nvSpPr>
        <p:spPr>
          <a:xfrm>
            <a:off x="5910480" y="2057400"/>
            <a:ext cx="2862600" cy="4419600"/>
          </a:xfrm>
          <a:prstGeom prst="rect">
            <a:avLst/>
          </a:prstGeom>
        </p:spPr>
        <p:txBody>
          <a:bodyPr>
            <a:normAutofit/>
          </a:bodyPr>
          <a:lstStyle>
            <a:lvl1pPr>
              <a:buClr>
                <a:srgbClr val="39B54A"/>
              </a:buClr>
              <a:defRPr sz="2200">
                <a:latin typeface="Arial"/>
                <a:cs typeface="Arial"/>
              </a:defRPr>
            </a:lvl1pPr>
            <a:lvl2pPr>
              <a:buClr>
                <a:srgbClr val="39B54A"/>
              </a:buClr>
              <a:defRPr sz="2200">
                <a:latin typeface="Arial"/>
                <a:cs typeface="Arial"/>
              </a:defRPr>
            </a:lvl2pPr>
            <a:lvl3pPr>
              <a:buClr>
                <a:srgbClr val="39B54A"/>
              </a:buClr>
              <a:defRPr sz="2200">
                <a:latin typeface="Arial"/>
                <a:cs typeface="Arial"/>
              </a:defRPr>
            </a:lvl3pPr>
            <a:lvl4pPr>
              <a:buClr>
                <a:srgbClr val="39B54A"/>
              </a:buClr>
              <a:defRPr sz="2200">
                <a:latin typeface="Arial"/>
                <a:cs typeface="Arial"/>
              </a:defRPr>
            </a:lvl4pPr>
            <a:lvl5pPr>
              <a:buClr>
                <a:srgbClr val="39B54A"/>
              </a:buClr>
              <a:defRPr sz="2200">
                <a:latin typeface="Arial"/>
                <a:cs typeface="Arial"/>
              </a:defRPr>
            </a:lvl5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extLst>
      <p:ext uri="{BB962C8B-B14F-4D97-AF65-F5344CB8AC3E}">
        <p14:creationId xmlns:p14="http://schemas.microsoft.com/office/powerpoint/2010/main" val="190686295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isältödia kuvalla">
    <p:spTree>
      <p:nvGrpSpPr>
        <p:cNvPr id="1" name=""/>
        <p:cNvGrpSpPr/>
        <p:nvPr/>
      </p:nvGrpSpPr>
      <p:grpSpPr>
        <a:xfrm>
          <a:off x="0" y="0"/>
          <a:ext cx="0" cy="0"/>
          <a:chOff x="0" y="0"/>
          <a:chExt cx="0" cy="0"/>
        </a:xfrm>
      </p:grpSpPr>
      <p:sp>
        <p:nvSpPr>
          <p:cNvPr id="6" name="Otsikko 1"/>
          <p:cNvSpPr>
            <a:spLocks noGrp="1"/>
          </p:cNvSpPr>
          <p:nvPr>
            <p:ph type="title"/>
          </p:nvPr>
        </p:nvSpPr>
        <p:spPr>
          <a:xfrm>
            <a:off x="2700000" y="540000"/>
            <a:ext cx="6073080" cy="1224000"/>
          </a:xfrm>
          <a:prstGeom prst="rect">
            <a:avLst/>
          </a:prstGeom>
        </p:spPr>
        <p:txBody>
          <a:bodyPr anchor="b">
            <a:normAutofit/>
          </a:bodyPr>
          <a:lstStyle>
            <a:lvl1pPr algn="l">
              <a:defRPr sz="3200" b="1">
                <a:solidFill>
                  <a:srgbClr val="808080"/>
                </a:solidFill>
                <a:latin typeface="Arial"/>
                <a:cs typeface="Arial"/>
              </a:defRPr>
            </a:lvl1pPr>
          </a:lstStyle>
          <a:p>
            <a:r>
              <a:rPr lang="fi-FI" dirty="0" smtClean="0"/>
              <a:t>Muokkaa perustyylejä naps.</a:t>
            </a:r>
            <a:endParaRPr lang="fi-FI" dirty="0"/>
          </a:p>
        </p:txBody>
      </p:sp>
      <p:sp>
        <p:nvSpPr>
          <p:cNvPr id="5" name="Sisällön paikkamerkki 2"/>
          <p:cNvSpPr>
            <a:spLocks noGrp="1"/>
          </p:cNvSpPr>
          <p:nvPr>
            <p:ph idx="1"/>
          </p:nvPr>
        </p:nvSpPr>
        <p:spPr>
          <a:xfrm>
            <a:off x="2700000" y="2057400"/>
            <a:ext cx="2862600" cy="4419600"/>
          </a:xfrm>
          <a:prstGeom prst="rect">
            <a:avLst/>
          </a:prstGeom>
        </p:spPr>
        <p:txBody>
          <a:bodyPr>
            <a:normAutofit/>
          </a:bodyPr>
          <a:lstStyle>
            <a:lvl1pPr>
              <a:buClr>
                <a:srgbClr val="39B54A"/>
              </a:buClr>
              <a:defRPr sz="2200">
                <a:latin typeface="Arial"/>
                <a:cs typeface="Arial"/>
              </a:defRPr>
            </a:lvl1pPr>
            <a:lvl2pPr>
              <a:buClr>
                <a:srgbClr val="39B54A"/>
              </a:buClr>
              <a:defRPr sz="2200">
                <a:latin typeface="Arial"/>
                <a:cs typeface="Arial"/>
              </a:defRPr>
            </a:lvl2pPr>
            <a:lvl3pPr>
              <a:buClr>
                <a:srgbClr val="39B54A"/>
              </a:buClr>
              <a:defRPr sz="2200">
                <a:latin typeface="Arial"/>
                <a:cs typeface="Arial"/>
              </a:defRPr>
            </a:lvl3pPr>
            <a:lvl4pPr>
              <a:buClr>
                <a:srgbClr val="39B54A"/>
              </a:buClr>
              <a:defRPr sz="2200">
                <a:latin typeface="Arial"/>
                <a:cs typeface="Arial"/>
              </a:defRPr>
            </a:lvl4pPr>
            <a:lvl5pPr>
              <a:buClr>
                <a:srgbClr val="39B54A"/>
              </a:buClr>
              <a:defRPr sz="2200">
                <a:latin typeface="Arial"/>
                <a:cs typeface="Arial"/>
              </a:defRPr>
            </a:lvl5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8" name="Sisällön paikkamerkki 2"/>
          <p:cNvSpPr>
            <a:spLocks noGrp="1"/>
          </p:cNvSpPr>
          <p:nvPr>
            <p:ph idx="14"/>
          </p:nvPr>
        </p:nvSpPr>
        <p:spPr>
          <a:xfrm>
            <a:off x="5910480" y="2057400"/>
            <a:ext cx="2862600" cy="4419600"/>
          </a:xfrm>
          <a:prstGeom prst="rect">
            <a:avLst/>
          </a:prstGeom>
        </p:spPr>
        <p:txBody>
          <a:bodyPr>
            <a:normAutofit/>
          </a:bodyPr>
          <a:lstStyle>
            <a:lvl1pPr>
              <a:buClr>
                <a:srgbClr val="39B54A"/>
              </a:buClr>
              <a:defRPr sz="2200">
                <a:latin typeface="Arial"/>
                <a:cs typeface="Arial"/>
              </a:defRPr>
            </a:lvl1pPr>
            <a:lvl2pPr>
              <a:buClr>
                <a:srgbClr val="39B54A"/>
              </a:buClr>
              <a:defRPr sz="2200">
                <a:latin typeface="Arial"/>
                <a:cs typeface="Arial"/>
              </a:defRPr>
            </a:lvl2pPr>
            <a:lvl3pPr>
              <a:buClr>
                <a:srgbClr val="39B54A"/>
              </a:buClr>
              <a:defRPr sz="2200">
                <a:latin typeface="Arial"/>
                <a:cs typeface="Arial"/>
              </a:defRPr>
            </a:lvl3pPr>
            <a:lvl4pPr>
              <a:buClr>
                <a:srgbClr val="39B54A"/>
              </a:buClr>
              <a:defRPr sz="2200">
                <a:latin typeface="Arial"/>
                <a:cs typeface="Arial"/>
              </a:defRPr>
            </a:lvl4pPr>
            <a:lvl5pPr>
              <a:buClr>
                <a:srgbClr val="39B54A"/>
              </a:buClr>
              <a:defRPr sz="2200">
                <a:latin typeface="Arial"/>
                <a:cs typeface="Arial"/>
              </a:defRPr>
            </a:lvl5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extLst>
      <p:ext uri="{BB962C8B-B14F-4D97-AF65-F5344CB8AC3E}">
        <p14:creationId xmlns:p14="http://schemas.microsoft.com/office/powerpoint/2010/main" val="69044003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uvadia">
    <p:spTree>
      <p:nvGrpSpPr>
        <p:cNvPr id="1" name=""/>
        <p:cNvGrpSpPr/>
        <p:nvPr/>
      </p:nvGrpSpPr>
      <p:grpSpPr>
        <a:xfrm>
          <a:off x="0" y="0"/>
          <a:ext cx="0" cy="0"/>
          <a:chOff x="0" y="0"/>
          <a:chExt cx="0" cy="0"/>
        </a:xfrm>
      </p:grpSpPr>
      <p:sp>
        <p:nvSpPr>
          <p:cNvPr id="8" name="Kuvan paikkamerkki 4"/>
          <p:cNvSpPr>
            <a:spLocks noGrp="1"/>
          </p:cNvSpPr>
          <p:nvPr>
            <p:ph type="pic" sz="quarter" idx="11"/>
          </p:nvPr>
        </p:nvSpPr>
        <p:spPr>
          <a:xfrm>
            <a:off x="0" y="0"/>
            <a:ext cx="9144000" cy="6858000"/>
          </a:xfrm>
          <a:prstGeom prst="rect">
            <a:avLst/>
          </a:prstGeom>
        </p:spPr>
        <p:txBody>
          <a:bodyPr/>
          <a:lstStyle>
            <a:lvl1pPr>
              <a:defRPr sz="1400">
                <a:latin typeface="Arial"/>
                <a:cs typeface="Arial"/>
              </a:defRPr>
            </a:lvl1pPr>
          </a:lstStyle>
          <a:p>
            <a:pPr lvl="0"/>
            <a:endParaRPr lang="fi-FI" noProof="0" dirty="0"/>
          </a:p>
        </p:txBody>
      </p:sp>
    </p:spTree>
    <p:extLst>
      <p:ext uri="{BB962C8B-B14F-4D97-AF65-F5344CB8AC3E}">
        <p14:creationId xmlns:p14="http://schemas.microsoft.com/office/powerpoint/2010/main" val="340463626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en-US"/>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a:p>
        </p:txBody>
      </p:sp>
      <p:sp>
        <p:nvSpPr>
          <p:cNvPr id="4" name="Päivämäärän paikkamerkki 3"/>
          <p:cNvSpPr>
            <a:spLocks noGrp="1"/>
          </p:cNvSpPr>
          <p:nvPr>
            <p:ph type="dt" sz="half" idx="10"/>
          </p:nvPr>
        </p:nvSpPr>
        <p:spPr/>
        <p:txBody>
          <a:bodyPr/>
          <a:lstStyle/>
          <a:p>
            <a:fld id="{E0A802C4-B2E0-45B6-95DD-7D329F5188F2}" type="datetimeFigureOut">
              <a:rPr lang="en-US" smtClean="0">
                <a:solidFill>
                  <a:prstClr val="black">
                    <a:tint val="75000"/>
                  </a:prstClr>
                </a:solidFill>
              </a:rPr>
              <a:pPr/>
              <a:t>9/28/2016</a:t>
            </a:fld>
            <a:endParaRPr lang="en-US">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en-US">
              <a:solidFill>
                <a:prstClr val="black">
                  <a:tint val="75000"/>
                </a:prstClr>
              </a:solidFill>
            </a:endParaRPr>
          </a:p>
        </p:txBody>
      </p:sp>
      <p:sp>
        <p:nvSpPr>
          <p:cNvPr id="6" name="Dian numeron paikkamerkki 5"/>
          <p:cNvSpPr>
            <a:spLocks noGrp="1"/>
          </p:cNvSpPr>
          <p:nvPr>
            <p:ph type="sldNum" sz="quarter" idx="12"/>
          </p:nvPr>
        </p:nvSpPr>
        <p:spPr/>
        <p:txBody>
          <a:bodyPr/>
          <a:lstStyle/>
          <a:p>
            <a:fld id="{017C1E3E-5E0A-4410-97F5-7700D999E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338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Päivämäärän paikkamerkki 3"/>
          <p:cNvSpPr>
            <a:spLocks noGrp="1"/>
          </p:cNvSpPr>
          <p:nvPr>
            <p:ph type="dt" sz="half" idx="10"/>
          </p:nvPr>
        </p:nvSpPr>
        <p:spPr/>
        <p:txBody>
          <a:bodyPr/>
          <a:lstStyle/>
          <a:p>
            <a:fld id="{E0A802C4-B2E0-45B6-95DD-7D329F5188F2}" type="datetimeFigureOut">
              <a:rPr lang="en-US" smtClean="0">
                <a:solidFill>
                  <a:prstClr val="black">
                    <a:tint val="75000"/>
                  </a:prstClr>
                </a:solidFill>
              </a:rPr>
              <a:pPr/>
              <a:t>9/28/2016</a:t>
            </a:fld>
            <a:endParaRPr lang="en-US">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en-US">
              <a:solidFill>
                <a:prstClr val="black">
                  <a:tint val="75000"/>
                </a:prstClr>
              </a:solidFill>
            </a:endParaRPr>
          </a:p>
        </p:txBody>
      </p:sp>
      <p:sp>
        <p:nvSpPr>
          <p:cNvPr id="6" name="Dian numeron paikkamerkki 5"/>
          <p:cNvSpPr>
            <a:spLocks noGrp="1"/>
          </p:cNvSpPr>
          <p:nvPr>
            <p:ph type="sldNum" sz="quarter" idx="12"/>
          </p:nvPr>
        </p:nvSpPr>
        <p:spPr/>
        <p:txBody>
          <a:bodyPr/>
          <a:lstStyle/>
          <a:p>
            <a:fld id="{017C1E3E-5E0A-4410-97F5-7700D999E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128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en-US"/>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E0A802C4-B2E0-45B6-95DD-7D329F5188F2}" type="datetimeFigureOut">
              <a:rPr lang="en-US" smtClean="0">
                <a:solidFill>
                  <a:prstClr val="black">
                    <a:tint val="75000"/>
                  </a:prstClr>
                </a:solidFill>
              </a:rPr>
              <a:pPr/>
              <a:t>9/28/2016</a:t>
            </a:fld>
            <a:endParaRPr lang="en-US">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en-US">
              <a:solidFill>
                <a:prstClr val="black">
                  <a:tint val="75000"/>
                </a:prstClr>
              </a:solidFill>
            </a:endParaRPr>
          </a:p>
        </p:txBody>
      </p:sp>
      <p:sp>
        <p:nvSpPr>
          <p:cNvPr id="6" name="Dian numeron paikkamerkki 5"/>
          <p:cNvSpPr>
            <a:spLocks noGrp="1"/>
          </p:cNvSpPr>
          <p:nvPr>
            <p:ph type="sldNum" sz="quarter" idx="12"/>
          </p:nvPr>
        </p:nvSpPr>
        <p:spPr/>
        <p:txBody>
          <a:bodyPr/>
          <a:lstStyle/>
          <a:p>
            <a:fld id="{017C1E3E-5E0A-4410-97F5-7700D999E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6351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Päivämäärän paikkamerkki 4"/>
          <p:cNvSpPr>
            <a:spLocks noGrp="1"/>
          </p:cNvSpPr>
          <p:nvPr>
            <p:ph type="dt" sz="half" idx="10"/>
          </p:nvPr>
        </p:nvSpPr>
        <p:spPr/>
        <p:txBody>
          <a:bodyPr/>
          <a:lstStyle/>
          <a:p>
            <a:fld id="{E0A802C4-B2E0-45B6-95DD-7D329F5188F2}" type="datetimeFigureOut">
              <a:rPr lang="en-US" smtClean="0">
                <a:solidFill>
                  <a:prstClr val="black">
                    <a:tint val="75000"/>
                  </a:prstClr>
                </a:solidFill>
              </a:rPr>
              <a:pPr/>
              <a:t>9/28/2016</a:t>
            </a:fld>
            <a:endParaRPr lang="en-US">
              <a:solidFill>
                <a:prstClr val="black">
                  <a:tint val="75000"/>
                </a:prstClr>
              </a:solidFill>
            </a:endParaRPr>
          </a:p>
        </p:txBody>
      </p:sp>
      <p:sp>
        <p:nvSpPr>
          <p:cNvPr id="6" name="Alatunnisteen paikkamerkki 5"/>
          <p:cNvSpPr>
            <a:spLocks noGrp="1"/>
          </p:cNvSpPr>
          <p:nvPr>
            <p:ph type="ftr" sz="quarter" idx="11"/>
          </p:nvPr>
        </p:nvSpPr>
        <p:spPr/>
        <p:txBody>
          <a:bodyPr/>
          <a:lstStyle/>
          <a:p>
            <a:endParaRPr lang="en-US">
              <a:solidFill>
                <a:prstClr val="black">
                  <a:tint val="75000"/>
                </a:prstClr>
              </a:solidFill>
            </a:endParaRPr>
          </a:p>
        </p:txBody>
      </p:sp>
      <p:sp>
        <p:nvSpPr>
          <p:cNvPr id="7" name="Dian numeron paikkamerkki 6"/>
          <p:cNvSpPr>
            <a:spLocks noGrp="1"/>
          </p:cNvSpPr>
          <p:nvPr>
            <p:ph type="sldNum" sz="quarter" idx="12"/>
          </p:nvPr>
        </p:nvSpPr>
        <p:spPr/>
        <p:txBody>
          <a:bodyPr/>
          <a:lstStyle/>
          <a:p>
            <a:fld id="{017C1E3E-5E0A-4410-97F5-7700D999E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2680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Mukautettu asettelu">
    <p:spTree>
      <p:nvGrpSpPr>
        <p:cNvPr id="1" name=""/>
        <p:cNvGrpSpPr/>
        <p:nvPr/>
      </p:nvGrpSpPr>
      <p:grpSpPr>
        <a:xfrm>
          <a:off x="0" y="0"/>
          <a:ext cx="0" cy="0"/>
          <a:chOff x="0" y="0"/>
          <a:chExt cx="0" cy="0"/>
        </a:xfrm>
      </p:grpSpPr>
      <p:sp>
        <p:nvSpPr>
          <p:cNvPr id="11" name="Suorakulmio 10"/>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9" name="Suorakulmio 8"/>
          <p:cNvSpPr/>
          <p:nvPr userDrawn="1"/>
        </p:nvSpPr>
        <p:spPr>
          <a:xfrm>
            <a:off x="228600" y="260350"/>
            <a:ext cx="8686800" cy="5454650"/>
          </a:xfrm>
          <a:prstGeom prst="rect">
            <a:avLst/>
          </a:prstGeom>
          <a:solidFill>
            <a:srgbClr val="FF40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Suorakulmainen kolmio 9"/>
          <p:cNvSpPr/>
          <p:nvPr userDrawn="1"/>
        </p:nvSpPr>
        <p:spPr>
          <a:xfrm rot="10800000" flipH="1">
            <a:off x="1752600" y="5715000"/>
            <a:ext cx="228600" cy="190500"/>
          </a:xfrm>
          <a:prstGeom prst="rtTriangle">
            <a:avLst/>
          </a:prstGeom>
          <a:solidFill>
            <a:srgbClr val="FF40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a:xfrm>
            <a:off x="609600" y="2286000"/>
            <a:ext cx="7848600" cy="1600200"/>
          </a:xfrm>
        </p:spPr>
        <p:txBody>
          <a:bodyPr anchor="t"/>
          <a:lstStyle>
            <a:lvl1pPr>
              <a:defRPr sz="4000">
                <a:solidFill>
                  <a:schemeClr val="bg1"/>
                </a:solidFill>
              </a:defRPr>
            </a:lvl1pPr>
          </a:lstStyle>
          <a:p>
            <a:r>
              <a:rPr lang="fi-FI" dirty="0" smtClean="0"/>
              <a:t>Muokkaa perustyylejä </a:t>
            </a:r>
            <a:r>
              <a:rPr lang="fi-FI" dirty="0" err="1" smtClean="0"/>
              <a:t>osoitt</a:t>
            </a:r>
            <a:r>
              <a:rPr lang="fi-FI" dirty="0" smtClean="0"/>
              <a:t>.</a:t>
            </a:r>
            <a:endParaRPr lang="fi-FI" dirty="0"/>
          </a:p>
        </p:txBody>
      </p:sp>
      <p:sp>
        <p:nvSpPr>
          <p:cNvPr id="5" name="Dian numeron paikkamerkki 4"/>
          <p:cNvSpPr>
            <a:spLocks noGrp="1"/>
          </p:cNvSpPr>
          <p:nvPr>
            <p:ph type="sldNum" sz="quarter" idx="12"/>
          </p:nvPr>
        </p:nvSpPr>
        <p:spPr>
          <a:xfrm>
            <a:off x="8153400" y="6356350"/>
            <a:ext cx="762000" cy="365125"/>
          </a:xfrm>
        </p:spPr>
        <p:txBody>
          <a:bodyPr/>
          <a:lstStyle/>
          <a:p>
            <a:fld id="{8C224359-7DE4-D643-8BC0-906810CA0F48}" type="slidenum">
              <a:rPr lang="fi-FI" smtClean="0"/>
              <a:pPr/>
              <a:t>‹#›</a:t>
            </a:fld>
            <a:endParaRPr lang="fi-FI" dirty="0"/>
          </a:p>
        </p:txBody>
      </p:sp>
      <p:sp>
        <p:nvSpPr>
          <p:cNvPr id="7" name="Alaotsikko 2"/>
          <p:cNvSpPr>
            <a:spLocks noGrp="1"/>
          </p:cNvSpPr>
          <p:nvPr>
            <p:ph type="subTitle" idx="1"/>
          </p:nvPr>
        </p:nvSpPr>
        <p:spPr>
          <a:xfrm>
            <a:off x="609600" y="1371600"/>
            <a:ext cx="7848600" cy="838200"/>
          </a:xfrm>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smtClean="0"/>
              <a:t>Muokkaa alaotsikon perustyyliä </a:t>
            </a:r>
            <a:r>
              <a:rPr lang="fi-FI" dirty="0" err="1" smtClean="0"/>
              <a:t>osoitt</a:t>
            </a:r>
            <a:r>
              <a:rPr lang="fi-FI" dirty="0" smtClean="0"/>
              <a:t>.</a:t>
            </a:r>
            <a:endParaRPr lang="fi-FI" dirty="0"/>
          </a:p>
        </p:txBody>
      </p:sp>
      <p:pic>
        <p:nvPicPr>
          <p:cNvPr id="12" name="Kuva 11" descr="lapinamk_rgb.png"/>
          <p:cNvPicPr>
            <a:picLocks noChangeAspect="1"/>
          </p:cNvPicPr>
          <p:nvPr userDrawn="1"/>
        </p:nvPicPr>
        <p:blipFill>
          <a:blip r:embed="rId2"/>
          <a:stretch>
            <a:fillRect/>
          </a:stretch>
        </p:blipFill>
        <p:spPr>
          <a:xfrm>
            <a:off x="457200" y="5867400"/>
            <a:ext cx="2057400" cy="781098"/>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en-US"/>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7" name="Päivämäärän paikkamerkki 6"/>
          <p:cNvSpPr>
            <a:spLocks noGrp="1"/>
          </p:cNvSpPr>
          <p:nvPr>
            <p:ph type="dt" sz="half" idx="10"/>
          </p:nvPr>
        </p:nvSpPr>
        <p:spPr/>
        <p:txBody>
          <a:bodyPr/>
          <a:lstStyle/>
          <a:p>
            <a:fld id="{E0A802C4-B2E0-45B6-95DD-7D329F5188F2}" type="datetimeFigureOut">
              <a:rPr lang="en-US" smtClean="0">
                <a:solidFill>
                  <a:prstClr val="black">
                    <a:tint val="75000"/>
                  </a:prstClr>
                </a:solidFill>
              </a:rPr>
              <a:pPr/>
              <a:t>9/28/2016</a:t>
            </a:fld>
            <a:endParaRPr lang="en-US">
              <a:solidFill>
                <a:prstClr val="black">
                  <a:tint val="75000"/>
                </a:prstClr>
              </a:solidFill>
            </a:endParaRPr>
          </a:p>
        </p:txBody>
      </p:sp>
      <p:sp>
        <p:nvSpPr>
          <p:cNvPr id="8" name="Alatunnisteen paikkamerkki 7"/>
          <p:cNvSpPr>
            <a:spLocks noGrp="1"/>
          </p:cNvSpPr>
          <p:nvPr>
            <p:ph type="ftr" sz="quarter" idx="11"/>
          </p:nvPr>
        </p:nvSpPr>
        <p:spPr/>
        <p:txBody>
          <a:bodyPr/>
          <a:lstStyle/>
          <a:p>
            <a:endParaRPr lang="en-US">
              <a:solidFill>
                <a:prstClr val="black">
                  <a:tint val="75000"/>
                </a:prstClr>
              </a:solidFill>
            </a:endParaRPr>
          </a:p>
        </p:txBody>
      </p:sp>
      <p:sp>
        <p:nvSpPr>
          <p:cNvPr id="9" name="Dian numeron paikkamerkki 8"/>
          <p:cNvSpPr>
            <a:spLocks noGrp="1"/>
          </p:cNvSpPr>
          <p:nvPr>
            <p:ph type="sldNum" sz="quarter" idx="12"/>
          </p:nvPr>
        </p:nvSpPr>
        <p:spPr/>
        <p:txBody>
          <a:bodyPr/>
          <a:lstStyle/>
          <a:p>
            <a:fld id="{017C1E3E-5E0A-4410-97F5-7700D999E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26346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3" name="Päivämäärän paikkamerkki 2"/>
          <p:cNvSpPr>
            <a:spLocks noGrp="1"/>
          </p:cNvSpPr>
          <p:nvPr>
            <p:ph type="dt" sz="half" idx="10"/>
          </p:nvPr>
        </p:nvSpPr>
        <p:spPr/>
        <p:txBody>
          <a:bodyPr/>
          <a:lstStyle/>
          <a:p>
            <a:fld id="{E0A802C4-B2E0-45B6-95DD-7D329F5188F2}" type="datetimeFigureOut">
              <a:rPr lang="en-US" smtClean="0">
                <a:solidFill>
                  <a:prstClr val="black">
                    <a:tint val="75000"/>
                  </a:prstClr>
                </a:solidFill>
              </a:rPr>
              <a:pPr/>
              <a:t>9/28/2016</a:t>
            </a:fld>
            <a:endParaRPr lang="en-US">
              <a:solidFill>
                <a:prstClr val="black">
                  <a:tint val="75000"/>
                </a:prstClr>
              </a:solidFill>
            </a:endParaRPr>
          </a:p>
        </p:txBody>
      </p:sp>
      <p:sp>
        <p:nvSpPr>
          <p:cNvPr id="4" name="Alatunnisteen paikkamerkki 3"/>
          <p:cNvSpPr>
            <a:spLocks noGrp="1"/>
          </p:cNvSpPr>
          <p:nvPr>
            <p:ph type="ftr" sz="quarter" idx="11"/>
          </p:nvPr>
        </p:nvSpPr>
        <p:spPr/>
        <p:txBody>
          <a:bodyPr/>
          <a:lstStyle/>
          <a:p>
            <a:endParaRPr lang="en-US">
              <a:solidFill>
                <a:prstClr val="black">
                  <a:tint val="75000"/>
                </a:prstClr>
              </a:solidFill>
            </a:endParaRPr>
          </a:p>
        </p:txBody>
      </p:sp>
      <p:sp>
        <p:nvSpPr>
          <p:cNvPr id="5" name="Dian numeron paikkamerkki 4"/>
          <p:cNvSpPr>
            <a:spLocks noGrp="1"/>
          </p:cNvSpPr>
          <p:nvPr>
            <p:ph type="sldNum" sz="quarter" idx="12"/>
          </p:nvPr>
        </p:nvSpPr>
        <p:spPr/>
        <p:txBody>
          <a:bodyPr/>
          <a:lstStyle/>
          <a:p>
            <a:fld id="{017C1E3E-5E0A-4410-97F5-7700D999E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12052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E0A802C4-B2E0-45B6-95DD-7D329F5188F2}" type="datetimeFigureOut">
              <a:rPr lang="en-US" smtClean="0">
                <a:solidFill>
                  <a:prstClr val="black">
                    <a:tint val="75000"/>
                  </a:prstClr>
                </a:solidFill>
              </a:rPr>
              <a:pPr/>
              <a:t>9/28/2016</a:t>
            </a:fld>
            <a:endParaRPr lang="en-US">
              <a:solidFill>
                <a:prstClr val="black">
                  <a:tint val="75000"/>
                </a:prstClr>
              </a:solidFill>
            </a:endParaRPr>
          </a:p>
        </p:txBody>
      </p:sp>
      <p:sp>
        <p:nvSpPr>
          <p:cNvPr id="3" name="Alatunnisteen paikkamerkki 2"/>
          <p:cNvSpPr>
            <a:spLocks noGrp="1"/>
          </p:cNvSpPr>
          <p:nvPr>
            <p:ph type="ftr" sz="quarter" idx="11"/>
          </p:nvPr>
        </p:nvSpPr>
        <p:spPr/>
        <p:txBody>
          <a:bodyPr/>
          <a:lstStyle/>
          <a:p>
            <a:endParaRPr lang="en-US">
              <a:solidFill>
                <a:prstClr val="black">
                  <a:tint val="75000"/>
                </a:prstClr>
              </a:solidFill>
            </a:endParaRPr>
          </a:p>
        </p:txBody>
      </p:sp>
      <p:sp>
        <p:nvSpPr>
          <p:cNvPr id="4" name="Dian numeron paikkamerkki 3"/>
          <p:cNvSpPr>
            <a:spLocks noGrp="1"/>
          </p:cNvSpPr>
          <p:nvPr>
            <p:ph type="sldNum" sz="quarter" idx="12"/>
          </p:nvPr>
        </p:nvSpPr>
        <p:spPr/>
        <p:txBody>
          <a:bodyPr/>
          <a:lstStyle/>
          <a:p>
            <a:fld id="{017C1E3E-5E0A-4410-97F5-7700D999E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0806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en-US"/>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E0A802C4-B2E0-45B6-95DD-7D329F5188F2}" type="datetimeFigureOut">
              <a:rPr lang="en-US" smtClean="0">
                <a:solidFill>
                  <a:prstClr val="black">
                    <a:tint val="75000"/>
                  </a:prstClr>
                </a:solidFill>
              </a:rPr>
              <a:pPr/>
              <a:t>9/28/2016</a:t>
            </a:fld>
            <a:endParaRPr lang="en-US">
              <a:solidFill>
                <a:prstClr val="black">
                  <a:tint val="75000"/>
                </a:prstClr>
              </a:solidFill>
            </a:endParaRPr>
          </a:p>
        </p:txBody>
      </p:sp>
      <p:sp>
        <p:nvSpPr>
          <p:cNvPr id="6" name="Alatunnisteen paikkamerkki 5"/>
          <p:cNvSpPr>
            <a:spLocks noGrp="1"/>
          </p:cNvSpPr>
          <p:nvPr>
            <p:ph type="ftr" sz="quarter" idx="11"/>
          </p:nvPr>
        </p:nvSpPr>
        <p:spPr/>
        <p:txBody>
          <a:bodyPr/>
          <a:lstStyle/>
          <a:p>
            <a:endParaRPr lang="en-US">
              <a:solidFill>
                <a:prstClr val="black">
                  <a:tint val="75000"/>
                </a:prstClr>
              </a:solidFill>
            </a:endParaRPr>
          </a:p>
        </p:txBody>
      </p:sp>
      <p:sp>
        <p:nvSpPr>
          <p:cNvPr id="7" name="Dian numeron paikkamerkki 6"/>
          <p:cNvSpPr>
            <a:spLocks noGrp="1"/>
          </p:cNvSpPr>
          <p:nvPr>
            <p:ph type="sldNum" sz="quarter" idx="12"/>
          </p:nvPr>
        </p:nvSpPr>
        <p:spPr/>
        <p:txBody>
          <a:bodyPr/>
          <a:lstStyle/>
          <a:p>
            <a:fld id="{017C1E3E-5E0A-4410-97F5-7700D999E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417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en-US"/>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E0A802C4-B2E0-45B6-95DD-7D329F5188F2}" type="datetimeFigureOut">
              <a:rPr lang="en-US" smtClean="0">
                <a:solidFill>
                  <a:prstClr val="black">
                    <a:tint val="75000"/>
                  </a:prstClr>
                </a:solidFill>
              </a:rPr>
              <a:pPr/>
              <a:t>9/28/2016</a:t>
            </a:fld>
            <a:endParaRPr lang="en-US">
              <a:solidFill>
                <a:prstClr val="black">
                  <a:tint val="75000"/>
                </a:prstClr>
              </a:solidFill>
            </a:endParaRPr>
          </a:p>
        </p:txBody>
      </p:sp>
      <p:sp>
        <p:nvSpPr>
          <p:cNvPr id="6" name="Alatunnisteen paikkamerkki 5"/>
          <p:cNvSpPr>
            <a:spLocks noGrp="1"/>
          </p:cNvSpPr>
          <p:nvPr>
            <p:ph type="ftr" sz="quarter" idx="11"/>
          </p:nvPr>
        </p:nvSpPr>
        <p:spPr/>
        <p:txBody>
          <a:bodyPr/>
          <a:lstStyle/>
          <a:p>
            <a:endParaRPr lang="en-US">
              <a:solidFill>
                <a:prstClr val="black">
                  <a:tint val="75000"/>
                </a:prstClr>
              </a:solidFill>
            </a:endParaRPr>
          </a:p>
        </p:txBody>
      </p:sp>
      <p:sp>
        <p:nvSpPr>
          <p:cNvPr id="7" name="Dian numeron paikkamerkki 6"/>
          <p:cNvSpPr>
            <a:spLocks noGrp="1"/>
          </p:cNvSpPr>
          <p:nvPr>
            <p:ph type="sldNum" sz="quarter" idx="12"/>
          </p:nvPr>
        </p:nvSpPr>
        <p:spPr/>
        <p:txBody>
          <a:bodyPr/>
          <a:lstStyle/>
          <a:p>
            <a:fld id="{017C1E3E-5E0A-4410-97F5-7700D999E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0040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Päivämäärän paikkamerkki 3"/>
          <p:cNvSpPr>
            <a:spLocks noGrp="1"/>
          </p:cNvSpPr>
          <p:nvPr>
            <p:ph type="dt" sz="half" idx="10"/>
          </p:nvPr>
        </p:nvSpPr>
        <p:spPr/>
        <p:txBody>
          <a:bodyPr/>
          <a:lstStyle/>
          <a:p>
            <a:fld id="{E0A802C4-B2E0-45B6-95DD-7D329F5188F2}" type="datetimeFigureOut">
              <a:rPr lang="en-US" smtClean="0">
                <a:solidFill>
                  <a:prstClr val="black">
                    <a:tint val="75000"/>
                  </a:prstClr>
                </a:solidFill>
              </a:rPr>
              <a:pPr/>
              <a:t>9/28/2016</a:t>
            </a:fld>
            <a:endParaRPr lang="en-US">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en-US">
              <a:solidFill>
                <a:prstClr val="black">
                  <a:tint val="75000"/>
                </a:prstClr>
              </a:solidFill>
            </a:endParaRPr>
          </a:p>
        </p:txBody>
      </p:sp>
      <p:sp>
        <p:nvSpPr>
          <p:cNvPr id="6" name="Dian numeron paikkamerkki 5"/>
          <p:cNvSpPr>
            <a:spLocks noGrp="1"/>
          </p:cNvSpPr>
          <p:nvPr>
            <p:ph type="sldNum" sz="quarter" idx="12"/>
          </p:nvPr>
        </p:nvSpPr>
        <p:spPr/>
        <p:txBody>
          <a:bodyPr/>
          <a:lstStyle/>
          <a:p>
            <a:fld id="{017C1E3E-5E0A-4410-97F5-7700D999E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30815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en-US"/>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Päivämäärän paikkamerkki 3"/>
          <p:cNvSpPr>
            <a:spLocks noGrp="1"/>
          </p:cNvSpPr>
          <p:nvPr>
            <p:ph type="dt" sz="half" idx="10"/>
          </p:nvPr>
        </p:nvSpPr>
        <p:spPr/>
        <p:txBody>
          <a:bodyPr/>
          <a:lstStyle/>
          <a:p>
            <a:fld id="{E0A802C4-B2E0-45B6-95DD-7D329F5188F2}" type="datetimeFigureOut">
              <a:rPr lang="en-US" smtClean="0">
                <a:solidFill>
                  <a:prstClr val="black">
                    <a:tint val="75000"/>
                  </a:prstClr>
                </a:solidFill>
              </a:rPr>
              <a:pPr/>
              <a:t>9/28/2016</a:t>
            </a:fld>
            <a:endParaRPr lang="en-US">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en-US">
              <a:solidFill>
                <a:prstClr val="black">
                  <a:tint val="75000"/>
                </a:prstClr>
              </a:solidFill>
            </a:endParaRPr>
          </a:p>
        </p:txBody>
      </p:sp>
      <p:sp>
        <p:nvSpPr>
          <p:cNvPr id="6" name="Dian numeron paikkamerkki 5"/>
          <p:cNvSpPr>
            <a:spLocks noGrp="1"/>
          </p:cNvSpPr>
          <p:nvPr>
            <p:ph type="sldNum" sz="quarter" idx="12"/>
          </p:nvPr>
        </p:nvSpPr>
        <p:spPr/>
        <p:txBody>
          <a:bodyPr/>
          <a:lstStyle/>
          <a:p>
            <a:fld id="{017C1E3E-5E0A-4410-97F5-7700D999E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1389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Mukautettu asettelu">
    <p:spTree>
      <p:nvGrpSpPr>
        <p:cNvPr id="1" name=""/>
        <p:cNvGrpSpPr/>
        <p:nvPr/>
      </p:nvGrpSpPr>
      <p:grpSpPr>
        <a:xfrm>
          <a:off x="0" y="0"/>
          <a:ext cx="0" cy="0"/>
          <a:chOff x="0" y="0"/>
          <a:chExt cx="0" cy="0"/>
        </a:xfrm>
      </p:grpSpPr>
      <p:sp>
        <p:nvSpPr>
          <p:cNvPr id="11" name="Suorakulmio 10"/>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9" name="Suorakulmio 8"/>
          <p:cNvSpPr/>
          <p:nvPr userDrawn="1"/>
        </p:nvSpPr>
        <p:spPr>
          <a:xfrm>
            <a:off x="228600" y="260350"/>
            <a:ext cx="8686800" cy="5454650"/>
          </a:xfrm>
          <a:prstGeom prst="rect">
            <a:avLst/>
          </a:prstGeom>
          <a:solidFill>
            <a:srgbClr val="1EBE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Suorakulmainen kolmio 9"/>
          <p:cNvSpPr/>
          <p:nvPr userDrawn="1"/>
        </p:nvSpPr>
        <p:spPr>
          <a:xfrm rot="10800000" flipH="1">
            <a:off x="1752600" y="5715000"/>
            <a:ext cx="228600" cy="190500"/>
          </a:xfrm>
          <a:prstGeom prst="rtTriangle">
            <a:avLst/>
          </a:prstGeom>
          <a:solidFill>
            <a:srgbClr val="1EBE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a:xfrm>
            <a:off x="609600" y="2286000"/>
            <a:ext cx="7848600" cy="1600200"/>
          </a:xfrm>
        </p:spPr>
        <p:txBody>
          <a:bodyPr anchor="t"/>
          <a:lstStyle>
            <a:lvl1pPr>
              <a:defRPr sz="4000">
                <a:solidFill>
                  <a:schemeClr val="bg1"/>
                </a:solidFill>
              </a:defRPr>
            </a:lvl1pPr>
          </a:lstStyle>
          <a:p>
            <a:r>
              <a:rPr lang="fi-FI" dirty="0" smtClean="0"/>
              <a:t>Muokkaa perustyylejä </a:t>
            </a:r>
            <a:r>
              <a:rPr lang="fi-FI" dirty="0" err="1" smtClean="0"/>
              <a:t>osoitt</a:t>
            </a:r>
            <a:r>
              <a:rPr lang="fi-FI" dirty="0" smtClean="0"/>
              <a:t>.</a:t>
            </a:r>
            <a:endParaRPr lang="fi-FI" dirty="0"/>
          </a:p>
        </p:txBody>
      </p:sp>
      <p:sp>
        <p:nvSpPr>
          <p:cNvPr id="5" name="Dian numeron paikkamerkki 4"/>
          <p:cNvSpPr>
            <a:spLocks noGrp="1"/>
          </p:cNvSpPr>
          <p:nvPr>
            <p:ph type="sldNum" sz="quarter" idx="12"/>
          </p:nvPr>
        </p:nvSpPr>
        <p:spPr>
          <a:xfrm>
            <a:off x="8153400" y="6356350"/>
            <a:ext cx="762000" cy="365125"/>
          </a:xfrm>
        </p:spPr>
        <p:txBody>
          <a:bodyPr/>
          <a:lstStyle/>
          <a:p>
            <a:fld id="{8C224359-7DE4-D643-8BC0-906810CA0F48}" type="slidenum">
              <a:rPr lang="fi-FI" smtClean="0"/>
              <a:pPr/>
              <a:t>‹#›</a:t>
            </a:fld>
            <a:endParaRPr lang="fi-FI" dirty="0"/>
          </a:p>
        </p:txBody>
      </p:sp>
      <p:sp>
        <p:nvSpPr>
          <p:cNvPr id="7" name="Alaotsikko 2"/>
          <p:cNvSpPr>
            <a:spLocks noGrp="1"/>
          </p:cNvSpPr>
          <p:nvPr>
            <p:ph type="subTitle" idx="1"/>
          </p:nvPr>
        </p:nvSpPr>
        <p:spPr>
          <a:xfrm>
            <a:off x="609600" y="1371600"/>
            <a:ext cx="7848600" cy="838200"/>
          </a:xfrm>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smtClean="0"/>
              <a:t>Muokkaa alaotsikon perustyyliä </a:t>
            </a:r>
            <a:r>
              <a:rPr lang="fi-FI" dirty="0" err="1" smtClean="0"/>
              <a:t>osoitt</a:t>
            </a:r>
            <a:r>
              <a:rPr lang="fi-FI" dirty="0" smtClean="0"/>
              <a:t>.</a:t>
            </a:r>
            <a:endParaRPr lang="fi-FI" dirty="0"/>
          </a:p>
        </p:txBody>
      </p:sp>
      <p:pic>
        <p:nvPicPr>
          <p:cNvPr id="12" name="Kuva 11" descr="lapinamk_rgb.png"/>
          <p:cNvPicPr>
            <a:picLocks noChangeAspect="1"/>
          </p:cNvPicPr>
          <p:nvPr userDrawn="1"/>
        </p:nvPicPr>
        <p:blipFill>
          <a:blip r:embed="rId2"/>
          <a:stretch>
            <a:fillRect/>
          </a:stretch>
        </p:blipFill>
        <p:spPr>
          <a:xfrm>
            <a:off x="457200" y="5867400"/>
            <a:ext cx="2057400" cy="78109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Mukautettu asettelu">
    <p:spTree>
      <p:nvGrpSpPr>
        <p:cNvPr id="1" name=""/>
        <p:cNvGrpSpPr/>
        <p:nvPr/>
      </p:nvGrpSpPr>
      <p:grpSpPr>
        <a:xfrm>
          <a:off x="0" y="0"/>
          <a:ext cx="0" cy="0"/>
          <a:chOff x="0" y="0"/>
          <a:chExt cx="0" cy="0"/>
        </a:xfrm>
      </p:grpSpPr>
      <p:sp>
        <p:nvSpPr>
          <p:cNvPr id="11" name="Suorakulmio 10"/>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9" name="Suorakulmio 8"/>
          <p:cNvSpPr/>
          <p:nvPr userDrawn="1"/>
        </p:nvSpPr>
        <p:spPr>
          <a:xfrm>
            <a:off x="228600" y="260350"/>
            <a:ext cx="8686800" cy="5454650"/>
          </a:xfrm>
          <a:prstGeom prst="rect">
            <a:avLst/>
          </a:prstGeom>
          <a:solidFill>
            <a:srgbClr val="FF40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Suorakulmainen kolmio 9"/>
          <p:cNvSpPr/>
          <p:nvPr userDrawn="1"/>
        </p:nvSpPr>
        <p:spPr>
          <a:xfrm rot="10800000" flipH="1">
            <a:off x="1752600" y="5715000"/>
            <a:ext cx="228600" cy="190500"/>
          </a:xfrm>
          <a:prstGeom prst="rtTriangle">
            <a:avLst/>
          </a:prstGeom>
          <a:solidFill>
            <a:srgbClr val="FF40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a:xfrm>
            <a:off x="609600" y="2286000"/>
            <a:ext cx="7848600" cy="1600200"/>
          </a:xfrm>
        </p:spPr>
        <p:txBody>
          <a:bodyPr anchor="t">
            <a:normAutofit/>
          </a:bodyPr>
          <a:lstStyle>
            <a:lvl1pPr>
              <a:defRPr sz="4000">
                <a:solidFill>
                  <a:schemeClr val="bg1"/>
                </a:solidFill>
              </a:defRPr>
            </a:lvl1pPr>
          </a:lstStyle>
          <a:p>
            <a:r>
              <a:rPr lang="fi-FI" dirty="0" smtClean="0"/>
              <a:t>Muokkaa perustyylejä </a:t>
            </a:r>
            <a:r>
              <a:rPr lang="fi-FI" dirty="0" err="1" smtClean="0"/>
              <a:t>osoitt</a:t>
            </a:r>
            <a:r>
              <a:rPr lang="fi-FI" dirty="0" smtClean="0"/>
              <a:t>.</a:t>
            </a:r>
            <a:endParaRPr lang="fi-FI" dirty="0"/>
          </a:p>
        </p:txBody>
      </p:sp>
      <p:sp>
        <p:nvSpPr>
          <p:cNvPr id="5" name="Dian numeron paikkamerkki 4"/>
          <p:cNvSpPr>
            <a:spLocks noGrp="1"/>
          </p:cNvSpPr>
          <p:nvPr>
            <p:ph type="sldNum" sz="quarter" idx="12"/>
          </p:nvPr>
        </p:nvSpPr>
        <p:spPr>
          <a:xfrm>
            <a:off x="8153400" y="6356350"/>
            <a:ext cx="762000" cy="365125"/>
          </a:xfrm>
        </p:spPr>
        <p:txBody>
          <a:bodyPr/>
          <a:lstStyle/>
          <a:p>
            <a:fld id="{8C224359-7DE4-D643-8BC0-906810CA0F48}" type="slidenum">
              <a:rPr lang="fi-FI" smtClean="0"/>
              <a:pPr/>
              <a:t>‹#›</a:t>
            </a:fld>
            <a:endParaRPr lang="fi-FI" dirty="0"/>
          </a:p>
        </p:txBody>
      </p:sp>
      <p:sp>
        <p:nvSpPr>
          <p:cNvPr id="7" name="Alaotsikko 2"/>
          <p:cNvSpPr>
            <a:spLocks noGrp="1"/>
          </p:cNvSpPr>
          <p:nvPr>
            <p:ph type="subTitle" idx="1"/>
          </p:nvPr>
        </p:nvSpPr>
        <p:spPr>
          <a:xfrm>
            <a:off x="609600" y="1371600"/>
            <a:ext cx="7848600" cy="838200"/>
          </a:xfrm>
        </p:spPr>
        <p:txBody>
          <a:bodyPr/>
          <a:lstStyle>
            <a:lvl1pPr marL="0" indent="0" algn="ctr">
              <a:buNone/>
              <a:defRPr b="0" i="1">
                <a:solidFill>
                  <a:schemeClr val="bg1"/>
                </a:solidFill>
                <a:latin typeface="Times"/>
                <a:cs typeface="Time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smtClean="0"/>
              <a:t>Muokkaa alaotsikon perustyyliä </a:t>
            </a:r>
            <a:r>
              <a:rPr lang="fi-FI" dirty="0" err="1" smtClean="0"/>
              <a:t>osoitt</a:t>
            </a:r>
            <a:r>
              <a:rPr lang="fi-FI" dirty="0" smtClean="0"/>
              <a:t>.</a:t>
            </a:r>
            <a:endParaRPr lang="fi-FI" dirty="0"/>
          </a:p>
        </p:txBody>
      </p:sp>
      <p:pic>
        <p:nvPicPr>
          <p:cNvPr id="12" name="Kuva 11" descr="lapinamk_rgb.png"/>
          <p:cNvPicPr>
            <a:picLocks noChangeAspect="1"/>
          </p:cNvPicPr>
          <p:nvPr userDrawn="1"/>
        </p:nvPicPr>
        <p:blipFill>
          <a:blip r:embed="rId2"/>
          <a:stretch>
            <a:fillRect/>
          </a:stretch>
        </p:blipFill>
        <p:spPr>
          <a:xfrm>
            <a:off x="457200" y="5867400"/>
            <a:ext cx="2057400" cy="78109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Mukautettu asettelu">
    <p:spTree>
      <p:nvGrpSpPr>
        <p:cNvPr id="1" name=""/>
        <p:cNvGrpSpPr/>
        <p:nvPr/>
      </p:nvGrpSpPr>
      <p:grpSpPr>
        <a:xfrm>
          <a:off x="0" y="0"/>
          <a:ext cx="0" cy="0"/>
          <a:chOff x="0" y="0"/>
          <a:chExt cx="0" cy="0"/>
        </a:xfrm>
      </p:grpSpPr>
      <p:sp>
        <p:nvSpPr>
          <p:cNvPr id="11" name="Suorakulmio 10"/>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9" name="Suorakulmio 8"/>
          <p:cNvSpPr/>
          <p:nvPr userDrawn="1"/>
        </p:nvSpPr>
        <p:spPr>
          <a:xfrm>
            <a:off x="228600" y="260350"/>
            <a:ext cx="8686800" cy="5454650"/>
          </a:xfrm>
          <a:prstGeom prst="rect">
            <a:avLst/>
          </a:prstGeom>
          <a:solidFill>
            <a:srgbClr val="1EBE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Suorakulmainen kolmio 9"/>
          <p:cNvSpPr/>
          <p:nvPr userDrawn="1"/>
        </p:nvSpPr>
        <p:spPr>
          <a:xfrm rot="10800000" flipH="1">
            <a:off x="1752600" y="5715000"/>
            <a:ext cx="228600" cy="190500"/>
          </a:xfrm>
          <a:prstGeom prst="rtTriangle">
            <a:avLst/>
          </a:prstGeom>
          <a:solidFill>
            <a:srgbClr val="1EBE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a:xfrm>
            <a:off x="609600" y="2286000"/>
            <a:ext cx="7848600" cy="1600200"/>
          </a:xfrm>
        </p:spPr>
        <p:txBody>
          <a:bodyPr anchor="t">
            <a:normAutofit/>
          </a:bodyPr>
          <a:lstStyle>
            <a:lvl1pPr>
              <a:defRPr sz="4000">
                <a:solidFill>
                  <a:schemeClr val="bg1"/>
                </a:solidFill>
              </a:defRPr>
            </a:lvl1pPr>
          </a:lstStyle>
          <a:p>
            <a:r>
              <a:rPr lang="fi-FI" dirty="0" smtClean="0"/>
              <a:t>Muokkaa perustyylejä </a:t>
            </a:r>
            <a:r>
              <a:rPr lang="fi-FI" dirty="0" err="1" smtClean="0"/>
              <a:t>osoitt</a:t>
            </a:r>
            <a:r>
              <a:rPr lang="fi-FI" dirty="0" smtClean="0"/>
              <a:t>.</a:t>
            </a:r>
            <a:endParaRPr lang="fi-FI" dirty="0"/>
          </a:p>
        </p:txBody>
      </p:sp>
      <p:sp>
        <p:nvSpPr>
          <p:cNvPr id="5" name="Dian numeron paikkamerkki 4"/>
          <p:cNvSpPr>
            <a:spLocks noGrp="1"/>
          </p:cNvSpPr>
          <p:nvPr>
            <p:ph type="sldNum" sz="quarter" idx="12"/>
          </p:nvPr>
        </p:nvSpPr>
        <p:spPr>
          <a:xfrm>
            <a:off x="8153400" y="6356350"/>
            <a:ext cx="762000" cy="365125"/>
          </a:xfrm>
        </p:spPr>
        <p:txBody>
          <a:bodyPr/>
          <a:lstStyle/>
          <a:p>
            <a:fld id="{8C224359-7DE4-D643-8BC0-906810CA0F48}" type="slidenum">
              <a:rPr lang="fi-FI" smtClean="0"/>
              <a:pPr/>
              <a:t>‹#›</a:t>
            </a:fld>
            <a:endParaRPr lang="fi-FI" dirty="0"/>
          </a:p>
        </p:txBody>
      </p:sp>
      <p:sp>
        <p:nvSpPr>
          <p:cNvPr id="7" name="Alaotsikko 2"/>
          <p:cNvSpPr>
            <a:spLocks noGrp="1"/>
          </p:cNvSpPr>
          <p:nvPr>
            <p:ph type="subTitle" idx="1"/>
          </p:nvPr>
        </p:nvSpPr>
        <p:spPr>
          <a:xfrm>
            <a:off x="609600" y="1371600"/>
            <a:ext cx="7848600" cy="838200"/>
          </a:xfrm>
        </p:spPr>
        <p:txBody>
          <a:bodyPr/>
          <a:lstStyle>
            <a:lvl1pPr marL="0" indent="0" algn="ctr">
              <a:buNone/>
              <a:defRPr b="0" i="1">
                <a:solidFill>
                  <a:schemeClr val="bg1"/>
                </a:solidFill>
                <a:latin typeface="Times"/>
                <a:cs typeface="Time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smtClean="0"/>
              <a:t>Muokkaa alaotsikon perustyyliä </a:t>
            </a:r>
            <a:r>
              <a:rPr lang="fi-FI" dirty="0" err="1" smtClean="0"/>
              <a:t>osoitt</a:t>
            </a:r>
            <a:r>
              <a:rPr lang="fi-FI" dirty="0" smtClean="0"/>
              <a:t>.</a:t>
            </a:r>
            <a:endParaRPr lang="fi-FI" dirty="0"/>
          </a:p>
        </p:txBody>
      </p:sp>
      <p:pic>
        <p:nvPicPr>
          <p:cNvPr id="12" name="Kuva 11" descr="lapinamk_rgb.png"/>
          <p:cNvPicPr>
            <a:picLocks noChangeAspect="1"/>
          </p:cNvPicPr>
          <p:nvPr userDrawn="1"/>
        </p:nvPicPr>
        <p:blipFill>
          <a:blip r:embed="rId2"/>
          <a:stretch>
            <a:fillRect/>
          </a:stretch>
        </p:blipFill>
        <p:spPr>
          <a:xfrm>
            <a:off x="457200" y="5867400"/>
            <a:ext cx="2057400" cy="78109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Otsikko ja sisältö">
    <p:spTree>
      <p:nvGrpSpPr>
        <p:cNvPr id="1" name=""/>
        <p:cNvGrpSpPr/>
        <p:nvPr/>
      </p:nvGrpSpPr>
      <p:grpSpPr>
        <a:xfrm>
          <a:off x="0" y="0"/>
          <a:ext cx="0" cy="0"/>
          <a:chOff x="0" y="0"/>
          <a:chExt cx="0" cy="0"/>
        </a:xfrm>
      </p:grpSpPr>
      <p:sp>
        <p:nvSpPr>
          <p:cNvPr id="8" name="Suorakulmio 7"/>
          <p:cNvSpPr/>
          <p:nvPr userDrawn="1"/>
        </p:nvSpPr>
        <p:spPr>
          <a:xfrm>
            <a:off x="0" y="0"/>
            <a:ext cx="9144000" cy="6858000"/>
          </a:xfrm>
          <a:prstGeom prst="rect">
            <a:avLst/>
          </a:prstGeom>
          <a:solidFill>
            <a:srgbClr val="FF40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6" name="Kuva 5" descr="lapinamk_rgb_nega.png"/>
          <p:cNvPicPr>
            <a:picLocks noChangeAspect="1"/>
          </p:cNvPicPr>
          <p:nvPr userDrawn="1"/>
        </p:nvPicPr>
        <p:blipFill>
          <a:blip r:embed="rId2"/>
          <a:stretch>
            <a:fillRect/>
          </a:stretch>
        </p:blipFill>
        <p:spPr>
          <a:xfrm>
            <a:off x="3581399" y="5238419"/>
            <a:ext cx="1905001" cy="723238"/>
          </a:xfrm>
          <a:prstGeom prst="rect">
            <a:avLst/>
          </a:prstGeom>
        </p:spPr>
      </p:pic>
      <p:pic>
        <p:nvPicPr>
          <p:cNvPr id="9" name="Kuva 8" descr="lapinamk_slogan_suomi_nega.png"/>
          <p:cNvPicPr>
            <a:picLocks noChangeAspect="1"/>
          </p:cNvPicPr>
          <p:nvPr userDrawn="1"/>
        </p:nvPicPr>
        <p:blipFill>
          <a:blip r:embed="rId3"/>
          <a:stretch>
            <a:fillRect/>
          </a:stretch>
        </p:blipFill>
        <p:spPr>
          <a:xfrm>
            <a:off x="1266898" y="121384"/>
            <a:ext cx="6610205" cy="3116689"/>
          </a:xfrm>
          <a:prstGeom prst="rect">
            <a:avLst/>
          </a:prstGeom>
        </p:spPr>
      </p:pic>
      <p:sp>
        <p:nvSpPr>
          <p:cNvPr id="10" name="Tekstiruutu 9"/>
          <p:cNvSpPr txBox="1"/>
          <p:nvPr userDrawn="1"/>
        </p:nvSpPr>
        <p:spPr>
          <a:xfrm>
            <a:off x="0" y="2667000"/>
            <a:ext cx="9144000" cy="1631216"/>
          </a:xfrm>
          <a:prstGeom prst="rect">
            <a:avLst/>
          </a:prstGeom>
          <a:noFill/>
        </p:spPr>
        <p:txBody>
          <a:bodyPr wrap="square" rtlCol="0">
            <a:spAutoFit/>
          </a:bodyPr>
          <a:lstStyle/>
          <a:p>
            <a:pPr algn="ctr"/>
            <a:r>
              <a:rPr lang="fi-FI" sz="5000" i="1" baseline="30000" dirty="0" smtClean="0">
                <a:solidFill>
                  <a:schemeClr val="bg1"/>
                </a:solidFill>
                <a:latin typeface="Times"/>
                <a:cs typeface="Times"/>
              </a:rPr>
              <a:t>Olen tuli. Olen jää. Olen myrsky. </a:t>
            </a:r>
          </a:p>
          <a:p>
            <a:pPr algn="ctr"/>
            <a:r>
              <a:rPr lang="fi-FI" sz="5000" i="1" baseline="30000" dirty="0" smtClean="0">
                <a:solidFill>
                  <a:schemeClr val="bg1"/>
                </a:solidFill>
                <a:latin typeface="Times"/>
                <a:cs typeface="Times"/>
              </a:rPr>
              <a:t>Olen tyven. Olen luja ja herkkä. </a:t>
            </a:r>
          </a:p>
          <a:p>
            <a:pPr algn="ctr"/>
            <a:r>
              <a:rPr lang="fi-FI" sz="5000" i="1" baseline="30000" dirty="0" smtClean="0">
                <a:solidFill>
                  <a:schemeClr val="bg1"/>
                </a:solidFill>
                <a:latin typeface="Times"/>
                <a:cs typeface="Times"/>
              </a:rPr>
              <a:t>Olen pohjoista tekoa.</a:t>
            </a:r>
          </a:p>
          <a:p>
            <a:pPr algn="ctr"/>
            <a:endParaRPr lang="fi-FI" sz="5000" i="1" dirty="0">
              <a:solidFill>
                <a:schemeClr val="bg1"/>
              </a:solidFill>
              <a:latin typeface="Times"/>
              <a:cs typeface="Time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Otsikko ja sisältö">
    <p:spTree>
      <p:nvGrpSpPr>
        <p:cNvPr id="1" name=""/>
        <p:cNvGrpSpPr/>
        <p:nvPr/>
      </p:nvGrpSpPr>
      <p:grpSpPr>
        <a:xfrm>
          <a:off x="0" y="0"/>
          <a:ext cx="0" cy="0"/>
          <a:chOff x="0" y="0"/>
          <a:chExt cx="0" cy="0"/>
        </a:xfrm>
      </p:grpSpPr>
      <p:sp>
        <p:nvSpPr>
          <p:cNvPr id="8" name="Suorakulmio 7"/>
          <p:cNvSpPr/>
          <p:nvPr userDrawn="1"/>
        </p:nvSpPr>
        <p:spPr>
          <a:xfrm>
            <a:off x="0" y="0"/>
            <a:ext cx="9144000" cy="6858000"/>
          </a:xfrm>
          <a:prstGeom prst="rect">
            <a:avLst/>
          </a:prstGeom>
          <a:solidFill>
            <a:srgbClr val="1EBE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7" name="Kuva 6" descr="lapinamk_rgb_nega.png"/>
          <p:cNvPicPr>
            <a:picLocks noChangeAspect="1"/>
          </p:cNvPicPr>
          <p:nvPr userDrawn="1"/>
        </p:nvPicPr>
        <p:blipFill>
          <a:blip r:embed="rId2"/>
          <a:stretch>
            <a:fillRect/>
          </a:stretch>
        </p:blipFill>
        <p:spPr>
          <a:xfrm>
            <a:off x="3581399" y="5238419"/>
            <a:ext cx="1905001" cy="723238"/>
          </a:xfrm>
          <a:prstGeom prst="rect">
            <a:avLst/>
          </a:prstGeom>
        </p:spPr>
      </p:pic>
      <p:pic>
        <p:nvPicPr>
          <p:cNvPr id="9" name="Kuva 8" descr="lapinamk_slogan_suomi_nega.png"/>
          <p:cNvPicPr>
            <a:picLocks noChangeAspect="1"/>
          </p:cNvPicPr>
          <p:nvPr userDrawn="1"/>
        </p:nvPicPr>
        <p:blipFill>
          <a:blip r:embed="rId3"/>
          <a:stretch>
            <a:fillRect/>
          </a:stretch>
        </p:blipFill>
        <p:spPr>
          <a:xfrm>
            <a:off x="1266898" y="121384"/>
            <a:ext cx="6610205" cy="3116689"/>
          </a:xfrm>
          <a:prstGeom prst="rect">
            <a:avLst/>
          </a:prstGeom>
        </p:spPr>
      </p:pic>
      <p:sp>
        <p:nvSpPr>
          <p:cNvPr id="10" name="Tekstiruutu 9"/>
          <p:cNvSpPr txBox="1"/>
          <p:nvPr userDrawn="1"/>
        </p:nvSpPr>
        <p:spPr>
          <a:xfrm>
            <a:off x="0" y="2667000"/>
            <a:ext cx="9144000" cy="1631216"/>
          </a:xfrm>
          <a:prstGeom prst="rect">
            <a:avLst/>
          </a:prstGeom>
          <a:noFill/>
        </p:spPr>
        <p:txBody>
          <a:bodyPr wrap="square" rtlCol="0">
            <a:spAutoFit/>
          </a:bodyPr>
          <a:lstStyle/>
          <a:p>
            <a:pPr algn="ctr"/>
            <a:r>
              <a:rPr lang="fi-FI" sz="5000" i="1" baseline="30000" dirty="0" smtClean="0">
                <a:solidFill>
                  <a:schemeClr val="bg1"/>
                </a:solidFill>
                <a:latin typeface="Times"/>
                <a:cs typeface="Times"/>
              </a:rPr>
              <a:t>Olen tuli. Olen jää. Olen myrsky. </a:t>
            </a:r>
          </a:p>
          <a:p>
            <a:pPr algn="ctr"/>
            <a:r>
              <a:rPr lang="fi-FI" sz="5000" i="1" baseline="30000" dirty="0" smtClean="0">
                <a:solidFill>
                  <a:schemeClr val="bg1"/>
                </a:solidFill>
                <a:latin typeface="Times"/>
                <a:cs typeface="Times"/>
              </a:rPr>
              <a:t>Olen tyven. Olen luja ja herkkä. </a:t>
            </a:r>
          </a:p>
          <a:p>
            <a:pPr algn="ctr"/>
            <a:r>
              <a:rPr lang="fi-FI" sz="5000" i="1" baseline="30000" dirty="0" smtClean="0">
                <a:solidFill>
                  <a:schemeClr val="bg1"/>
                </a:solidFill>
                <a:latin typeface="Times"/>
                <a:cs typeface="Times"/>
              </a:rPr>
              <a:t>Olen pohjoista tekoa.</a:t>
            </a:r>
          </a:p>
          <a:p>
            <a:pPr algn="ctr"/>
            <a:endParaRPr lang="fi-FI" sz="5000" i="1" dirty="0">
              <a:solidFill>
                <a:schemeClr val="bg1"/>
              </a:solidFill>
              <a:latin typeface="Times"/>
              <a:cs typeface="Time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Mukautettu asettelu">
    <p:spTree>
      <p:nvGrpSpPr>
        <p:cNvPr id="1" name=""/>
        <p:cNvGrpSpPr/>
        <p:nvPr/>
      </p:nvGrpSpPr>
      <p:grpSpPr>
        <a:xfrm>
          <a:off x="0" y="0"/>
          <a:ext cx="0" cy="0"/>
          <a:chOff x="0" y="0"/>
          <a:chExt cx="0" cy="0"/>
        </a:xfrm>
      </p:grpSpPr>
      <p:sp>
        <p:nvSpPr>
          <p:cNvPr id="6" name="Suorakulmio 5"/>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10" name="Kuva 9" descr="lapinamk_slogan_suomi_nega.png"/>
          <p:cNvPicPr>
            <a:picLocks noChangeAspect="1"/>
          </p:cNvPicPr>
          <p:nvPr userDrawn="1"/>
        </p:nvPicPr>
        <p:blipFill>
          <a:blip r:embed="rId2"/>
          <a:stretch>
            <a:fillRect/>
          </a:stretch>
        </p:blipFill>
        <p:spPr>
          <a:xfrm>
            <a:off x="1266898" y="0"/>
            <a:ext cx="6610205" cy="3116689"/>
          </a:xfrm>
          <a:prstGeom prst="rect">
            <a:avLst/>
          </a:prstGeom>
        </p:spPr>
      </p:pic>
      <p:pic>
        <p:nvPicPr>
          <p:cNvPr id="12" name="Kuva 11" descr="lapinamk_slogan_suomi_bw.png"/>
          <p:cNvPicPr>
            <a:picLocks noChangeAspect="1"/>
          </p:cNvPicPr>
          <p:nvPr userDrawn="1"/>
        </p:nvPicPr>
        <p:blipFill>
          <a:blip r:embed="rId3"/>
          <a:stretch>
            <a:fillRect/>
          </a:stretch>
        </p:blipFill>
        <p:spPr>
          <a:xfrm>
            <a:off x="1273614" y="137991"/>
            <a:ext cx="6574986" cy="3100082"/>
          </a:xfrm>
          <a:prstGeom prst="rect">
            <a:avLst/>
          </a:prstGeom>
        </p:spPr>
      </p:pic>
      <p:pic>
        <p:nvPicPr>
          <p:cNvPr id="13" name="Kuva 12" descr="lapinamk_rgb.png"/>
          <p:cNvPicPr>
            <a:picLocks noChangeAspect="1"/>
          </p:cNvPicPr>
          <p:nvPr userDrawn="1"/>
        </p:nvPicPr>
        <p:blipFill>
          <a:blip r:embed="rId4"/>
          <a:stretch>
            <a:fillRect/>
          </a:stretch>
        </p:blipFill>
        <p:spPr>
          <a:xfrm>
            <a:off x="3581399" y="5238418"/>
            <a:ext cx="1905001" cy="723239"/>
          </a:xfrm>
          <a:prstGeom prst="rect">
            <a:avLst/>
          </a:prstGeom>
        </p:spPr>
      </p:pic>
      <p:sp>
        <p:nvSpPr>
          <p:cNvPr id="8" name="Tekstiruutu 7"/>
          <p:cNvSpPr txBox="1"/>
          <p:nvPr userDrawn="1"/>
        </p:nvSpPr>
        <p:spPr>
          <a:xfrm>
            <a:off x="0" y="2667000"/>
            <a:ext cx="9144000" cy="1631216"/>
          </a:xfrm>
          <a:prstGeom prst="rect">
            <a:avLst/>
          </a:prstGeom>
          <a:noFill/>
        </p:spPr>
        <p:txBody>
          <a:bodyPr wrap="square" rtlCol="0">
            <a:spAutoFit/>
          </a:bodyPr>
          <a:lstStyle/>
          <a:p>
            <a:pPr algn="ctr"/>
            <a:r>
              <a:rPr lang="fi-FI" sz="5000" i="1" baseline="30000" dirty="0" smtClean="0">
                <a:solidFill>
                  <a:schemeClr val="tx2"/>
                </a:solidFill>
                <a:latin typeface="Times"/>
                <a:cs typeface="Times"/>
              </a:rPr>
              <a:t>Olen tuli. Olen jää. Olen myrsky. </a:t>
            </a:r>
          </a:p>
          <a:p>
            <a:pPr algn="ctr"/>
            <a:r>
              <a:rPr lang="fi-FI" sz="5000" i="1" baseline="30000" dirty="0" smtClean="0">
                <a:solidFill>
                  <a:schemeClr val="tx2"/>
                </a:solidFill>
                <a:latin typeface="Times"/>
                <a:cs typeface="Times"/>
              </a:rPr>
              <a:t>Olen tyven. Olen luja ja herkkä. </a:t>
            </a:r>
          </a:p>
          <a:p>
            <a:pPr algn="ctr"/>
            <a:r>
              <a:rPr lang="fi-FI" sz="5000" i="1" baseline="30000" dirty="0" smtClean="0">
                <a:solidFill>
                  <a:schemeClr val="tx2"/>
                </a:solidFill>
                <a:latin typeface="Times"/>
                <a:cs typeface="Times"/>
              </a:rPr>
              <a:t>Olen pohjoista tekoa.</a:t>
            </a:r>
          </a:p>
          <a:p>
            <a:pPr algn="ctr"/>
            <a:endParaRPr lang="fi-FI" sz="5000" i="1" dirty="0">
              <a:solidFill>
                <a:schemeClr val="tx2"/>
              </a:solidFill>
              <a:latin typeface="Times"/>
              <a:cs typeface="Times"/>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5.jpe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2.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err="1" smtClean="0"/>
              <a:t>Muokkaa</a:t>
            </a:r>
            <a:r>
              <a:rPr lang="en-US" dirty="0" smtClean="0"/>
              <a:t> </a:t>
            </a:r>
            <a:r>
              <a:rPr lang="en-US" dirty="0" err="1" smtClean="0"/>
              <a:t>perustyylejä</a:t>
            </a:r>
            <a:r>
              <a:rPr lang="en-US" dirty="0" smtClean="0"/>
              <a:t> </a:t>
            </a:r>
            <a:r>
              <a:rPr lang="en-US" dirty="0" err="1" smtClean="0"/>
              <a:t>osoitt</a:t>
            </a:r>
            <a:r>
              <a:rPr lang="en-US" dirty="0" smtClean="0"/>
              <a:t>.</a:t>
            </a:r>
            <a:endParaRPr lang="fi-FI" dirty="0"/>
          </a:p>
        </p:txBody>
      </p:sp>
      <p:sp>
        <p:nvSpPr>
          <p:cNvPr id="3" name="Tekstin paikkamerkki 2"/>
          <p:cNvSpPr>
            <a:spLocks noGrp="1"/>
          </p:cNvSpPr>
          <p:nvPr>
            <p:ph type="body" idx="1"/>
          </p:nvPr>
        </p:nvSpPr>
        <p:spPr>
          <a:xfrm>
            <a:off x="457200" y="1600201"/>
            <a:ext cx="8229600" cy="4267199"/>
          </a:xfrm>
          <a:prstGeom prst="rect">
            <a:avLst/>
          </a:prstGeom>
        </p:spPr>
        <p:txBody>
          <a:bodyPr vert="horz" lIns="91440" tIns="45720" rIns="91440" bIns="45720" rtlCol="0">
            <a:normAutofit/>
          </a:bodyPr>
          <a:lstStyle/>
          <a:p>
            <a:pPr lvl="0"/>
            <a:r>
              <a:rPr lang="en-US" dirty="0" err="1" smtClean="0"/>
              <a:t>Muokkaa</a:t>
            </a:r>
            <a:r>
              <a:rPr lang="en-US" dirty="0" smtClean="0"/>
              <a:t> </a:t>
            </a:r>
            <a:r>
              <a:rPr lang="en-US" dirty="0" err="1" smtClean="0"/>
              <a:t>tekstin</a:t>
            </a:r>
            <a:r>
              <a:rPr lang="en-US" dirty="0" smtClean="0"/>
              <a:t> </a:t>
            </a:r>
            <a:r>
              <a:rPr lang="en-US" dirty="0" err="1" smtClean="0"/>
              <a:t>perustyylejä</a:t>
            </a:r>
            <a:r>
              <a:rPr lang="en-US" dirty="0" smtClean="0"/>
              <a:t> </a:t>
            </a:r>
            <a:r>
              <a:rPr lang="en-US" dirty="0" err="1" smtClean="0"/>
              <a:t>osoittamalla</a:t>
            </a:r>
            <a:endParaRPr lang="en-US" dirty="0" smtClean="0"/>
          </a:p>
          <a:p>
            <a:pPr lvl="1"/>
            <a:r>
              <a:rPr lang="en-US" dirty="0" err="1" smtClean="0"/>
              <a:t>toinen</a:t>
            </a:r>
            <a:r>
              <a:rPr lang="en-US" dirty="0" smtClean="0"/>
              <a:t> </a:t>
            </a:r>
            <a:r>
              <a:rPr lang="en-US" dirty="0" err="1" smtClean="0"/>
              <a:t>taso</a:t>
            </a:r>
            <a:endParaRPr lang="en-US" dirty="0" smtClean="0"/>
          </a:p>
          <a:p>
            <a:pPr lvl="2"/>
            <a:r>
              <a:rPr lang="en-US" dirty="0" err="1" smtClean="0"/>
              <a:t>kolmas</a:t>
            </a:r>
            <a:r>
              <a:rPr lang="en-US" dirty="0" smtClean="0"/>
              <a:t> </a:t>
            </a:r>
            <a:r>
              <a:rPr lang="en-US" dirty="0" err="1" smtClean="0"/>
              <a:t>taso</a:t>
            </a:r>
            <a:endParaRPr lang="en-US" dirty="0" smtClean="0"/>
          </a:p>
          <a:p>
            <a:pPr lvl="3"/>
            <a:r>
              <a:rPr lang="en-US" dirty="0" err="1" smtClean="0"/>
              <a:t>neljäs</a:t>
            </a:r>
            <a:r>
              <a:rPr lang="en-US" dirty="0" smtClean="0"/>
              <a:t> </a:t>
            </a:r>
            <a:r>
              <a:rPr lang="en-US" dirty="0" err="1" smtClean="0"/>
              <a:t>taso</a:t>
            </a:r>
            <a:endParaRPr lang="en-US" dirty="0" smtClean="0"/>
          </a:p>
          <a:p>
            <a:pPr lvl="4"/>
            <a:r>
              <a:rPr lang="en-US" dirty="0" err="1" smtClean="0"/>
              <a:t>viides</a:t>
            </a:r>
            <a:r>
              <a:rPr lang="en-US" dirty="0" smtClean="0"/>
              <a:t> </a:t>
            </a:r>
            <a:r>
              <a:rPr lang="en-US" dirty="0" err="1" smtClean="0"/>
              <a:t>taso</a:t>
            </a:r>
            <a:endParaRPr lang="fi-FI" dirty="0"/>
          </a:p>
        </p:txBody>
      </p:sp>
      <p:sp>
        <p:nvSpPr>
          <p:cNvPr id="4" name="Päiväyksen paikkamerkki 3"/>
          <p:cNvSpPr>
            <a:spLocks noGrp="1"/>
          </p:cNvSpPr>
          <p:nvPr>
            <p:ph type="dt" sz="half" idx="2"/>
          </p:nvPr>
        </p:nvSpPr>
        <p:spPr>
          <a:xfrm>
            <a:off x="457200" y="6356350"/>
            <a:ext cx="12954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DC0C862A-ACAE-1A4E-B838-2D512CB1807A}" type="datetimeFigureOut">
              <a:rPr lang="fi-FI" smtClean="0"/>
              <a:pPr/>
              <a:t>28.9.2016</a:t>
            </a:fld>
            <a:endParaRPr lang="fi-FI" dirty="0"/>
          </a:p>
        </p:txBody>
      </p:sp>
      <p:sp>
        <p:nvSpPr>
          <p:cNvPr id="5" name="Alatunnisteen paikkamerkki 4"/>
          <p:cNvSpPr>
            <a:spLocks noGrp="1"/>
          </p:cNvSpPr>
          <p:nvPr>
            <p:ph type="ftr" sz="quarter" idx="3"/>
          </p:nvPr>
        </p:nvSpPr>
        <p:spPr>
          <a:xfrm>
            <a:off x="1981200" y="6356350"/>
            <a:ext cx="2209800" cy="365125"/>
          </a:xfrm>
          <a:prstGeom prst="rect">
            <a:avLst/>
          </a:prstGeom>
        </p:spPr>
        <p:txBody>
          <a:bodyPr vert="horz" lIns="91440" tIns="45720" rIns="91440" bIns="45720" rtlCol="0" anchor="ctr"/>
          <a:lstStyle>
            <a:lvl1pPr algn="ctr">
              <a:defRPr sz="1200" b="0" i="0">
                <a:solidFill>
                  <a:schemeClr val="tx1">
                    <a:tint val="75000"/>
                  </a:schemeClr>
                </a:solidFill>
                <a:latin typeface="Arial"/>
                <a:cs typeface="Arial"/>
              </a:defRPr>
            </a:lvl1pPr>
          </a:lstStyle>
          <a:p>
            <a:endParaRPr lang="fi-FI" dirty="0"/>
          </a:p>
        </p:txBody>
      </p:sp>
      <p:sp>
        <p:nvSpPr>
          <p:cNvPr id="6" name="Dian numeron paikkamerkki 5"/>
          <p:cNvSpPr>
            <a:spLocks noGrp="1"/>
          </p:cNvSpPr>
          <p:nvPr>
            <p:ph type="sldNum" sz="quarter" idx="4"/>
          </p:nvPr>
        </p:nvSpPr>
        <p:spPr>
          <a:xfrm>
            <a:off x="4343400" y="6356350"/>
            <a:ext cx="7620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8C224359-7DE4-D643-8BC0-906810CA0F48}" type="slidenum">
              <a:rPr lang="fi-FI" smtClean="0"/>
              <a:pPr/>
              <a:t>‹#›</a:t>
            </a:fld>
            <a:endParaRPr lang="fi-FI" dirty="0"/>
          </a:p>
        </p:txBody>
      </p:sp>
      <p:pic>
        <p:nvPicPr>
          <p:cNvPr id="10" name="Kuva 9" descr="lapinamk_rgb.png"/>
          <p:cNvPicPr>
            <a:picLocks noChangeAspect="1"/>
          </p:cNvPicPr>
          <p:nvPr userDrawn="1"/>
        </p:nvPicPr>
        <p:blipFill>
          <a:blip r:embed="rId22"/>
          <a:stretch>
            <a:fillRect/>
          </a:stretch>
        </p:blipFill>
        <p:spPr>
          <a:xfrm>
            <a:off x="5791200" y="6014176"/>
            <a:ext cx="1821201" cy="691424"/>
          </a:xfrm>
          <a:prstGeom prst="rect">
            <a:avLst/>
          </a:prstGeom>
        </p:spPr>
      </p:pic>
      <p:sp>
        <p:nvSpPr>
          <p:cNvPr id="11" name="Alaotsikko 2"/>
          <p:cNvSpPr txBox="1">
            <a:spLocks/>
          </p:cNvSpPr>
          <p:nvPr userDrawn="1"/>
        </p:nvSpPr>
        <p:spPr>
          <a:xfrm>
            <a:off x="7315200" y="6340475"/>
            <a:ext cx="1828800" cy="381000"/>
          </a:xfrm>
          <a:prstGeom prst="rect">
            <a:avLst/>
          </a:prstGeom>
        </p:spPr>
        <p:txBody>
          <a:bodyPr vert="horz" lIns="91440" tIns="45720" rIns="91440" bIns="45720" rtlCol="0">
            <a:normAutofit/>
          </a:bodyPr>
          <a:lstStyle>
            <a:lvl1pPr marL="0" indent="0" algn="ctr">
              <a:buNone/>
              <a:defRPr sz="1800">
                <a:solidFill>
                  <a:srgbClr val="FF50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fi-FI" sz="900" b="1" i="0" u="none" strike="noStrike" kern="1200" cap="none" spc="0" normalizeH="0" baseline="0" noProof="0" dirty="0" err="1" smtClean="0">
                <a:ln>
                  <a:noFill/>
                </a:ln>
                <a:solidFill>
                  <a:srgbClr val="FF402B"/>
                </a:solidFill>
                <a:effectLst/>
                <a:uLnTx/>
                <a:uFillTx/>
                <a:latin typeface="Helvetica Neue"/>
                <a:ea typeface="+mn-ea"/>
                <a:cs typeface="Helvetica Neue"/>
              </a:rPr>
              <a:t>www.lapinamk.fi</a:t>
            </a:r>
            <a:endParaRPr kumimoji="0" lang="fi-FI" sz="900" b="1" i="0" u="none" strike="noStrike" kern="1200" cap="none" spc="0" normalizeH="0" baseline="0" noProof="0" dirty="0" smtClean="0">
              <a:ln>
                <a:noFill/>
              </a:ln>
              <a:solidFill>
                <a:srgbClr val="FF402B"/>
              </a:solidFill>
              <a:effectLst/>
              <a:uLnTx/>
              <a:uFillTx/>
              <a:latin typeface="Helvetica Neue"/>
              <a:ea typeface="+mn-ea"/>
              <a:cs typeface="Helvetica Neue"/>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iming>
    <p:tnLst>
      <p:par>
        <p:cTn id="1" dur="indefinite" restart="never" nodeType="tmRoot"/>
      </p:par>
    </p:tnLst>
  </p:timing>
  <p:txStyles>
    <p:titleStyle>
      <a:lvl1pPr algn="ctr" defTabSz="457200" rtl="0" eaLnBrk="1" latinLnBrk="0" hangingPunct="1">
        <a:spcBef>
          <a:spcPct val="0"/>
        </a:spcBef>
        <a:buNone/>
        <a:defRPr sz="4400" b="1" i="0" kern="1200">
          <a:solidFill>
            <a:schemeClr val="tx1">
              <a:lumMod val="65000"/>
              <a:lumOff val="35000"/>
            </a:schemeClr>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b="0" i="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b="0"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84565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timing>
    <p:tnLst>
      <p:par>
        <p:cTn id="1" dur="indefinite" restart="never" nodeType="tmRoot"/>
      </p:par>
    </p:tnLst>
  </p:timing>
  <p:hf sldNum="0" hd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smtClean="0"/>
              <a:t>Muokkaa perustyyl. napsautt.</a:t>
            </a:r>
            <a:endParaRPr lang="en-US"/>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0A802C4-B2E0-45B6-95DD-7D329F5188F2}" type="datetimeFigureOut">
              <a:rPr lang="en-US" smtClean="0">
                <a:solidFill>
                  <a:prstClr val="black">
                    <a:tint val="75000"/>
                  </a:prstClr>
                </a:solidFill>
              </a:rPr>
              <a:pPr defTabSz="914400"/>
              <a:t>9/28/2016</a:t>
            </a:fld>
            <a:endParaRPr lang="en-US">
              <a:solidFill>
                <a:prstClr val="black">
                  <a:tint val="75000"/>
                </a:prstClr>
              </a:solidFill>
            </a:endParaRPr>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17C1E3E-5E0A-4410-97F5-7700D999EEA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49222693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8" Type="http://schemas.openxmlformats.org/officeDocument/2006/relationships/hyperlink" Target="http://www.lapinamk.fi/fi/Tyoelamalle/Kehittamisymparistot/Onni-auto" TargetMode="External"/><Relationship Id="rId13" Type="http://schemas.openxmlformats.org/officeDocument/2006/relationships/image" Target="../media/image18.jpg"/><Relationship Id="rId18" Type="http://schemas.openxmlformats.org/officeDocument/2006/relationships/hyperlink" Target="http://www.lapinamk.fi/news/Opiskelijoiden-into-ja-motivaatio-yllattivat-kesakampuksen-opettajat/fuu3sfdb/850832f1-9f62-4d2f-b953-ba2237a4725e" TargetMode="External"/><Relationship Id="rId3" Type="http://schemas.openxmlformats.org/officeDocument/2006/relationships/image" Target="../media/image13.jpg"/><Relationship Id="rId7" Type="http://schemas.openxmlformats.org/officeDocument/2006/relationships/image" Target="../media/image15.JPG"/><Relationship Id="rId12" Type="http://schemas.openxmlformats.org/officeDocument/2006/relationships/hyperlink" Target="https://www.youtube.com/channel/UCpGCRVnyydaSkoQ-0f1FCBw" TargetMode="External"/><Relationship Id="rId17" Type="http://schemas.openxmlformats.org/officeDocument/2006/relationships/image" Target="../media/image20.JPG"/><Relationship Id="rId2" Type="http://schemas.openxmlformats.org/officeDocument/2006/relationships/hyperlink" Target="http://www.lapinamk.fi/fi/Tyoelamalle/Kehittamisymparistot/ENVI---Rovaniemi" TargetMode="External"/><Relationship Id="rId16" Type="http://schemas.openxmlformats.org/officeDocument/2006/relationships/hyperlink" Target="http://www.youtube.com/channel/UC1NiI1xtLSBO4un38kXwIWQ" TargetMode="External"/><Relationship Id="rId1" Type="http://schemas.openxmlformats.org/officeDocument/2006/relationships/slideLayout" Target="../slideLayouts/slideLayout2.xml"/><Relationship Id="rId6" Type="http://schemas.openxmlformats.org/officeDocument/2006/relationships/hyperlink" Target="https://www.youtube.com/watch?v=FOrMdIs06XE" TargetMode="External"/><Relationship Id="rId11" Type="http://schemas.openxmlformats.org/officeDocument/2006/relationships/image" Target="../media/image17.jpg"/><Relationship Id="rId5" Type="http://schemas.openxmlformats.org/officeDocument/2006/relationships/image" Target="../media/image14.jpg"/><Relationship Id="rId15" Type="http://schemas.openxmlformats.org/officeDocument/2006/relationships/image" Target="../media/image19.JPG"/><Relationship Id="rId10" Type="http://schemas.openxmlformats.org/officeDocument/2006/relationships/hyperlink" Target="http://www.lapinamk.fi/fi/Hakijalle/AMK-tutkinnot/Lahihoitajasta-sairaanhoitajaksi" TargetMode="External"/><Relationship Id="rId19" Type="http://schemas.openxmlformats.org/officeDocument/2006/relationships/image" Target="../media/image21.jpg"/><Relationship Id="rId4" Type="http://schemas.openxmlformats.org/officeDocument/2006/relationships/hyperlink" Target="http://www.lapinamk.fi/loader.aspx?id=52be53e9-78b2-4e7e-bfba-af940193d62a" TargetMode="External"/><Relationship Id="rId9" Type="http://schemas.openxmlformats.org/officeDocument/2006/relationships/image" Target="../media/image16.jpg"/><Relationship Id="rId14" Type="http://schemas.openxmlformats.org/officeDocument/2006/relationships/hyperlink" Target="http://startuplapland.blogspot.fi/"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4365104"/>
            <a:ext cx="7416824" cy="1754326"/>
          </a:xfrm>
          <a:prstGeom prst="rect">
            <a:avLst/>
          </a:prstGeom>
          <a:noFill/>
        </p:spPr>
        <p:txBody>
          <a:bodyPr wrap="square" rtlCol="0">
            <a:spAutoFit/>
          </a:bodyPr>
          <a:lstStyle/>
          <a:p>
            <a:pPr algn="ctr"/>
            <a:r>
              <a:rPr lang="fi-FI" dirty="0" smtClean="0">
                <a:solidFill>
                  <a:schemeClr val="bg1"/>
                </a:solidFill>
              </a:rPr>
              <a:t>Hannele Keränen, Quality </a:t>
            </a:r>
            <a:r>
              <a:rPr lang="fi-FI" dirty="0" err="1" smtClean="0">
                <a:solidFill>
                  <a:schemeClr val="bg1"/>
                </a:solidFill>
              </a:rPr>
              <a:t>Manager</a:t>
            </a:r>
            <a:endParaRPr lang="fi-FI" dirty="0" smtClean="0">
              <a:solidFill>
                <a:schemeClr val="bg1"/>
              </a:solidFill>
            </a:endParaRPr>
          </a:p>
          <a:p>
            <a:pPr algn="ctr"/>
            <a:r>
              <a:rPr lang="fi-FI" dirty="0" err="1" smtClean="0">
                <a:solidFill>
                  <a:schemeClr val="bg1"/>
                </a:solidFill>
              </a:rPr>
              <a:t>PhD</a:t>
            </a:r>
            <a:r>
              <a:rPr lang="fi-FI" dirty="0" smtClean="0">
                <a:solidFill>
                  <a:schemeClr val="bg1"/>
                </a:solidFill>
              </a:rPr>
              <a:t> </a:t>
            </a:r>
            <a:r>
              <a:rPr lang="fi-FI" dirty="0" err="1" smtClean="0">
                <a:solidFill>
                  <a:schemeClr val="bg1"/>
                </a:solidFill>
              </a:rPr>
              <a:t>candicate</a:t>
            </a:r>
            <a:r>
              <a:rPr lang="fi-FI" dirty="0" smtClean="0">
                <a:solidFill>
                  <a:schemeClr val="bg1"/>
                </a:solidFill>
              </a:rPr>
              <a:t> in </a:t>
            </a:r>
            <a:r>
              <a:rPr lang="fi-FI" dirty="0" err="1" smtClean="0">
                <a:solidFill>
                  <a:schemeClr val="bg1"/>
                </a:solidFill>
              </a:rPr>
              <a:t>the</a:t>
            </a:r>
            <a:r>
              <a:rPr lang="fi-FI" dirty="0" smtClean="0">
                <a:solidFill>
                  <a:schemeClr val="bg1"/>
                </a:solidFill>
              </a:rPr>
              <a:t> </a:t>
            </a:r>
            <a:r>
              <a:rPr lang="fi-FI" dirty="0" err="1" smtClean="0">
                <a:solidFill>
                  <a:schemeClr val="bg1"/>
                </a:solidFill>
              </a:rPr>
              <a:t>University</a:t>
            </a:r>
            <a:r>
              <a:rPr lang="fi-FI" dirty="0" smtClean="0">
                <a:solidFill>
                  <a:schemeClr val="bg1"/>
                </a:solidFill>
              </a:rPr>
              <a:t> of </a:t>
            </a:r>
            <a:r>
              <a:rPr lang="fi-FI" dirty="0" err="1" smtClean="0">
                <a:solidFill>
                  <a:schemeClr val="bg1"/>
                </a:solidFill>
              </a:rPr>
              <a:t>Lapland</a:t>
            </a:r>
            <a:endParaRPr lang="fi-FI" dirty="0" smtClean="0">
              <a:solidFill>
                <a:schemeClr val="bg1"/>
              </a:solidFill>
            </a:endParaRPr>
          </a:p>
          <a:p>
            <a:pPr algn="ctr"/>
            <a:endParaRPr lang="fi-FI" dirty="0">
              <a:solidFill>
                <a:schemeClr val="bg1"/>
              </a:solidFill>
            </a:endParaRPr>
          </a:p>
          <a:p>
            <a:pPr algn="ctr"/>
            <a:r>
              <a:rPr lang="fi-FI" dirty="0" err="1" smtClean="0">
                <a:solidFill>
                  <a:schemeClr val="bg1"/>
                </a:solidFill>
              </a:rPr>
              <a:t>Prior</a:t>
            </a:r>
            <a:r>
              <a:rPr lang="fi-FI" dirty="0" smtClean="0">
                <a:solidFill>
                  <a:schemeClr val="bg1"/>
                </a:solidFill>
              </a:rPr>
              <a:t> </a:t>
            </a:r>
            <a:r>
              <a:rPr lang="fi-FI" dirty="0" err="1" smtClean="0">
                <a:solidFill>
                  <a:schemeClr val="bg1"/>
                </a:solidFill>
              </a:rPr>
              <a:t>positions</a:t>
            </a:r>
            <a:r>
              <a:rPr lang="fi-FI" dirty="0" smtClean="0">
                <a:solidFill>
                  <a:schemeClr val="bg1"/>
                </a:solidFill>
              </a:rPr>
              <a:t> in Kemi-Tornio UAS (2000 - 2013): </a:t>
            </a:r>
            <a:r>
              <a:rPr lang="fi-FI" dirty="0" err="1" smtClean="0">
                <a:solidFill>
                  <a:schemeClr val="bg1"/>
                </a:solidFill>
              </a:rPr>
              <a:t>Lecturer</a:t>
            </a:r>
            <a:r>
              <a:rPr lang="fi-FI" dirty="0" smtClean="0">
                <a:solidFill>
                  <a:schemeClr val="bg1"/>
                </a:solidFill>
              </a:rPr>
              <a:t>, Project </a:t>
            </a:r>
            <a:r>
              <a:rPr lang="fi-FI" dirty="0" err="1" smtClean="0">
                <a:solidFill>
                  <a:schemeClr val="bg1"/>
                </a:solidFill>
              </a:rPr>
              <a:t>Manager</a:t>
            </a:r>
            <a:r>
              <a:rPr lang="fi-FI" dirty="0" smtClean="0">
                <a:solidFill>
                  <a:schemeClr val="bg1"/>
                </a:solidFill>
              </a:rPr>
              <a:t>, </a:t>
            </a:r>
            <a:r>
              <a:rPr lang="fi-FI" dirty="0" err="1" smtClean="0">
                <a:solidFill>
                  <a:schemeClr val="bg1"/>
                </a:solidFill>
              </a:rPr>
              <a:t>Education</a:t>
            </a:r>
            <a:r>
              <a:rPr lang="fi-FI" dirty="0" smtClean="0">
                <a:solidFill>
                  <a:schemeClr val="bg1"/>
                </a:solidFill>
              </a:rPr>
              <a:t> </a:t>
            </a:r>
            <a:r>
              <a:rPr lang="fi-FI" dirty="0" err="1" smtClean="0">
                <a:solidFill>
                  <a:schemeClr val="bg1"/>
                </a:solidFill>
              </a:rPr>
              <a:t>Manager</a:t>
            </a:r>
            <a:r>
              <a:rPr lang="fi-FI" dirty="0" smtClean="0">
                <a:solidFill>
                  <a:schemeClr val="bg1"/>
                </a:solidFill>
              </a:rPr>
              <a:t>, </a:t>
            </a:r>
            <a:r>
              <a:rPr lang="fi-FI" dirty="0" err="1" smtClean="0">
                <a:solidFill>
                  <a:schemeClr val="bg1"/>
                </a:solidFill>
              </a:rPr>
              <a:t>Vice</a:t>
            </a:r>
            <a:r>
              <a:rPr lang="fi-FI" dirty="0" smtClean="0">
                <a:solidFill>
                  <a:schemeClr val="bg1"/>
                </a:solidFill>
              </a:rPr>
              <a:t> </a:t>
            </a:r>
            <a:r>
              <a:rPr lang="fi-FI" dirty="0" err="1" smtClean="0">
                <a:solidFill>
                  <a:schemeClr val="bg1"/>
                </a:solidFill>
              </a:rPr>
              <a:t>Rector</a:t>
            </a:r>
            <a:r>
              <a:rPr lang="fi-FI" dirty="0" smtClean="0">
                <a:solidFill>
                  <a:schemeClr val="bg1"/>
                </a:solidFill>
              </a:rPr>
              <a:t> and </a:t>
            </a:r>
            <a:r>
              <a:rPr lang="fi-FI" dirty="0" err="1" smtClean="0">
                <a:solidFill>
                  <a:schemeClr val="bg1"/>
                </a:solidFill>
              </a:rPr>
              <a:t>Rector</a:t>
            </a:r>
            <a:endParaRPr lang="fi-FI" dirty="0" smtClean="0">
              <a:solidFill>
                <a:schemeClr val="bg1"/>
              </a:solidFill>
            </a:endParaRPr>
          </a:p>
          <a:p>
            <a:pPr algn="ctr"/>
            <a:endParaRPr lang="en-US" dirty="0">
              <a:solidFill>
                <a:schemeClr val="bg1"/>
              </a:solidFill>
            </a:endParaRPr>
          </a:p>
        </p:txBody>
      </p:sp>
    </p:spTree>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normAutofit fontScale="90000"/>
          </a:bodyPr>
          <a:lstStyle/>
          <a:p>
            <a:r>
              <a:rPr lang="fi-FI" dirty="0" err="1"/>
              <a:t>Leadership</a:t>
            </a:r>
            <a:r>
              <a:rPr lang="fi-FI" dirty="0"/>
              <a:t> and </a:t>
            </a:r>
            <a:r>
              <a:rPr lang="fi-FI" dirty="0" err="1"/>
              <a:t>internal</a:t>
            </a:r>
            <a:r>
              <a:rPr lang="fi-FI" dirty="0"/>
              <a:t> </a:t>
            </a:r>
            <a:r>
              <a:rPr lang="fi-FI" dirty="0" err="1"/>
              <a:t>quality</a:t>
            </a:r>
            <a:r>
              <a:rPr lang="fi-FI" dirty="0"/>
              <a:t> </a:t>
            </a:r>
            <a:r>
              <a:rPr lang="fi-FI" dirty="0" err="1"/>
              <a:t>assurance</a:t>
            </a:r>
            <a:endParaRPr lang="en-US" dirty="0"/>
          </a:p>
        </p:txBody>
      </p:sp>
      <p:sp>
        <p:nvSpPr>
          <p:cNvPr id="3" name="Content Placeholder 2"/>
          <p:cNvSpPr>
            <a:spLocks noGrp="1"/>
          </p:cNvSpPr>
          <p:nvPr>
            <p:ph idx="1"/>
          </p:nvPr>
        </p:nvSpPr>
        <p:spPr>
          <a:xfrm>
            <a:off x="452395" y="1628800"/>
            <a:ext cx="8229600" cy="4785648"/>
          </a:xfrm>
        </p:spPr>
        <p:txBody>
          <a:bodyPr>
            <a:normAutofit fontScale="92500" lnSpcReduction="10000"/>
          </a:bodyPr>
          <a:lstStyle/>
          <a:p>
            <a:r>
              <a:rPr lang="fi-FI" dirty="0" err="1" smtClean="0"/>
              <a:t>Internal</a:t>
            </a:r>
            <a:r>
              <a:rPr lang="fi-FI" dirty="0" smtClean="0"/>
              <a:t> </a:t>
            </a:r>
            <a:r>
              <a:rPr lang="fi-FI" dirty="0" err="1"/>
              <a:t>quality</a:t>
            </a:r>
            <a:r>
              <a:rPr lang="fi-FI" dirty="0"/>
              <a:t> </a:t>
            </a:r>
            <a:r>
              <a:rPr lang="fi-FI" dirty="0" err="1" smtClean="0"/>
              <a:t>assurance</a:t>
            </a:r>
            <a:r>
              <a:rPr lang="fi-FI" dirty="0" smtClean="0"/>
              <a:t>:</a:t>
            </a:r>
          </a:p>
          <a:p>
            <a:pPr lvl="1"/>
            <a:r>
              <a:rPr lang="en-US" sz="2400" b="1" dirty="0"/>
              <a:t>‘Internal quality assurance’ means for us all activities within the continuous improvement cycle (i.e. assurance and enhancement activities)</a:t>
            </a:r>
            <a:endParaRPr lang="fi-FI" sz="2400" b="1" dirty="0"/>
          </a:p>
          <a:p>
            <a:pPr lvl="1"/>
            <a:r>
              <a:rPr lang="fi-FI" sz="2400" dirty="0"/>
              <a:t>Quality </a:t>
            </a:r>
            <a:r>
              <a:rPr lang="fi-FI" sz="2400" dirty="0" err="1"/>
              <a:t>assurance</a:t>
            </a:r>
            <a:r>
              <a:rPr lang="fi-FI" sz="2400" dirty="0"/>
              <a:t> is an </a:t>
            </a:r>
            <a:r>
              <a:rPr lang="fi-FI" sz="2400" dirty="0" err="1"/>
              <a:t>integrated</a:t>
            </a:r>
            <a:r>
              <a:rPr lang="fi-FI" sz="2400" dirty="0"/>
              <a:t> </a:t>
            </a:r>
            <a:r>
              <a:rPr lang="fi-FI" sz="2400" dirty="0" err="1"/>
              <a:t>part</a:t>
            </a:r>
            <a:r>
              <a:rPr lang="fi-FI" sz="2400" dirty="0"/>
              <a:t> of </a:t>
            </a:r>
            <a:r>
              <a:rPr lang="fi-FI" sz="2400" dirty="0" err="1"/>
              <a:t>the</a:t>
            </a:r>
            <a:r>
              <a:rPr lang="fi-FI" sz="2400" dirty="0"/>
              <a:t> line and </a:t>
            </a:r>
            <a:r>
              <a:rPr lang="fi-FI" sz="2400" dirty="0" err="1"/>
              <a:t>matrix</a:t>
            </a:r>
            <a:r>
              <a:rPr lang="fi-FI" sz="2400" dirty="0"/>
              <a:t> </a:t>
            </a:r>
            <a:r>
              <a:rPr lang="fi-FI" sz="2400" dirty="0" smtClean="0"/>
              <a:t>management </a:t>
            </a:r>
            <a:r>
              <a:rPr lang="fi-FI" sz="2400" dirty="0" err="1" smtClean="0"/>
              <a:t>supported</a:t>
            </a:r>
            <a:r>
              <a:rPr lang="fi-FI" sz="2400" dirty="0" smtClean="0"/>
              <a:t> </a:t>
            </a:r>
            <a:r>
              <a:rPr lang="fi-FI" sz="2400" dirty="0" err="1" smtClean="0"/>
              <a:t>by</a:t>
            </a:r>
            <a:r>
              <a:rPr lang="fi-FI" sz="2400" dirty="0" smtClean="0"/>
              <a:t> </a:t>
            </a:r>
            <a:r>
              <a:rPr lang="fi-FI" sz="2400" dirty="0" err="1" smtClean="0"/>
              <a:t>two</a:t>
            </a:r>
            <a:r>
              <a:rPr lang="fi-FI" sz="2400" dirty="0" smtClean="0"/>
              <a:t> QA </a:t>
            </a:r>
            <a:r>
              <a:rPr lang="fi-FI" sz="2400" dirty="0" err="1" smtClean="0"/>
              <a:t>professionals</a:t>
            </a:r>
            <a:r>
              <a:rPr lang="fi-FI" sz="2400" dirty="0" smtClean="0"/>
              <a:t>, Quality </a:t>
            </a:r>
            <a:r>
              <a:rPr lang="fi-FI" sz="2400" dirty="0" err="1" smtClean="0"/>
              <a:t>Manager</a:t>
            </a:r>
            <a:r>
              <a:rPr lang="fi-FI" sz="2400" dirty="0" smtClean="0"/>
              <a:t> and Quality </a:t>
            </a:r>
            <a:r>
              <a:rPr lang="fi-FI" sz="2400" dirty="0" err="1" smtClean="0"/>
              <a:t>Coordinator</a:t>
            </a:r>
            <a:r>
              <a:rPr lang="fi-FI" sz="2400" dirty="0" smtClean="0"/>
              <a:t> </a:t>
            </a:r>
            <a:endParaRPr lang="fi-FI" sz="2400" dirty="0"/>
          </a:p>
          <a:p>
            <a:pPr lvl="1"/>
            <a:r>
              <a:rPr lang="fi-FI" sz="2400" dirty="0" err="1" smtClean="0"/>
              <a:t>The</a:t>
            </a:r>
            <a:r>
              <a:rPr lang="fi-FI" sz="2400" dirty="0" smtClean="0"/>
              <a:t> </a:t>
            </a:r>
            <a:r>
              <a:rPr lang="fi-FI" sz="2400" dirty="0" err="1" smtClean="0"/>
              <a:t>quality</a:t>
            </a:r>
            <a:r>
              <a:rPr lang="fi-FI" sz="2400" dirty="0" smtClean="0"/>
              <a:t> </a:t>
            </a:r>
            <a:r>
              <a:rPr lang="fi-FI" sz="2400" dirty="0" err="1" smtClean="0"/>
              <a:t>system</a:t>
            </a:r>
            <a:r>
              <a:rPr lang="fi-FI" sz="2400" dirty="0" smtClean="0"/>
              <a:t> is </a:t>
            </a:r>
            <a:r>
              <a:rPr lang="fi-FI" sz="2400" dirty="0" err="1" smtClean="0"/>
              <a:t>reviewed</a:t>
            </a:r>
            <a:r>
              <a:rPr lang="fi-FI" sz="2400" dirty="0" smtClean="0"/>
              <a:t> </a:t>
            </a:r>
            <a:r>
              <a:rPr lang="fi-FI" sz="2400" dirty="0" err="1" smtClean="0"/>
              <a:t>by</a:t>
            </a:r>
            <a:r>
              <a:rPr lang="fi-FI" sz="2400" dirty="0" smtClean="0"/>
              <a:t> </a:t>
            </a:r>
            <a:r>
              <a:rPr lang="fi-FI" sz="2400" dirty="0" err="1" smtClean="0"/>
              <a:t>the</a:t>
            </a:r>
            <a:r>
              <a:rPr lang="fi-FI" sz="2400" dirty="0" smtClean="0"/>
              <a:t> management </a:t>
            </a:r>
            <a:r>
              <a:rPr lang="fi-FI" sz="2400" dirty="0" err="1" smtClean="0"/>
              <a:t>once</a:t>
            </a:r>
            <a:r>
              <a:rPr lang="fi-FI" sz="2400" dirty="0" smtClean="0"/>
              <a:t> </a:t>
            </a:r>
            <a:r>
              <a:rPr lang="fi-FI" sz="2400" dirty="0"/>
              <a:t>a </a:t>
            </a:r>
            <a:r>
              <a:rPr lang="fi-FI" sz="2400" dirty="0" err="1" smtClean="0"/>
              <a:t>year</a:t>
            </a:r>
            <a:r>
              <a:rPr lang="fi-FI" sz="2400" dirty="0" smtClean="0"/>
              <a:t> </a:t>
            </a:r>
            <a:endParaRPr lang="fi-FI" sz="2400" dirty="0"/>
          </a:p>
          <a:p>
            <a:pPr lvl="1"/>
            <a:r>
              <a:rPr lang="fi-FI" sz="2400" dirty="0" err="1" smtClean="0"/>
              <a:t>The</a:t>
            </a:r>
            <a:r>
              <a:rPr lang="fi-FI" sz="2400" dirty="0" smtClean="0"/>
              <a:t> management </a:t>
            </a:r>
            <a:r>
              <a:rPr lang="fi-FI" sz="2400" dirty="0" err="1" smtClean="0"/>
              <a:t>system</a:t>
            </a:r>
            <a:r>
              <a:rPr lang="fi-FI" sz="2400" dirty="0" smtClean="0"/>
              <a:t> </a:t>
            </a:r>
            <a:r>
              <a:rPr lang="fi-FI" sz="2400" dirty="0"/>
              <a:t>is </a:t>
            </a:r>
            <a:r>
              <a:rPr lang="fi-FI" sz="2400" dirty="0" err="1" smtClean="0"/>
              <a:t>also</a:t>
            </a:r>
            <a:r>
              <a:rPr lang="fi-FI" sz="2400" dirty="0" smtClean="0"/>
              <a:t> </a:t>
            </a:r>
            <a:r>
              <a:rPr lang="fi-FI" sz="2400" dirty="0" err="1" smtClean="0"/>
              <a:t>reviewed</a:t>
            </a:r>
            <a:r>
              <a:rPr lang="fi-FI" sz="2400" dirty="0" smtClean="0"/>
              <a:t> </a:t>
            </a:r>
            <a:r>
              <a:rPr lang="fi-FI" sz="2400" dirty="0" err="1" smtClean="0"/>
              <a:t>by</a:t>
            </a:r>
            <a:r>
              <a:rPr lang="fi-FI" sz="2400" dirty="0" smtClean="0"/>
              <a:t> </a:t>
            </a:r>
            <a:r>
              <a:rPr lang="fi-FI" sz="2400" dirty="0" err="1" smtClean="0"/>
              <a:t>the</a:t>
            </a:r>
            <a:r>
              <a:rPr lang="fi-FI" sz="2400" dirty="0" smtClean="0"/>
              <a:t> </a:t>
            </a:r>
            <a:r>
              <a:rPr lang="fi-FI" sz="2400" dirty="0" err="1"/>
              <a:t>employees</a:t>
            </a:r>
            <a:r>
              <a:rPr lang="fi-FI" sz="2400" dirty="0"/>
              <a:t> </a:t>
            </a:r>
            <a:r>
              <a:rPr lang="fi-FI" sz="2400" dirty="0" err="1" smtClean="0"/>
              <a:t>through</a:t>
            </a:r>
            <a:r>
              <a:rPr lang="fi-FI" sz="2400" dirty="0" smtClean="0"/>
              <a:t> a </a:t>
            </a:r>
            <a:r>
              <a:rPr lang="fi-FI" sz="2400" dirty="0" err="1"/>
              <a:t>survey</a:t>
            </a:r>
            <a:r>
              <a:rPr lang="fi-FI" sz="2400" dirty="0"/>
              <a:t>, </a:t>
            </a:r>
            <a:r>
              <a:rPr lang="fi-FI" sz="2400" dirty="0" err="1"/>
              <a:t>which</a:t>
            </a:r>
            <a:r>
              <a:rPr lang="fi-FI" sz="2400" dirty="0"/>
              <a:t> is </a:t>
            </a:r>
            <a:r>
              <a:rPr lang="fi-FI" sz="2400" dirty="0" err="1"/>
              <a:t>conducted</a:t>
            </a:r>
            <a:r>
              <a:rPr lang="fi-FI" sz="2400" dirty="0"/>
              <a:t> </a:t>
            </a:r>
            <a:r>
              <a:rPr lang="fi-FI" sz="2400" dirty="0" err="1"/>
              <a:t>biennially</a:t>
            </a:r>
            <a:r>
              <a:rPr lang="fi-FI" sz="2400" dirty="0"/>
              <a:t> </a:t>
            </a:r>
          </a:p>
          <a:p>
            <a:pPr lvl="2"/>
            <a:r>
              <a:rPr lang="fi-FI" sz="2400" dirty="0" err="1"/>
              <a:t>Based</a:t>
            </a:r>
            <a:r>
              <a:rPr lang="fi-FI" sz="2400" dirty="0"/>
              <a:t> on </a:t>
            </a:r>
            <a:r>
              <a:rPr lang="fi-FI" sz="2400" dirty="0" err="1"/>
              <a:t>the</a:t>
            </a:r>
            <a:r>
              <a:rPr lang="fi-FI" sz="2400" dirty="0"/>
              <a:t> feedback, </a:t>
            </a:r>
            <a:r>
              <a:rPr lang="fi-FI" sz="2400" dirty="0" err="1"/>
              <a:t>the</a:t>
            </a:r>
            <a:r>
              <a:rPr lang="fi-FI" sz="2400" dirty="0"/>
              <a:t> management </a:t>
            </a:r>
            <a:r>
              <a:rPr lang="fi-FI" sz="2400" dirty="0" err="1"/>
              <a:t>structure</a:t>
            </a:r>
            <a:r>
              <a:rPr lang="fi-FI" sz="2400" dirty="0"/>
              <a:t> </a:t>
            </a:r>
            <a:r>
              <a:rPr lang="fi-FI" sz="2400" dirty="0" err="1"/>
              <a:t>was</a:t>
            </a:r>
            <a:r>
              <a:rPr lang="fi-FI" sz="2400" dirty="0"/>
              <a:t> </a:t>
            </a:r>
            <a:r>
              <a:rPr lang="fi-FI" sz="2400" dirty="0" err="1"/>
              <a:t>streamlined</a:t>
            </a:r>
            <a:r>
              <a:rPr lang="fi-FI" sz="2400" dirty="0"/>
              <a:t> in 2015 and a 360 feedback </a:t>
            </a:r>
            <a:r>
              <a:rPr lang="fi-FI" sz="2400" dirty="0" err="1"/>
              <a:t>review</a:t>
            </a:r>
            <a:r>
              <a:rPr lang="fi-FI" sz="2400" dirty="0"/>
              <a:t> </a:t>
            </a:r>
            <a:r>
              <a:rPr lang="fi-FI" sz="2400" dirty="0" err="1"/>
              <a:t>was</a:t>
            </a:r>
            <a:r>
              <a:rPr lang="fi-FI" sz="2400" dirty="0"/>
              <a:t> </a:t>
            </a:r>
            <a:r>
              <a:rPr lang="fi-FI" sz="2400" dirty="0" err="1"/>
              <a:t>conducted</a:t>
            </a:r>
            <a:r>
              <a:rPr lang="fi-FI" sz="2400" dirty="0"/>
              <a:t> in 2016</a:t>
            </a:r>
          </a:p>
          <a:p>
            <a:endParaRPr lang="en-US" dirty="0"/>
          </a:p>
        </p:txBody>
      </p:sp>
    </p:spTree>
    <p:extLst>
      <p:ext uri="{BB962C8B-B14F-4D97-AF65-F5344CB8AC3E}">
        <p14:creationId xmlns:p14="http://schemas.microsoft.com/office/powerpoint/2010/main" val="3822787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Strategy</a:t>
            </a:r>
            <a:endParaRPr lang="en-US" dirty="0"/>
          </a:p>
        </p:txBody>
      </p:sp>
    </p:spTree>
    <p:extLst>
      <p:ext uri="{BB962C8B-B14F-4D97-AF65-F5344CB8AC3E}">
        <p14:creationId xmlns:p14="http://schemas.microsoft.com/office/powerpoint/2010/main" val="3134249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smtClean="0"/>
              <a:t>Strategic </a:t>
            </a:r>
            <a:r>
              <a:rPr lang="fi-FI" dirty="0" err="1" smtClean="0"/>
              <a:t>planning</a:t>
            </a:r>
            <a:r>
              <a:rPr lang="fi-FI" dirty="0" smtClean="0"/>
              <a:t> (</a:t>
            </a:r>
            <a:r>
              <a:rPr lang="fi-FI" dirty="0" err="1" smtClean="0"/>
              <a:t>implementation</a:t>
            </a:r>
            <a:r>
              <a:rPr lang="fi-FI" dirty="0" smtClean="0"/>
              <a:t>)</a:t>
            </a:r>
            <a:endParaRPr lang="en-US" dirty="0"/>
          </a:p>
        </p:txBody>
      </p:sp>
      <p:sp>
        <p:nvSpPr>
          <p:cNvPr id="3" name="Content Placeholder 2"/>
          <p:cNvSpPr>
            <a:spLocks noGrp="1"/>
          </p:cNvSpPr>
          <p:nvPr>
            <p:ph idx="1"/>
          </p:nvPr>
        </p:nvSpPr>
        <p:spPr>
          <a:xfrm>
            <a:off x="323528" y="1417638"/>
            <a:ext cx="8363272" cy="5069159"/>
          </a:xfrm>
        </p:spPr>
        <p:txBody>
          <a:bodyPr>
            <a:normAutofit fontScale="92500"/>
          </a:bodyPr>
          <a:lstStyle/>
          <a:p>
            <a:r>
              <a:rPr lang="en-US" dirty="0"/>
              <a:t>Strategic planning is a</a:t>
            </a:r>
            <a:r>
              <a:rPr lang="en-US" dirty="0" smtClean="0"/>
              <a:t> </a:t>
            </a:r>
            <a:r>
              <a:rPr lang="en-US" dirty="0"/>
              <a:t>management activity that is used to set priorities, </a:t>
            </a:r>
            <a:r>
              <a:rPr lang="en-US" dirty="0" smtClean="0"/>
              <a:t>focus and allocate resources</a:t>
            </a:r>
            <a:r>
              <a:rPr lang="en-US" dirty="0"/>
              <a:t>, strengthen operations, ensure that employees and other stakeholders are working toward common goals, </a:t>
            </a:r>
            <a:r>
              <a:rPr lang="en-US" dirty="0" smtClean="0"/>
              <a:t>establish agreement</a:t>
            </a:r>
            <a:r>
              <a:rPr lang="en-US" dirty="0"/>
              <a:t> around intended </a:t>
            </a:r>
            <a:r>
              <a:rPr lang="en-US" dirty="0" smtClean="0"/>
              <a:t>results</a:t>
            </a:r>
            <a:r>
              <a:rPr lang="en-US" dirty="0"/>
              <a:t>, and assess and adjust the </a:t>
            </a:r>
            <a:r>
              <a:rPr lang="en-US" dirty="0" err="1" smtClean="0"/>
              <a:t>organisation's</a:t>
            </a:r>
            <a:r>
              <a:rPr lang="en-US" dirty="0" smtClean="0"/>
              <a:t> </a:t>
            </a:r>
            <a:r>
              <a:rPr lang="en-US" dirty="0"/>
              <a:t>direction in response </a:t>
            </a:r>
            <a:r>
              <a:rPr lang="en-US" dirty="0" smtClean="0"/>
              <a:t>to changes. </a:t>
            </a:r>
          </a:p>
          <a:p>
            <a:r>
              <a:rPr lang="en-US" dirty="0" smtClean="0"/>
              <a:t>Strategic planning </a:t>
            </a:r>
            <a:r>
              <a:rPr lang="en-US" dirty="0"/>
              <a:t>produces </a:t>
            </a:r>
            <a:r>
              <a:rPr lang="en-US" dirty="0" smtClean="0"/>
              <a:t>decisions </a:t>
            </a:r>
            <a:r>
              <a:rPr lang="en-US" dirty="0"/>
              <a:t>and actions that shape and guide what an organization is, who it serves, what it does, and why it does it, with a focus on the </a:t>
            </a:r>
            <a:r>
              <a:rPr lang="en-US" dirty="0" smtClean="0"/>
              <a:t>future (vision and mission). </a:t>
            </a:r>
          </a:p>
          <a:p>
            <a:r>
              <a:rPr lang="en-US" dirty="0" smtClean="0"/>
              <a:t>Effective </a:t>
            </a:r>
            <a:r>
              <a:rPr lang="en-US" dirty="0"/>
              <a:t>strategic planning articulates not only where an organization is going and the actions needed to make progress, but also how it will know if </a:t>
            </a:r>
            <a:r>
              <a:rPr lang="en-US" dirty="0" smtClean="0"/>
              <a:t>it has reached the expected results.</a:t>
            </a:r>
            <a:endParaRPr lang="en-US" dirty="0"/>
          </a:p>
        </p:txBody>
      </p:sp>
    </p:spTree>
    <p:extLst>
      <p:ext uri="{BB962C8B-B14F-4D97-AF65-F5344CB8AC3E}">
        <p14:creationId xmlns:p14="http://schemas.microsoft.com/office/powerpoint/2010/main" val="4019432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err="1" smtClean="0"/>
              <a:t>Strategy</a:t>
            </a:r>
            <a:r>
              <a:rPr lang="fi-FI" dirty="0" smtClean="0"/>
              <a:t> and </a:t>
            </a:r>
            <a:r>
              <a:rPr lang="fi-FI" dirty="0" err="1" smtClean="0"/>
              <a:t>internal</a:t>
            </a:r>
            <a:r>
              <a:rPr lang="fi-FI" dirty="0" smtClean="0"/>
              <a:t> </a:t>
            </a:r>
            <a:r>
              <a:rPr lang="fi-FI" dirty="0" err="1" smtClean="0"/>
              <a:t>quality</a:t>
            </a:r>
            <a:r>
              <a:rPr lang="fi-FI" dirty="0" smtClean="0"/>
              <a:t> </a:t>
            </a:r>
            <a:r>
              <a:rPr lang="fi-FI" dirty="0" err="1" smtClean="0"/>
              <a:t>assurance</a:t>
            </a:r>
            <a:endParaRPr lang="en-US" dirty="0"/>
          </a:p>
        </p:txBody>
      </p:sp>
      <p:sp>
        <p:nvSpPr>
          <p:cNvPr id="3" name="Content Placeholder 2"/>
          <p:cNvSpPr>
            <a:spLocks noGrp="1"/>
          </p:cNvSpPr>
          <p:nvPr>
            <p:ph idx="1"/>
          </p:nvPr>
        </p:nvSpPr>
        <p:spPr>
          <a:xfrm>
            <a:off x="477803" y="1454186"/>
            <a:ext cx="8229600" cy="5040560"/>
          </a:xfrm>
        </p:spPr>
        <p:txBody>
          <a:bodyPr>
            <a:normAutofit lnSpcReduction="10000"/>
          </a:bodyPr>
          <a:lstStyle/>
          <a:p>
            <a:r>
              <a:rPr lang="fi-FI" dirty="0" err="1"/>
              <a:t>Unit</a:t>
            </a:r>
            <a:r>
              <a:rPr lang="fi-FI" dirty="0"/>
              <a:t> </a:t>
            </a:r>
            <a:r>
              <a:rPr lang="fi-FI" dirty="0" err="1"/>
              <a:t>level</a:t>
            </a:r>
            <a:r>
              <a:rPr lang="fi-FI" dirty="0"/>
              <a:t> </a:t>
            </a:r>
            <a:r>
              <a:rPr lang="fi-FI" dirty="0" err="1"/>
              <a:t>performance</a:t>
            </a:r>
            <a:r>
              <a:rPr lang="fi-FI" dirty="0"/>
              <a:t> </a:t>
            </a:r>
            <a:r>
              <a:rPr lang="fi-FI" dirty="0" err="1" smtClean="0"/>
              <a:t>agreements</a:t>
            </a:r>
            <a:r>
              <a:rPr lang="fi-FI" dirty="0" smtClean="0"/>
              <a:t> (</a:t>
            </a:r>
            <a:r>
              <a:rPr lang="fi-FI" dirty="0" err="1" smtClean="0"/>
              <a:t>plan</a:t>
            </a:r>
            <a:r>
              <a:rPr lang="fi-FI" dirty="0" smtClean="0"/>
              <a:t>) </a:t>
            </a:r>
            <a:r>
              <a:rPr lang="fi-FI" dirty="0" err="1"/>
              <a:t>support</a:t>
            </a:r>
            <a:r>
              <a:rPr lang="fi-FI" dirty="0"/>
              <a:t> </a:t>
            </a:r>
            <a:r>
              <a:rPr lang="fi-FI" dirty="0" err="1"/>
              <a:t>the</a:t>
            </a:r>
            <a:r>
              <a:rPr lang="fi-FI" dirty="0"/>
              <a:t> </a:t>
            </a:r>
            <a:r>
              <a:rPr lang="fi-FI" dirty="0" err="1"/>
              <a:t>allocation</a:t>
            </a:r>
            <a:r>
              <a:rPr lang="fi-FI" dirty="0"/>
              <a:t> of </a:t>
            </a:r>
            <a:r>
              <a:rPr lang="fi-FI" dirty="0" err="1"/>
              <a:t>financial</a:t>
            </a:r>
            <a:r>
              <a:rPr lang="fi-FI" dirty="0"/>
              <a:t> </a:t>
            </a:r>
            <a:r>
              <a:rPr lang="fi-FI" dirty="0" err="1"/>
              <a:t>resources</a:t>
            </a:r>
            <a:r>
              <a:rPr lang="fi-FI" dirty="0"/>
              <a:t> to </a:t>
            </a:r>
            <a:r>
              <a:rPr lang="fi-FI" dirty="0" err="1"/>
              <a:t>strategic</a:t>
            </a:r>
            <a:r>
              <a:rPr lang="fi-FI" dirty="0"/>
              <a:t> </a:t>
            </a:r>
            <a:r>
              <a:rPr lang="fi-FI" dirty="0" err="1" smtClean="0"/>
              <a:t>actions</a:t>
            </a:r>
            <a:r>
              <a:rPr lang="fi-FI" dirty="0" smtClean="0"/>
              <a:t> (</a:t>
            </a:r>
            <a:r>
              <a:rPr lang="fi-FI" dirty="0" err="1" smtClean="0"/>
              <a:t>do</a:t>
            </a:r>
            <a:r>
              <a:rPr lang="fi-FI" dirty="0" smtClean="0"/>
              <a:t>)</a:t>
            </a:r>
            <a:endParaRPr lang="fi-FI" dirty="0"/>
          </a:p>
          <a:p>
            <a:r>
              <a:rPr lang="fi-FI" dirty="0" err="1"/>
              <a:t>Agreements</a:t>
            </a:r>
            <a:r>
              <a:rPr lang="fi-FI" dirty="0"/>
              <a:t> </a:t>
            </a:r>
            <a:r>
              <a:rPr lang="fi-FI" dirty="0" err="1"/>
              <a:t>include</a:t>
            </a:r>
            <a:r>
              <a:rPr lang="fi-FI" dirty="0"/>
              <a:t> </a:t>
            </a:r>
            <a:r>
              <a:rPr lang="fi-FI" dirty="0" err="1"/>
              <a:t>also</a:t>
            </a:r>
            <a:r>
              <a:rPr lang="fi-FI" dirty="0"/>
              <a:t> </a:t>
            </a:r>
            <a:r>
              <a:rPr lang="fi-FI" dirty="0" err="1"/>
              <a:t>annual</a:t>
            </a:r>
            <a:r>
              <a:rPr lang="fi-FI" dirty="0"/>
              <a:t> </a:t>
            </a:r>
            <a:r>
              <a:rPr lang="fi-FI" dirty="0" err="1"/>
              <a:t>targets</a:t>
            </a:r>
            <a:r>
              <a:rPr lang="fi-FI" dirty="0"/>
              <a:t> for </a:t>
            </a:r>
            <a:r>
              <a:rPr lang="fi-FI" dirty="0" err="1"/>
              <a:t>performance</a:t>
            </a:r>
            <a:r>
              <a:rPr lang="fi-FI" dirty="0"/>
              <a:t> </a:t>
            </a:r>
            <a:r>
              <a:rPr lang="fi-FI" dirty="0" err="1"/>
              <a:t>indicators</a:t>
            </a:r>
            <a:r>
              <a:rPr lang="fi-FI" dirty="0"/>
              <a:t>  </a:t>
            </a:r>
          </a:p>
          <a:p>
            <a:r>
              <a:rPr lang="fi-FI" dirty="0" err="1"/>
              <a:t>F</a:t>
            </a:r>
            <a:r>
              <a:rPr lang="fi-FI" dirty="0" err="1" smtClean="0"/>
              <a:t>ollow-up</a:t>
            </a:r>
            <a:r>
              <a:rPr lang="fi-FI" dirty="0" smtClean="0"/>
              <a:t> </a:t>
            </a:r>
            <a:r>
              <a:rPr lang="fi-FI" dirty="0"/>
              <a:t>of </a:t>
            </a:r>
            <a:r>
              <a:rPr lang="fi-FI" dirty="0" err="1"/>
              <a:t>the</a:t>
            </a:r>
            <a:r>
              <a:rPr lang="fi-FI" dirty="0"/>
              <a:t> </a:t>
            </a:r>
            <a:r>
              <a:rPr lang="fi-FI" dirty="0" err="1"/>
              <a:t>indicators</a:t>
            </a:r>
            <a:r>
              <a:rPr lang="fi-FI" dirty="0"/>
              <a:t> </a:t>
            </a:r>
            <a:r>
              <a:rPr lang="fi-FI" dirty="0" err="1"/>
              <a:t>ongoing</a:t>
            </a:r>
            <a:r>
              <a:rPr lang="fi-FI" dirty="0"/>
              <a:t> </a:t>
            </a:r>
            <a:r>
              <a:rPr lang="fi-FI" dirty="0" err="1"/>
              <a:t>through</a:t>
            </a:r>
            <a:r>
              <a:rPr lang="fi-FI" dirty="0"/>
              <a:t> an on-line ”</a:t>
            </a:r>
            <a:r>
              <a:rPr lang="fi-FI" dirty="0" err="1"/>
              <a:t>dashboard</a:t>
            </a:r>
            <a:r>
              <a:rPr lang="fi-FI" dirty="0" smtClean="0"/>
              <a:t>” (</a:t>
            </a:r>
            <a:r>
              <a:rPr lang="fi-FI" dirty="0" err="1" smtClean="0"/>
              <a:t>check</a:t>
            </a:r>
            <a:r>
              <a:rPr lang="fi-FI" dirty="0" smtClean="0"/>
              <a:t>) and a </a:t>
            </a:r>
            <a:r>
              <a:rPr lang="fi-FI" dirty="0" err="1" smtClean="0"/>
              <a:t>national</a:t>
            </a:r>
            <a:r>
              <a:rPr lang="fi-FI" dirty="0" smtClean="0"/>
              <a:t> </a:t>
            </a:r>
            <a:r>
              <a:rPr lang="fi-FI" dirty="0" err="1" smtClean="0"/>
              <a:t>database</a:t>
            </a:r>
            <a:r>
              <a:rPr lang="fi-FI" dirty="0"/>
              <a:t> https://vipunen.fi/en-gb/</a:t>
            </a:r>
            <a:endParaRPr lang="fi-FI" dirty="0" smtClean="0"/>
          </a:p>
          <a:p>
            <a:r>
              <a:rPr lang="fi-FI" dirty="0" err="1"/>
              <a:t>Follow-up</a:t>
            </a:r>
            <a:r>
              <a:rPr lang="fi-FI" dirty="0"/>
              <a:t> of </a:t>
            </a:r>
            <a:r>
              <a:rPr lang="fi-FI" dirty="0" err="1"/>
              <a:t>the</a:t>
            </a:r>
            <a:r>
              <a:rPr lang="fi-FI" dirty="0"/>
              <a:t> </a:t>
            </a:r>
            <a:r>
              <a:rPr lang="fi-FI" dirty="0" err="1"/>
              <a:t>strategic</a:t>
            </a:r>
            <a:r>
              <a:rPr lang="fi-FI" dirty="0"/>
              <a:t> </a:t>
            </a:r>
            <a:r>
              <a:rPr lang="fi-FI" dirty="0" err="1"/>
              <a:t>actions</a:t>
            </a:r>
            <a:r>
              <a:rPr lang="fi-FI" dirty="0"/>
              <a:t> </a:t>
            </a:r>
            <a:r>
              <a:rPr lang="fi-FI" dirty="0" err="1" smtClean="0"/>
              <a:t>biannually</a:t>
            </a:r>
            <a:r>
              <a:rPr lang="fi-FI" dirty="0" smtClean="0"/>
              <a:t> </a:t>
            </a:r>
            <a:r>
              <a:rPr lang="fi-FI" dirty="0" err="1" smtClean="0"/>
              <a:t>through</a:t>
            </a:r>
            <a:r>
              <a:rPr lang="fi-FI" dirty="0" smtClean="0"/>
              <a:t> </a:t>
            </a:r>
            <a:r>
              <a:rPr lang="fi-FI" dirty="0" err="1" smtClean="0"/>
              <a:t>performance</a:t>
            </a:r>
            <a:r>
              <a:rPr lang="fi-FI" dirty="0" smtClean="0"/>
              <a:t> </a:t>
            </a:r>
            <a:r>
              <a:rPr lang="fi-FI" dirty="0" err="1" smtClean="0"/>
              <a:t>reviews</a:t>
            </a:r>
            <a:r>
              <a:rPr lang="fi-FI" dirty="0" smtClean="0"/>
              <a:t> and management </a:t>
            </a:r>
            <a:r>
              <a:rPr lang="fi-FI" dirty="0" err="1" smtClean="0"/>
              <a:t>review</a:t>
            </a:r>
            <a:r>
              <a:rPr lang="fi-FI" dirty="0" smtClean="0"/>
              <a:t> (</a:t>
            </a:r>
            <a:r>
              <a:rPr lang="fi-FI" dirty="0" err="1" smtClean="0"/>
              <a:t>check</a:t>
            </a:r>
            <a:r>
              <a:rPr lang="fi-FI" dirty="0" smtClean="0"/>
              <a:t>)</a:t>
            </a:r>
          </a:p>
          <a:p>
            <a:r>
              <a:rPr lang="fi-FI" dirty="0" err="1" smtClean="0"/>
              <a:t>Actions</a:t>
            </a:r>
            <a:r>
              <a:rPr lang="fi-FI" dirty="0" smtClean="0"/>
              <a:t> </a:t>
            </a:r>
            <a:r>
              <a:rPr lang="fi-FI" dirty="0" err="1" smtClean="0"/>
              <a:t>taken</a:t>
            </a:r>
            <a:r>
              <a:rPr lang="fi-FI" dirty="0" smtClean="0"/>
              <a:t> </a:t>
            </a:r>
            <a:r>
              <a:rPr lang="fi-FI" dirty="0" err="1" smtClean="0"/>
              <a:t>if</a:t>
            </a:r>
            <a:r>
              <a:rPr lang="fi-FI" dirty="0" smtClean="0"/>
              <a:t> </a:t>
            </a:r>
            <a:r>
              <a:rPr lang="fi-FI" dirty="0" err="1" smtClean="0"/>
              <a:t>the</a:t>
            </a:r>
            <a:r>
              <a:rPr lang="fi-FI" dirty="0" smtClean="0"/>
              <a:t> </a:t>
            </a:r>
            <a:r>
              <a:rPr lang="fi-FI" dirty="0" err="1" smtClean="0"/>
              <a:t>achievement</a:t>
            </a:r>
            <a:r>
              <a:rPr lang="fi-FI" dirty="0" smtClean="0"/>
              <a:t> of </a:t>
            </a:r>
            <a:r>
              <a:rPr lang="fi-FI" dirty="0" err="1" smtClean="0"/>
              <a:t>the</a:t>
            </a:r>
            <a:r>
              <a:rPr lang="fi-FI" dirty="0" smtClean="0"/>
              <a:t> </a:t>
            </a:r>
            <a:r>
              <a:rPr lang="fi-FI" dirty="0" err="1" smtClean="0"/>
              <a:t>objectives</a:t>
            </a:r>
            <a:r>
              <a:rPr lang="fi-FI" dirty="0" smtClean="0"/>
              <a:t> set in </a:t>
            </a:r>
            <a:r>
              <a:rPr lang="fi-FI" dirty="0" err="1" smtClean="0"/>
              <a:t>the</a:t>
            </a:r>
            <a:r>
              <a:rPr lang="fi-FI" dirty="0" smtClean="0"/>
              <a:t> </a:t>
            </a:r>
            <a:r>
              <a:rPr lang="fi-FI" dirty="0" err="1" smtClean="0"/>
              <a:t>perfromance</a:t>
            </a:r>
            <a:r>
              <a:rPr lang="fi-FI" dirty="0" smtClean="0"/>
              <a:t> </a:t>
            </a:r>
            <a:r>
              <a:rPr lang="fi-FI" dirty="0" err="1" smtClean="0"/>
              <a:t>agreement</a:t>
            </a:r>
            <a:r>
              <a:rPr lang="fi-FI" dirty="0" smtClean="0"/>
              <a:t> is </a:t>
            </a:r>
            <a:r>
              <a:rPr lang="fi-FI" dirty="0" err="1" smtClean="0"/>
              <a:t>unsatisfactory</a:t>
            </a:r>
            <a:r>
              <a:rPr lang="fi-FI" dirty="0" smtClean="0"/>
              <a:t> (act), management </a:t>
            </a:r>
            <a:r>
              <a:rPr lang="fi-FI" dirty="0" err="1" smtClean="0"/>
              <a:t>get-away-days</a:t>
            </a:r>
            <a:r>
              <a:rPr lang="fi-FI" dirty="0" smtClean="0"/>
              <a:t> and </a:t>
            </a:r>
            <a:r>
              <a:rPr lang="fi-FI" dirty="0" err="1" smtClean="0"/>
              <a:t>strategy</a:t>
            </a:r>
            <a:r>
              <a:rPr lang="fi-FI" dirty="0" smtClean="0"/>
              <a:t> </a:t>
            </a:r>
            <a:r>
              <a:rPr lang="fi-FI" dirty="0" err="1" smtClean="0"/>
              <a:t>workshops</a:t>
            </a:r>
            <a:r>
              <a:rPr lang="fi-FI" dirty="0" smtClean="0"/>
              <a:t> to </a:t>
            </a:r>
            <a:r>
              <a:rPr lang="fi-FI" dirty="0" err="1" smtClean="0"/>
              <a:t>review</a:t>
            </a:r>
            <a:r>
              <a:rPr lang="fi-FI" dirty="0"/>
              <a:t> </a:t>
            </a:r>
            <a:r>
              <a:rPr lang="fi-FI" dirty="0" smtClean="0"/>
              <a:t>long </a:t>
            </a:r>
            <a:r>
              <a:rPr lang="fi-FI" dirty="0" err="1" smtClean="0"/>
              <a:t>term</a:t>
            </a:r>
            <a:r>
              <a:rPr lang="fi-FI" dirty="0" smtClean="0"/>
              <a:t> </a:t>
            </a:r>
            <a:r>
              <a:rPr lang="fi-FI" dirty="0" err="1" smtClean="0"/>
              <a:t>innovation</a:t>
            </a:r>
            <a:r>
              <a:rPr lang="fi-FI" dirty="0" smtClean="0"/>
              <a:t> and </a:t>
            </a:r>
            <a:r>
              <a:rPr lang="fi-FI" dirty="0" err="1" smtClean="0"/>
              <a:t>change</a:t>
            </a:r>
            <a:endParaRPr lang="fi-FI" dirty="0" smtClean="0"/>
          </a:p>
          <a:p>
            <a:endParaRPr lang="en-US" dirty="0"/>
          </a:p>
        </p:txBody>
      </p:sp>
    </p:spTree>
    <p:extLst>
      <p:ext uri="{BB962C8B-B14F-4D97-AF65-F5344CB8AC3E}">
        <p14:creationId xmlns:p14="http://schemas.microsoft.com/office/powerpoint/2010/main" val="1747041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smtClean="0"/>
              <a:t>Limited </a:t>
            </a:r>
            <a:r>
              <a:rPr lang="fi-FI" dirty="0" err="1" smtClean="0"/>
              <a:t>company</a:t>
            </a:r>
            <a:r>
              <a:rPr lang="fi-FI" dirty="0" smtClean="0"/>
              <a:t>, </a:t>
            </a:r>
            <a:r>
              <a:rPr lang="fi-FI" dirty="0" err="1" smtClean="0"/>
              <a:t>but</a:t>
            </a:r>
            <a:r>
              <a:rPr lang="fi-FI" dirty="0" smtClean="0"/>
              <a:t> </a:t>
            </a:r>
            <a:r>
              <a:rPr lang="fi-FI" dirty="0" err="1" smtClean="0"/>
              <a:t>public</a:t>
            </a:r>
            <a:r>
              <a:rPr lang="fi-FI" dirty="0" smtClean="0"/>
              <a:t> </a:t>
            </a:r>
            <a:r>
              <a:rPr lang="fi-FI" dirty="0" err="1" smtClean="0"/>
              <a:t>funding</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660" y="1124744"/>
            <a:ext cx="7240727" cy="5112568"/>
          </a:xfrm>
          <a:prstGeom prst="rect">
            <a:avLst/>
          </a:prstGeom>
        </p:spPr>
      </p:pic>
    </p:spTree>
    <p:extLst>
      <p:ext uri="{BB962C8B-B14F-4D97-AF65-F5344CB8AC3E}">
        <p14:creationId xmlns:p14="http://schemas.microsoft.com/office/powerpoint/2010/main" val="3180496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i-FI" dirty="0" smtClean="0"/>
              <a:t>People</a:t>
            </a:r>
            <a:endParaRPr lang="en-US" dirty="0"/>
          </a:p>
        </p:txBody>
      </p:sp>
    </p:spTree>
    <p:extLst>
      <p:ext uri="{BB962C8B-B14F-4D97-AF65-F5344CB8AC3E}">
        <p14:creationId xmlns:p14="http://schemas.microsoft.com/office/powerpoint/2010/main" val="712796212"/>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People</a:t>
            </a:r>
            <a:endParaRPr lang="en-US" dirty="0"/>
          </a:p>
        </p:txBody>
      </p:sp>
      <p:sp>
        <p:nvSpPr>
          <p:cNvPr id="3" name="Content Placeholder 2"/>
          <p:cNvSpPr>
            <a:spLocks noGrp="1"/>
          </p:cNvSpPr>
          <p:nvPr>
            <p:ph idx="1"/>
          </p:nvPr>
        </p:nvSpPr>
        <p:spPr>
          <a:xfrm>
            <a:off x="457200" y="1772816"/>
            <a:ext cx="8229600" cy="4267199"/>
          </a:xfrm>
        </p:spPr>
        <p:txBody>
          <a:bodyPr>
            <a:normAutofit lnSpcReduction="10000"/>
          </a:bodyPr>
          <a:lstStyle/>
          <a:p>
            <a:r>
              <a:rPr lang="fi-FI" dirty="0" err="1" smtClean="0"/>
              <a:t>Competent</a:t>
            </a:r>
            <a:r>
              <a:rPr lang="fi-FI" dirty="0" smtClean="0"/>
              <a:t> </a:t>
            </a:r>
            <a:r>
              <a:rPr lang="fi-FI" dirty="0" err="1" smtClean="0"/>
              <a:t>personnel</a:t>
            </a:r>
            <a:r>
              <a:rPr lang="fi-FI" dirty="0" smtClean="0"/>
              <a:t> is </a:t>
            </a:r>
            <a:r>
              <a:rPr lang="fi-FI" dirty="0" err="1" smtClean="0"/>
              <a:t>our</a:t>
            </a:r>
            <a:r>
              <a:rPr lang="fi-FI" dirty="0" smtClean="0"/>
              <a:t> </a:t>
            </a:r>
            <a:r>
              <a:rPr lang="fi-FI" dirty="0" err="1" smtClean="0"/>
              <a:t>most</a:t>
            </a:r>
            <a:r>
              <a:rPr lang="fi-FI" dirty="0" smtClean="0"/>
              <a:t> </a:t>
            </a:r>
            <a:r>
              <a:rPr lang="fi-FI" dirty="0" err="1" smtClean="0"/>
              <a:t>important</a:t>
            </a:r>
            <a:r>
              <a:rPr lang="fi-FI" dirty="0" smtClean="0"/>
              <a:t> </a:t>
            </a:r>
            <a:r>
              <a:rPr lang="fi-FI" dirty="0" err="1" smtClean="0"/>
              <a:t>asset</a:t>
            </a:r>
            <a:endParaRPr lang="fi-FI" dirty="0" smtClean="0"/>
          </a:p>
          <a:p>
            <a:r>
              <a:rPr lang="fi-FI" dirty="0" err="1" smtClean="0"/>
              <a:t>Our</a:t>
            </a:r>
            <a:r>
              <a:rPr lang="fi-FI" dirty="0" smtClean="0"/>
              <a:t> </a:t>
            </a:r>
            <a:r>
              <a:rPr lang="fi-FI" dirty="0" err="1" smtClean="0"/>
              <a:t>human</a:t>
            </a:r>
            <a:r>
              <a:rPr lang="fi-FI" dirty="0" smtClean="0"/>
              <a:t> </a:t>
            </a:r>
            <a:r>
              <a:rPr lang="fi-FI" dirty="0" err="1" smtClean="0"/>
              <a:t>resource</a:t>
            </a:r>
            <a:r>
              <a:rPr lang="fi-FI" dirty="0" smtClean="0"/>
              <a:t> management </a:t>
            </a:r>
            <a:r>
              <a:rPr lang="fi-FI" dirty="0" err="1" smtClean="0"/>
              <a:t>policy</a:t>
            </a:r>
            <a:r>
              <a:rPr lang="fi-FI" dirty="0" smtClean="0"/>
              <a:t> </a:t>
            </a:r>
            <a:r>
              <a:rPr lang="fi-FI" dirty="0" err="1" smtClean="0"/>
              <a:t>lays</a:t>
            </a:r>
            <a:r>
              <a:rPr lang="fi-FI" dirty="0" smtClean="0"/>
              <a:t> </a:t>
            </a:r>
            <a:r>
              <a:rPr lang="fi-FI" dirty="0" err="1" smtClean="0"/>
              <a:t>foundation</a:t>
            </a:r>
            <a:r>
              <a:rPr lang="fi-FI" dirty="0" smtClean="0"/>
              <a:t> for </a:t>
            </a:r>
            <a:r>
              <a:rPr lang="fi-FI" dirty="0" err="1" smtClean="0"/>
              <a:t>equal</a:t>
            </a:r>
            <a:r>
              <a:rPr lang="fi-FI" dirty="0" smtClean="0"/>
              <a:t> </a:t>
            </a:r>
            <a:r>
              <a:rPr lang="fi-FI" dirty="0" err="1" smtClean="0"/>
              <a:t>treatment</a:t>
            </a:r>
            <a:r>
              <a:rPr lang="fi-FI" dirty="0" smtClean="0"/>
              <a:t>, </a:t>
            </a:r>
            <a:r>
              <a:rPr lang="fi-FI" dirty="0" err="1" smtClean="0"/>
              <a:t>empowerment</a:t>
            </a:r>
            <a:r>
              <a:rPr lang="fi-FI" dirty="0" smtClean="0"/>
              <a:t>, </a:t>
            </a:r>
            <a:r>
              <a:rPr lang="fi-FI" dirty="0" err="1" smtClean="0"/>
              <a:t>reward</a:t>
            </a:r>
            <a:r>
              <a:rPr lang="fi-FI" dirty="0" smtClean="0"/>
              <a:t> and </a:t>
            </a:r>
            <a:r>
              <a:rPr lang="fi-FI" dirty="0" err="1" smtClean="0"/>
              <a:t>recognition</a:t>
            </a:r>
            <a:r>
              <a:rPr lang="fi-FI" dirty="0"/>
              <a:t> </a:t>
            </a:r>
            <a:r>
              <a:rPr lang="fi-FI" dirty="0" smtClean="0"/>
              <a:t>of </a:t>
            </a:r>
            <a:r>
              <a:rPr lang="fi-FI" dirty="0" err="1" smtClean="0"/>
              <a:t>our</a:t>
            </a:r>
            <a:r>
              <a:rPr lang="fi-FI" dirty="0" smtClean="0"/>
              <a:t> </a:t>
            </a:r>
            <a:r>
              <a:rPr lang="fi-FI" dirty="0" err="1" smtClean="0"/>
              <a:t>personnel</a:t>
            </a:r>
            <a:r>
              <a:rPr lang="fi-FI" dirty="0" smtClean="0"/>
              <a:t> and </a:t>
            </a:r>
            <a:r>
              <a:rPr lang="fi-FI" dirty="0" err="1" smtClean="0"/>
              <a:t>also</a:t>
            </a:r>
            <a:r>
              <a:rPr lang="fi-FI" dirty="0" smtClean="0"/>
              <a:t> for </a:t>
            </a:r>
            <a:r>
              <a:rPr lang="fi-FI" dirty="0" err="1" smtClean="0"/>
              <a:t>providing</a:t>
            </a:r>
            <a:r>
              <a:rPr lang="fi-FI" dirty="0" smtClean="0"/>
              <a:t> a </a:t>
            </a:r>
            <a:r>
              <a:rPr lang="fi-FI" dirty="0" err="1" smtClean="0"/>
              <a:t>safe</a:t>
            </a:r>
            <a:r>
              <a:rPr lang="fi-FI" dirty="0" smtClean="0"/>
              <a:t> and </a:t>
            </a:r>
            <a:r>
              <a:rPr lang="fi-FI" dirty="0" err="1" smtClean="0"/>
              <a:t>healthy</a:t>
            </a:r>
            <a:r>
              <a:rPr lang="fi-FI" dirty="0" smtClean="0"/>
              <a:t> </a:t>
            </a:r>
            <a:r>
              <a:rPr lang="fi-FI" dirty="0" err="1" smtClean="0"/>
              <a:t>working</a:t>
            </a:r>
            <a:r>
              <a:rPr lang="fi-FI" dirty="0" smtClean="0"/>
              <a:t> </a:t>
            </a:r>
            <a:r>
              <a:rPr lang="fi-FI" dirty="0" err="1" smtClean="0"/>
              <a:t>enviroment</a:t>
            </a:r>
            <a:endParaRPr lang="fi-FI" dirty="0" smtClean="0"/>
          </a:p>
          <a:p>
            <a:r>
              <a:rPr lang="fi-FI" dirty="0" smtClean="0"/>
              <a:t>One of </a:t>
            </a:r>
            <a:r>
              <a:rPr lang="fi-FI" dirty="0" err="1" smtClean="0"/>
              <a:t>the</a:t>
            </a:r>
            <a:r>
              <a:rPr lang="fi-FI" dirty="0" smtClean="0"/>
              <a:t> </a:t>
            </a:r>
            <a:r>
              <a:rPr lang="fi-FI" dirty="0" err="1" smtClean="0"/>
              <a:t>most</a:t>
            </a:r>
            <a:r>
              <a:rPr lang="fi-FI" dirty="0" smtClean="0"/>
              <a:t> </a:t>
            </a:r>
            <a:r>
              <a:rPr lang="fi-FI" dirty="0" err="1" smtClean="0"/>
              <a:t>important</a:t>
            </a:r>
            <a:r>
              <a:rPr lang="fi-FI" dirty="0" smtClean="0"/>
              <a:t> </a:t>
            </a:r>
            <a:r>
              <a:rPr lang="fi-FI" dirty="0" err="1" smtClean="0"/>
              <a:t>area</a:t>
            </a:r>
            <a:r>
              <a:rPr lang="fi-FI" dirty="0" smtClean="0"/>
              <a:t> of </a:t>
            </a:r>
            <a:r>
              <a:rPr lang="fi-FI" dirty="0" err="1" smtClean="0"/>
              <a:t>strategic</a:t>
            </a:r>
            <a:r>
              <a:rPr lang="fi-FI" dirty="0" smtClean="0"/>
              <a:t> </a:t>
            </a:r>
            <a:r>
              <a:rPr lang="fi-FI" dirty="0" err="1" smtClean="0"/>
              <a:t>development</a:t>
            </a:r>
            <a:r>
              <a:rPr lang="fi-FI" dirty="0" smtClean="0"/>
              <a:t> </a:t>
            </a:r>
            <a:r>
              <a:rPr lang="fi-FI" dirty="0" err="1" smtClean="0"/>
              <a:t>related</a:t>
            </a:r>
            <a:r>
              <a:rPr lang="fi-FI" dirty="0" smtClean="0"/>
              <a:t> to </a:t>
            </a:r>
            <a:r>
              <a:rPr lang="fi-FI" dirty="0" err="1" smtClean="0"/>
              <a:t>our</a:t>
            </a:r>
            <a:r>
              <a:rPr lang="fi-FI" dirty="0" smtClean="0"/>
              <a:t> </a:t>
            </a:r>
            <a:r>
              <a:rPr lang="fi-FI" dirty="0" err="1" smtClean="0"/>
              <a:t>personnel</a:t>
            </a:r>
            <a:r>
              <a:rPr lang="fi-FI" dirty="0" smtClean="0"/>
              <a:t> is to </a:t>
            </a:r>
            <a:r>
              <a:rPr lang="fi-FI" dirty="0" err="1" smtClean="0"/>
              <a:t>develop</a:t>
            </a:r>
            <a:r>
              <a:rPr lang="fi-FI" dirty="0" smtClean="0"/>
              <a:t> a </a:t>
            </a:r>
            <a:r>
              <a:rPr lang="fi-FI" dirty="0" err="1" smtClean="0"/>
              <a:t>working</a:t>
            </a:r>
            <a:r>
              <a:rPr lang="fi-FI" dirty="0" smtClean="0"/>
              <a:t> culture </a:t>
            </a:r>
            <a:r>
              <a:rPr lang="fi-FI" dirty="0" err="1" smtClean="0"/>
              <a:t>that</a:t>
            </a:r>
            <a:r>
              <a:rPr lang="fi-FI" dirty="0" smtClean="0"/>
              <a:t> </a:t>
            </a:r>
            <a:r>
              <a:rPr lang="fi-FI" dirty="0" err="1" smtClean="0"/>
              <a:t>continually</a:t>
            </a:r>
            <a:r>
              <a:rPr lang="fi-FI" dirty="0" smtClean="0"/>
              <a:t> </a:t>
            </a:r>
            <a:r>
              <a:rPr lang="fi-FI" dirty="0" err="1" smtClean="0"/>
              <a:t>seeks</a:t>
            </a:r>
            <a:r>
              <a:rPr lang="fi-FI" dirty="0" smtClean="0"/>
              <a:t> to </a:t>
            </a:r>
            <a:r>
              <a:rPr lang="fi-FI" dirty="0" err="1" smtClean="0"/>
              <a:t>improve</a:t>
            </a:r>
            <a:r>
              <a:rPr lang="fi-FI" dirty="0"/>
              <a:t> </a:t>
            </a:r>
            <a:r>
              <a:rPr lang="fi-FI" dirty="0" err="1" smtClean="0"/>
              <a:t>collaboration</a:t>
            </a:r>
            <a:r>
              <a:rPr lang="fi-FI" dirty="0" smtClean="0"/>
              <a:t> and </a:t>
            </a:r>
            <a:r>
              <a:rPr lang="fi-FI" dirty="0" err="1" smtClean="0"/>
              <a:t>teamwork</a:t>
            </a:r>
            <a:endParaRPr lang="fi-FI" dirty="0" smtClean="0"/>
          </a:p>
          <a:p>
            <a:pPr lvl="1"/>
            <a:r>
              <a:rPr lang="fi-FI" dirty="0" err="1" smtClean="0"/>
              <a:t>This</a:t>
            </a:r>
            <a:r>
              <a:rPr lang="fi-FI" dirty="0" smtClean="0"/>
              <a:t> </a:t>
            </a:r>
            <a:r>
              <a:rPr lang="fi-FI" dirty="0" err="1" smtClean="0"/>
              <a:t>area</a:t>
            </a:r>
            <a:r>
              <a:rPr lang="fi-FI" dirty="0" smtClean="0"/>
              <a:t> of </a:t>
            </a:r>
            <a:r>
              <a:rPr lang="fi-FI" dirty="0" err="1" smtClean="0"/>
              <a:t>development</a:t>
            </a:r>
            <a:r>
              <a:rPr lang="fi-FI" dirty="0" smtClean="0"/>
              <a:t> </a:t>
            </a:r>
            <a:r>
              <a:rPr lang="fi-FI" dirty="0" err="1" smtClean="0"/>
              <a:t>has</a:t>
            </a:r>
            <a:r>
              <a:rPr lang="fi-FI" dirty="0" smtClean="0"/>
              <a:t> </a:t>
            </a:r>
            <a:r>
              <a:rPr lang="fi-FI" dirty="0" err="1" smtClean="0"/>
              <a:t>been</a:t>
            </a:r>
            <a:r>
              <a:rPr lang="fi-FI" dirty="0" smtClean="0"/>
              <a:t> </a:t>
            </a:r>
            <a:r>
              <a:rPr lang="fi-FI" dirty="0" err="1" smtClean="0"/>
              <a:t>taken</a:t>
            </a:r>
            <a:r>
              <a:rPr lang="fi-FI" dirty="0" smtClean="0"/>
              <a:t> into </a:t>
            </a:r>
            <a:r>
              <a:rPr lang="fi-FI" dirty="0" err="1" smtClean="0"/>
              <a:t>account</a:t>
            </a:r>
            <a:r>
              <a:rPr lang="fi-FI" dirty="0" smtClean="0"/>
              <a:t> in </a:t>
            </a:r>
            <a:r>
              <a:rPr lang="fi-FI" dirty="0" err="1" smtClean="0"/>
              <a:t>integrating</a:t>
            </a:r>
            <a:r>
              <a:rPr lang="fi-FI" dirty="0" smtClean="0"/>
              <a:t> </a:t>
            </a:r>
            <a:r>
              <a:rPr lang="fi-FI" dirty="0" err="1" smtClean="0"/>
              <a:t>our</a:t>
            </a:r>
            <a:r>
              <a:rPr lang="fi-FI" dirty="0" smtClean="0"/>
              <a:t> </a:t>
            </a:r>
            <a:r>
              <a:rPr lang="fi-FI" dirty="0" err="1" smtClean="0"/>
              <a:t>core</a:t>
            </a:r>
            <a:r>
              <a:rPr lang="fi-FI" dirty="0" smtClean="0"/>
              <a:t> </a:t>
            </a:r>
            <a:r>
              <a:rPr lang="fi-FI" dirty="0" err="1" smtClean="0"/>
              <a:t>processes</a:t>
            </a:r>
            <a:r>
              <a:rPr lang="fi-FI" dirty="0" smtClean="0"/>
              <a:t> i.e. </a:t>
            </a:r>
            <a:r>
              <a:rPr lang="fi-FI" dirty="0" err="1" smtClean="0"/>
              <a:t>teaching</a:t>
            </a:r>
            <a:r>
              <a:rPr lang="fi-FI" dirty="0" smtClean="0"/>
              <a:t> and </a:t>
            </a:r>
            <a:r>
              <a:rPr lang="fi-FI" dirty="0" err="1" smtClean="0"/>
              <a:t>learning</a:t>
            </a:r>
            <a:r>
              <a:rPr lang="fi-FI" dirty="0" smtClean="0"/>
              <a:t> and RDI </a:t>
            </a:r>
            <a:r>
              <a:rPr lang="fi-FI" dirty="0" err="1" smtClean="0"/>
              <a:t>activities</a:t>
            </a:r>
            <a:endParaRPr lang="en-US" dirty="0"/>
          </a:p>
        </p:txBody>
      </p:sp>
    </p:spTree>
    <p:extLst>
      <p:ext uri="{BB962C8B-B14F-4D97-AF65-F5344CB8AC3E}">
        <p14:creationId xmlns:p14="http://schemas.microsoft.com/office/powerpoint/2010/main" val="1851228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fontScale="90000"/>
          </a:bodyPr>
          <a:lstStyle/>
          <a:p>
            <a:r>
              <a:rPr lang="fi-FI" dirty="0" smtClean="0"/>
              <a:t>People and </a:t>
            </a:r>
            <a:r>
              <a:rPr lang="fi-FI" dirty="0" err="1" smtClean="0"/>
              <a:t>internal</a:t>
            </a:r>
            <a:r>
              <a:rPr lang="fi-FI" dirty="0" smtClean="0"/>
              <a:t> </a:t>
            </a:r>
            <a:r>
              <a:rPr lang="fi-FI" dirty="0" err="1" smtClean="0"/>
              <a:t>quality</a:t>
            </a:r>
            <a:r>
              <a:rPr lang="fi-FI" dirty="0" smtClean="0"/>
              <a:t> </a:t>
            </a:r>
            <a:r>
              <a:rPr lang="fi-FI" dirty="0" err="1" smtClean="0"/>
              <a:t>assurance</a:t>
            </a:r>
            <a:endParaRPr lang="en-US" dirty="0"/>
          </a:p>
        </p:txBody>
      </p:sp>
      <p:sp>
        <p:nvSpPr>
          <p:cNvPr id="3" name="Content Placeholder 2"/>
          <p:cNvSpPr>
            <a:spLocks noGrp="1"/>
          </p:cNvSpPr>
          <p:nvPr>
            <p:ph idx="1"/>
          </p:nvPr>
        </p:nvSpPr>
        <p:spPr>
          <a:xfrm>
            <a:off x="457200" y="1259632"/>
            <a:ext cx="8229600" cy="5040560"/>
          </a:xfrm>
        </p:spPr>
        <p:txBody>
          <a:bodyPr>
            <a:normAutofit fontScale="92500"/>
          </a:bodyPr>
          <a:lstStyle/>
          <a:p>
            <a:r>
              <a:rPr lang="fi-FI" dirty="0" smtClean="0"/>
              <a:t>A long-</a:t>
            </a:r>
            <a:r>
              <a:rPr lang="fi-FI" dirty="0" err="1" smtClean="0"/>
              <a:t>term</a:t>
            </a:r>
            <a:r>
              <a:rPr lang="fi-FI" dirty="0" smtClean="0"/>
              <a:t> </a:t>
            </a:r>
            <a:r>
              <a:rPr lang="fi-FI" dirty="0" err="1" smtClean="0"/>
              <a:t>plan</a:t>
            </a:r>
            <a:r>
              <a:rPr lang="fi-FI" dirty="0" smtClean="0"/>
              <a:t> for </a:t>
            </a:r>
            <a:r>
              <a:rPr lang="fi-FI" dirty="0" err="1" smtClean="0"/>
              <a:t>competence</a:t>
            </a:r>
            <a:r>
              <a:rPr lang="fi-FI" dirty="0" smtClean="0"/>
              <a:t> and </a:t>
            </a:r>
            <a:r>
              <a:rPr lang="fi-FI" dirty="0" err="1" smtClean="0"/>
              <a:t>career</a:t>
            </a:r>
            <a:r>
              <a:rPr lang="fi-FI" dirty="0" smtClean="0"/>
              <a:t> </a:t>
            </a:r>
            <a:r>
              <a:rPr lang="fi-FI" dirty="0" err="1" smtClean="0"/>
              <a:t>development</a:t>
            </a:r>
            <a:r>
              <a:rPr lang="fi-FI" dirty="0" smtClean="0"/>
              <a:t> on a </a:t>
            </a:r>
            <a:r>
              <a:rPr lang="fi-FI" dirty="0" err="1" smtClean="0"/>
              <a:t>unit</a:t>
            </a:r>
            <a:r>
              <a:rPr lang="fi-FI" dirty="0" smtClean="0"/>
              <a:t> </a:t>
            </a:r>
            <a:r>
              <a:rPr lang="fi-FI" dirty="0" err="1" smtClean="0"/>
              <a:t>level</a:t>
            </a:r>
            <a:r>
              <a:rPr lang="fi-FI" dirty="0" smtClean="0"/>
              <a:t> and </a:t>
            </a:r>
            <a:r>
              <a:rPr lang="fi-FI" dirty="0" err="1" smtClean="0"/>
              <a:t>also</a:t>
            </a:r>
            <a:r>
              <a:rPr lang="fi-FI" dirty="0" smtClean="0"/>
              <a:t> on an </a:t>
            </a:r>
            <a:r>
              <a:rPr lang="fi-FI" dirty="0" err="1" smtClean="0"/>
              <a:t>individual</a:t>
            </a:r>
            <a:r>
              <a:rPr lang="fi-FI" dirty="0" smtClean="0"/>
              <a:t> </a:t>
            </a:r>
            <a:r>
              <a:rPr lang="fi-FI" dirty="0" err="1" smtClean="0"/>
              <a:t>level</a:t>
            </a:r>
            <a:r>
              <a:rPr lang="fi-FI" dirty="0" smtClean="0"/>
              <a:t> </a:t>
            </a:r>
            <a:r>
              <a:rPr lang="fi-FI" dirty="0" err="1" smtClean="0"/>
              <a:t>based</a:t>
            </a:r>
            <a:r>
              <a:rPr lang="fi-FI" dirty="0" smtClean="0"/>
              <a:t> on </a:t>
            </a:r>
            <a:r>
              <a:rPr lang="fi-FI" dirty="0" err="1" smtClean="0"/>
              <a:t>development</a:t>
            </a:r>
            <a:r>
              <a:rPr lang="fi-FI" dirty="0" smtClean="0"/>
              <a:t> </a:t>
            </a:r>
            <a:r>
              <a:rPr lang="fi-FI" dirty="0" err="1" smtClean="0"/>
              <a:t>discussions</a:t>
            </a:r>
            <a:r>
              <a:rPr lang="fi-FI" dirty="0" smtClean="0"/>
              <a:t> and </a:t>
            </a:r>
            <a:r>
              <a:rPr lang="fi-FI" dirty="0" err="1" smtClean="0"/>
              <a:t>competence</a:t>
            </a:r>
            <a:r>
              <a:rPr lang="fi-FI" dirty="0" smtClean="0"/>
              <a:t> </a:t>
            </a:r>
            <a:r>
              <a:rPr lang="fi-FI" dirty="0" err="1" smtClean="0"/>
              <a:t>survey</a:t>
            </a:r>
            <a:r>
              <a:rPr lang="fi-FI" dirty="0" smtClean="0"/>
              <a:t> (</a:t>
            </a:r>
            <a:r>
              <a:rPr lang="fi-FI" dirty="0" err="1" smtClean="0"/>
              <a:t>plan</a:t>
            </a:r>
            <a:r>
              <a:rPr lang="fi-FI" dirty="0" smtClean="0"/>
              <a:t>)</a:t>
            </a:r>
          </a:p>
          <a:p>
            <a:r>
              <a:rPr lang="fi-FI" dirty="0" err="1"/>
              <a:t>Briefing</a:t>
            </a:r>
            <a:r>
              <a:rPr lang="fi-FI" dirty="0"/>
              <a:t> of </a:t>
            </a:r>
            <a:r>
              <a:rPr lang="fi-FI" dirty="0" err="1"/>
              <a:t>the</a:t>
            </a:r>
            <a:r>
              <a:rPr lang="fi-FI" dirty="0"/>
              <a:t> </a:t>
            </a:r>
            <a:r>
              <a:rPr lang="fi-FI" dirty="0" err="1"/>
              <a:t>employees</a:t>
            </a:r>
            <a:r>
              <a:rPr lang="fi-FI" dirty="0"/>
              <a:t> (</a:t>
            </a:r>
            <a:r>
              <a:rPr lang="fi-FI" dirty="0" err="1"/>
              <a:t>new</a:t>
            </a:r>
            <a:r>
              <a:rPr lang="fi-FI" dirty="0"/>
              <a:t> </a:t>
            </a:r>
            <a:r>
              <a:rPr lang="fi-FI" dirty="0" err="1"/>
              <a:t>employee</a:t>
            </a:r>
            <a:r>
              <a:rPr lang="fi-FI" dirty="0"/>
              <a:t> </a:t>
            </a:r>
            <a:r>
              <a:rPr lang="fi-FI" dirty="0" err="1"/>
              <a:t>briefings</a:t>
            </a:r>
            <a:r>
              <a:rPr lang="fi-FI" dirty="0"/>
              <a:t>, </a:t>
            </a:r>
            <a:r>
              <a:rPr lang="fi-FI" dirty="0" err="1"/>
              <a:t>personnel</a:t>
            </a:r>
            <a:r>
              <a:rPr lang="fi-FI" dirty="0"/>
              <a:t> </a:t>
            </a:r>
            <a:r>
              <a:rPr lang="fi-FI" dirty="0" err="1"/>
              <a:t>infos</a:t>
            </a:r>
            <a:r>
              <a:rPr lang="fi-FI" dirty="0"/>
              <a:t>, team </a:t>
            </a:r>
            <a:r>
              <a:rPr lang="fi-FI" dirty="0" err="1" smtClean="0"/>
              <a:t>briefings</a:t>
            </a:r>
            <a:r>
              <a:rPr lang="fi-FI" dirty="0" smtClean="0"/>
              <a:t>), </a:t>
            </a:r>
            <a:r>
              <a:rPr lang="fi-FI" dirty="0" err="1"/>
              <a:t>t</a:t>
            </a:r>
            <a:r>
              <a:rPr lang="fi-FI" dirty="0" err="1" smtClean="0"/>
              <a:t>raining</a:t>
            </a:r>
            <a:r>
              <a:rPr lang="fi-FI" dirty="0" smtClean="0"/>
              <a:t> and </a:t>
            </a:r>
            <a:r>
              <a:rPr lang="fi-FI" dirty="0" err="1"/>
              <a:t>d</a:t>
            </a:r>
            <a:r>
              <a:rPr lang="fi-FI" dirty="0" err="1" smtClean="0"/>
              <a:t>eveloping</a:t>
            </a:r>
            <a:r>
              <a:rPr lang="fi-FI" dirty="0" smtClean="0"/>
              <a:t> </a:t>
            </a:r>
            <a:r>
              <a:rPr lang="fi-FI" dirty="0" err="1" smtClean="0"/>
              <a:t>competences</a:t>
            </a:r>
            <a:r>
              <a:rPr lang="fi-FI" dirty="0" smtClean="0"/>
              <a:t> in line </a:t>
            </a:r>
            <a:r>
              <a:rPr lang="fi-FI" dirty="0" err="1" smtClean="0"/>
              <a:t>with</a:t>
            </a:r>
            <a:r>
              <a:rPr lang="fi-FI" dirty="0" smtClean="0"/>
              <a:t> </a:t>
            </a:r>
            <a:r>
              <a:rPr lang="fi-FI" dirty="0" err="1" smtClean="0"/>
              <a:t>the</a:t>
            </a:r>
            <a:r>
              <a:rPr lang="fi-FI" dirty="0" smtClean="0"/>
              <a:t> </a:t>
            </a:r>
            <a:r>
              <a:rPr lang="fi-FI" dirty="0" err="1" smtClean="0"/>
              <a:t>strategy</a:t>
            </a:r>
            <a:r>
              <a:rPr lang="fi-FI" dirty="0" smtClean="0"/>
              <a:t>, </a:t>
            </a:r>
            <a:r>
              <a:rPr lang="fi-FI" dirty="0" err="1"/>
              <a:t>common</a:t>
            </a:r>
            <a:r>
              <a:rPr lang="fi-FI" dirty="0"/>
              <a:t> </a:t>
            </a:r>
            <a:r>
              <a:rPr lang="fi-FI" dirty="0" err="1"/>
              <a:t>procedures</a:t>
            </a:r>
            <a:r>
              <a:rPr lang="fi-FI" dirty="0"/>
              <a:t> for </a:t>
            </a:r>
            <a:r>
              <a:rPr lang="fi-FI" dirty="0" err="1"/>
              <a:t>managing</a:t>
            </a:r>
            <a:r>
              <a:rPr lang="fi-FI" dirty="0"/>
              <a:t> </a:t>
            </a:r>
            <a:r>
              <a:rPr lang="fi-FI" dirty="0" err="1"/>
              <a:t>human</a:t>
            </a:r>
            <a:r>
              <a:rPr lang="fi-FI" dirty="0"/>
              <a:t> </a:t>
            </a:r>
            <a:r>
              <a:rPr lang="fi-FI" dirty="0" err="1" smtClean="0"/>
              <a:t>resources</a:t>
            </a:r>
            <a:r>
              <a:rPr lang="fi-FI" dirty="0" smtClean="0"/>
              <a:t> (</a:t>
            </a:r>
            <a:r>
              <a:rPr lang="fi-FI" dirty="0" err="1" smtClean="0"/>
              <a:t>do</a:t>
            </a:r>
            <a:r>
              <a:rPr lang="fi-FI" dirty="0" smtClean="0"/>
              <a:t>)</a:t>
            </a:r>
          </a:p>
          <a:p>
            <a:r>
              <a:rPr lang="fi-FI" dirty="0" err="1" smtClean="0"/>
              <a:t>Assessing</a:t>
            </a:r>
            <a:r>
              <a:rPr lang="fi-FI" dirty="0" smtClean="0"/>
              <a:t> </a:t>
            </a:r>
            <a:r>
              <a:rPr lang="fi-FI" dirty="0" err="1" smtClean="0"/>
              <a:t>the</a:t>
            </a:r>
            <a:r>
              <a:rPr lang="fi-FI" dirty="0" smtClean="0"/>
              <a:t> </a:t>
            </a:r>
            <a:r>
              <a:rPr lang="fi-FI" dirty="0" err="1" smtClean="0"/>
              <a:t>impacts</a:t>
            </a:r>
            <a:r>
              <a:rPr lang="fi-FI" dirty="0" smtClean="0"/>
              <a:t> of </a:t>
            </a:r>
            <a:r>
              <a:rPr lang="fi-FI" dirty="0" err="1" smtClean="0"/>
              <a:t>training</a:t>
            </a:r>
            <a:r>
              <a:rPr lang="fi-FI" dirty="0" smtClean="0"/>
              <a:t> and </a:t>
            </a:r>
            <a:r>
              <a:rPr lang="fi-FI" dirty="0" err="1" smtClean="0"/>
              <a:t>other</a:t>
            </a:r>
            <a:r>
              <a:rPr lang="fi-FI" dirty="0" smtClean="0"/>
              <a:t> </a:t>
            </a:r>
            <a:r>
              <a:rPr lang="fi-FI" dirty="0" err="1" smtClean="0"/>
              <a:t>development</a:t>
            </a:r>
            <a:r>
              <a:rPr lang="fi-FI" dirty="0" smtClean="0"/>
              <a:t> </a:t>
            </a:r>
            <a:r>
              <a:rPr lang="fi-FI" dirty="0" err="1" smtClean="0"/>
              <a:t>actions</a:t>
            </a:r>
            <a:r>
              <a:rPr lang="fi-FI" dirty="0" smtClean="0"/>
              <a:t> </a:t>
            </a:r>
            <a:r>
              <a:rPr lang="fi-FI" dirty="0" err="1" smtClean="0"/>
              <a:t>through</a:t>
            </a:r>
            <a:r>
              <a:rPr lang="fi-FI" dirty="0"/>
              <a:t> </a:t>
            </a:r>
            <a:r>
              <a:rPr lang="fi-FI" dirty="0" err="1" smtClean="0"/>
              <a:t>biennial</a:t>
            </a:r>
            <a:r>
              <a:rPr lang="fi-FI" dirty="0" smtClean="0"/>
              <a:t> </a:t>
            </a:r>
            <a:r>
              <a:rPr lang="fi-FI" dirty="0" err="1" smtClean="0"/>
              <a:t>employee</a:t>
            </a:r>
            <a:r>
              <a:rPr lang="fi-FI" dirty="0" smtClean="0"/>
              <a:t> </a:t>
            </a:r>
            <a:r>
              <a:rPr lang="fi-FI" dirty="0" err="1" smtClean="0"/>
              <a:t>survey</a:t>
            </a:r>
            <a:r>
              <a:rPr lang="fi-FI" dirty="0" smtClean="0"/>
              <a:t> (</a:t>
            </a:r>
            <a:r>
              <a:rPr lang="fi-FI" dirty="0" err="1" smtClean="0"/>
              <a:t>check</a:t>
            </a:r>
            <a:r>
              <a:rPr lang="fi-FI" dirty="0" smtClean="0"/>
              <a:t>) and </a:t>
            </a:r>
            <a:r>
              <a:rPr lang="fi-FI" dirty="0" err="1" smtClean="0"/>
              <a:t>annual</a:t>
            </a:r>
            <a:r>
              <a:rPr lang="fi-FI" dirty="0" smtClean="0"/>
              <a:t> </a:t>
            </a:r>
            <a:r>
              <a:rPr lang="fi-FI" dirty="0" err="1" smtClean="0"/>
              <a:t>development</a:t>
            </a:r>
            <a:r>
              <a:rPr lang="fi-FI" dirty="0" smtClean="0"/>
              <a:t> </a:t>
            </a:r>
            <a:r>
              <a:rPr lang="fi-FI" dirty="0" err="1" smtClean="0"/>
              <a:t>discussions</a:t>
            </a:r>
            <a:r>
              <a:rPr lang="fi-FI" dirty="0" smtClean="0"/>
              <a:t> (</a:t>
            </a:r>
            <a:r>
              <a:rPr lang="fi-FI" dirty="0" err="1" smtClean="0"/>
              <a:t>check</a:t>
            </a:r>
            <a:r>
              <a:rPr lang="fi-FI" dirty="0" smtClean="0"/>
              <a:t>). </a:t>
            </a:r>
            <a:r>
              <a:rPr lang="fi-FI" dirty="0" err="1" smtClean="0"/>
              <a:t>Students</a:t>
            </a:r>
            <a:r>
              <a:rPr lang="fi-FI" dirty="0"/>
              <a:t> </a:t>
            </a:r>
            <a:r>
              <a:rPr lang="fi-FI" dirty="0" smtClean="0"/>
              <a:t>feedback is </a:t>
            </a:r>
            <a:r>
              <a:rPr lang="fi-FI" dirty="0" err="1" smtClean="0"/>
              <a:t>also</a:t>
            </a:r>
            <a:r>
              <a:rPr lang="fi-FI" dirty="0" smtClean="0"/>
              <a:t> </a:t>
            </a:r>
            <a:r>
              <a:rPr lang="fi-FI" dirty="0" err="1" smtClean="0"/>
              <a:t>taken</a:t>
            </a:r>
            <a:r>
              <a:rPr lang="fi-FI" dirty="0" smtClean="0"/>
              <a:t> into </a:t>
            </a:r>
            <a:r>
              <a:rPr lang="fi-FI" dirty="0" err="1" smtClean="0"/>
              <a:t>account</a:t>
            </a:r>
            <a:r>
              <a:rPr lang="fi-FI" dirty="0" smtClean="0"/>
              <a:t> </a:t>
            </a:r>
            <a:r>
              <a:rPr lang="fi-FI" dirty="0" err="1" smtClean="0"/>
              <a:t>when</a:t>
            </a:r>
            <a:r>
              <a:rPr lang="fi-FI" dirty="0" smtClean="0"/>
              <a:t> </a:t>
            </a:r>
            <a:r>
              <a:rPr lang="fi-FI" dirty="0" err="1" smtClean="0"/>
              <a:t>assessing</a:t>
            </a:r>
            <a:r>
              <a:rPr lang="fi-FI" dirty="0" smtClean="0"/>
              <a:t> </a:t>
            </a:r>
            <a:r>
              <a:rPr lang="fi-FI" dirty="0" err="1" smtClean="0"/>
              <a:t>the</a:t>
            </a:r>
            <a:r>
              <a:rPr lang="fi-FI" dirty="0" smtClean="0"/>
              <a:t> </a:t>
            </a:r>
            <a:r>
              <a:rPr lang="fi-FI" dirty="0" err="1" smtClean="0"/>
              <a:t>needs</a:t>
            </a:r>
            <a:r>
              <a:rPr lang="fi-FI" dirty="0" smtClean="0"/>
              <a:t> for </a:t>
            </a:r>
            <a:r>
              <a:rPr lang="fi-FI" dirty="0" err="1" smtClean="0"/>
              <a:t>training</a:t>
            </a:r>
            <a:r>
              <a:rPr lang="fi-FI" dirty="0" smtClean="0"/>
              <a:t> and </a:t>
            </a:r>
            <a:r>
              <a:rPr lang="fi-FI" dirty="0" err="1" smtClean="0"/>
              <a:t>competence</a:t>
            </a:r>
            <a:r>
              <a:rPr lang="fi-FI" dirty="0" smtClean="0"/>
              <a:t> </a:t>
            </a:r>
            <a:r>
              <a:rPr lang="fi-FI" dirty="0" err="1" smtClean="0"/>
              <a:t>development</a:t>
            </a:r>
            <a:r>
              <a:rPr lang="fi-FI" dirty="0" smtClean="0"/>
              <a:t> </a:t>
            </a:r>
          </a:p>
          <a:p>
            <a:r>
              <a:rPr lang="fi-FI" dirty="0" err="1" smtClean="0"/>
              <a:t>Based</a:t>
            </a:r>
            <a:r>
              <a:rPr lang="fi-FI" dirty="0" smtClean="0"/>
              <a:t> on </a:t>
            </a:r>
            <a:r>
              <a:rPr lang="fi-FI" dirty="0" err="1" smtClean="0"/>
              <a:t>assessments</a:t>
            </a:r>
            <a:r>
              <a:rPr lang="fi-FI" dirty="0" smtClean="0"/>
              <a:t>, </a:t>
            </a:r>
            <a:r>
              <a:rPr lang="fi-FI" dirty="0" err="1" smtClean="0"/>
              <a:t>individual</a:t>
            </a:r>
            <a:r>
              <a:rPr lang="fi-FI" dirty="0" smtClean="0"/>
              <a:t> and </a:t>
            </a:r>
            <a:r>
              <a:rPr lang="fi-FI" dirty="0" err="1" smtClean="0"/>
              <a:t>institutional</a:t>
            </a:r>
            <a:r>
              <a:rPr lang="fi-FI" dirty="0" smtClean="0"/>
              <a:t> </a:t>
            </a:r>
            <a:r>
              <a:rPr lang="fi-FI" dirty="0" err="1" smtClean="0"/>
              <a:t>development</a:t>
            </a:r>
            <a:r>
              <a:rPr lang="fi-FI" dirty="0" smtClean="0"/>
              <a:t> </a:t>
            </a:r>
            <a:r>
              <a:rPr lang="fi-FI" dirty="0" err="1" smtClean="0"/>
              <a:t>needs</a:t>
            </a:r>
            <a:r>
              <a:rPr lang="fi-FI" dirty="0" smtClean="0"/>
              <a:t> </a:t>
            </a:r>
            <a:r>
              <a:rPr lang="fi-FI" dirty="0" err="1" smtClean="0"/>
              <a:t>are</a:t>
            </a:r>
            <a:r>
              <a:rPr lang="fi-FI" dirty="0" smtClean="0"/>
              <a:t> </a:t>
            </a:r>
            <a:r>
              <a:rPr lang="fi-FI" dirty="0" err="1" smtClean="0"/>
              <a:t>aligned</a:t>
            </a:r>
            <a:r>
              <a:rPr lang="fi-FI" dirty="0" smtClean="0"/>
              <a:t> (act)</a:t>
            </a:r>
          </a:p>
          <a:p>
            <a:endParaRPr lang="en-US" dirty="0"/>
          </a:p>
        </p:txBody>
      </p:sp>
    </p:spTree>
    <p:extLst>
      <p:ext uri="{BB962C8B-B14F-4D97-AF65-F5344CB8AC3E}">
        <p14:creationId xmlns:p14="http://schemas.microsoft.com/office/powerpoint/2010/main" val="2330905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Partnerships</a:t>
            </a:r>
            <a:r>
              <a:rPr lang="fi-FI" dirty="0" smtClean="0"/>
              <a:t> and </a:t>
            </a:r>
            <a:r>
              <a:rPr lang="fi-FI" dirty="0" err="1" smtClean="0"/>
              <a:t>resources</a:t>
            </a:r>
            <a:endParaRPr lang="en-US" dirty="0"/>
          </a:p>
        </p:txBody>
      </p:sp>
    </p:spTree>
    <p:extLst>
      <p:ext uri="{BB962C8B-B14F-4D97-AF65-F5344CB8AC3E}">
        <p14:creationId xmlns:p14="http://schemas.microsoft.com/office/powerpoint/2010/main" val="13911490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Partnerships</a:t>
            </a:r>
            <a:endParaRPr lang="en-US" dirty="0"/>
          </a:p>
        </p:txBody>
      </p:sp>
      <p:sp>
        <p:nvSpPr>
          <p:cNvPr id="3" name="Content Placeholder 2"/>
          <p:cNvSpPr>
            <a:spLocks noGrp="1"/>
          </p:cNvSpPr>
          <p:nvPr>
            <p:ph idx="1"/>
          </p:nvPr>
        </p:nvSpPr>
        <p:spPr>
          <a:xfrm>
            <a:off x="611560" y="1556792"/>
            <a:ext cx="8229600" cy="4392488"/>
          </a:xfrm>
        </p:spPr>
        <p:txBody>
          <a:bodyPr>
            <a:normAutofit/>
          </a:bodyPr>
          <a:lstStyle/>
          <a:p>
            <a:r>
              <a:rPr lang="en-US" dirty="0" smtClean="0"/>
              <a:t>Working life oriented education and RDI activities which support the </a:t>
            </a:r>
            <a:r>
              <a:rPr lang="en-US" dirty="0"/>
              <a:t>regional </a:t>
            </a:r>
            <a:r>
              <a:rPr lang="en-US" dirty="0" smtClean="0"/>
              <a:t>development are </a:t>
            </a:r>
            <a:r>
              <a:rPr lang="en-US" dirty="0"/>
              <a:t>based </a:t>
            </a:r>
            <a:r>
              <a:rPr lang="en-US" dirty="0" smtClean="0"/>
              <a:t>on </a:t>
            </a:r>
            <a:r>
              <a:rPr lang="en-US" dirty="0"/>
              <a:t>systematic development and maintenance of strong partnerships. Affiliates are categorized as strategic </a:t>
            </a:r>
            <a:r>
              <a:rPr lang="en-US" dirty="0" smtClean="0"/>
              <a:t>partners, </a:t>
            </a:r>
            <a:r>
              <a:rPr lang="en-US" dirty="0"/>
              <a:t>key </a:t>
            </a:r>
            <a:r>
              <a:rPr lang="en-US" dirty="0" smtClean="0"/>
              <a:t>partners, </a:t>
            </a:r>
            <a:r>
              <a:rPr lang="en-US" dirty="0"/>
              <a:t>partners and </a:t>
            </a:r>
            <a:r>
              <a:rPr lang="en-US" dirty="0" smtClean="0"/>
              <a:t>case-by-case partners.</a:t>
            </a:r>
          </a:p>
          <a:p>
            <a:r>
              <a:rPr lang="en-US" dirty="0" smtClean="0"/>
              <a:t>With strategic </a:t>
            </a:r>
            <a:r>
              <a:rPr lang="en-US" dirty="0"/>
              <a:t>partners and key partners </a:t>
            </a:r>
            <a:r>
              <a:rPr lang="en-US" dirty="0" smtClean="0"/>
              <a:t>we make partnership </a:t>
            </a:r>
            <a:r>
              <a:rPr lang="en-US" dirty="0"/>
              <a:t>agreements that ensure the continuous reciprocal cooperation and common development </a:t>
            </a:r>
            <a:r>
              <a:rPr lang="en-US" dirty="0" smtClean="0"/>
              <a:t>plans.</a:t>
            </a:r>
          </a:p>
          <a:p>
            <a:r>
              <a:rPr lang="en-US" dirty="0" smtClean="0"/>
              <a:t>The challenge in managing partnerships is the vast amount of partners.  </a:t>
            </a:r>
            <a:endParaRPr lang="en-US" dirty="0"/>
          </a:p>
        </p:txBody>
      </p:sp>
    </p:spTree>
    <p:extLst>
      <p:ext uri="{BB962C8B-B14F-4D97-AF65-F5344CB8AC3E}">
        <p14:creationId xmlns:p14="http://schemas.microsoft.com/office/powerpoint/2010/main" val="1676085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6721754" y="2292851"/>
            <a:ext cx="1699290" cy="3447256"/>
          </a:xfrm>
          <a:prstGeom prst="roundRect">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fi-FI" sz="1600" dirty="0" err="1" smtClean="0"/>
              <a:t>Satisfied</a:t>
            </a:r>
            <a:r>
              <a:rPr lang="fi-FI" sz="1600" dirty="0" smtClean="0"/>
              <a:t> </a:t>
            </a:r>
            <a:r>
              <a:rPr lang="fi-FI" sz="1600" dirty="0" err="1" smtClean="0"/>
              <a:t>students</a:t>
            </a:r>
            <a:r>
              <a:rPr lang="fi-FI" sz="1600" dirty="0" smtClean="0"/>
              <a:t>, </a:t>
            </a:r>
            <a:r>
              <a:rPr lang="fi-FI" sz="1600" dirty="0" err="1" smtClean="0"/>
              <a:t>stakeholders</a:t>
            </a:r>
            <a:r>
              <a:rPr lang="fi-FI" sz="1600" dirty="0" smtClean="0"/>
              <a:t> and </a:t>
            </a:r>
            <a:r>
              <a:rPr lang="fi-FI" sz="1600" dirty="0" err="1" smtClean="0"/>
              <a:t>partners</a:t>
            </a:r>
            <a:endParaRPr lang="fi-FI" sz="1600" dirty="0" smtClean="0"/>
          </a:p>
          <a:p>
            <a:pPr algn="ctr"/>
            <a:endParaRPr lang="fi-FI" sz="1600" dirty="0" smtClean="0"/>
          </a:p>
          <a:p>
            <a:pPr algn="ctr"/>
            <a:r>
              <a:rPr lang="fi-FI" sz="1600" dirty="0" err="1" smtClean="0"/>
              <a:t>Arctic</a:t>
            </a:r>
            <a:r>
              <a:rPr lang="fi-FI" sz="1600" dirty="0" smtClean="0"/>
              <a:t> </a:t>
            </a:r>
            <a:r>
              <a:rPr lang="fi-FI" sz="1600" dirty="0" err="1" smtClean="0"/>
              <a:t>competence</a:t>
            </a:r>
            <a:endParaRPr lang="fi-FI" sz="1600" dirty="0" smtClean="0"/>
          </a:p>
          <a:p>
            <a:pPr algn="ctr"/>
            <a:endParaRPr lang="fi-FI" sz="1600" dirty="0"/>
          </a:p>
          <a:p>
            <a:pPr algn="ctr"/>
            <a:r>
              <a:rPr lang="fi-FI" sz="1600" dirty="0" err="1" smtClean="0"/>
              <a:t>Accountability</a:t>
            </a:r>
            <a:r>
              <a:rPr lang="fi-FI" sz="1600" dirty="0" smtClean="0"/>
              <a:t> and </a:t>
            </a:r>
            <a:r>
              <a:rPr lang="fi-FI" sz="1600" dirty="0" err="1" smtClean="0"/>
              <a:t>results</a:t>
            </a:r>
            <a:endParaRPr lang="fi-FI" sz="1600" dirty="0" smtClean="0"/>
          </a:p>
          <a:p>
            <a:pPr algn="ctr"/>
            <a:endParaRPr lang="en-US" dirty="0"/>
          </a:p>
        </p:txBody>
      </p:sp>
      <p:sp>
        <p:nvSpPr>
          <p:cNvPr id="6" name="Otsikko 5"/>
          <p:cNvSpPr>
            <a:spLocks noGrp="1"/>
          </p:cNvSpPr>
          <p:nvPr>
            <p:ph type="title"/>
          </p:nvPr>
        </p:nvSpPr>
        <p:spPr>
          <a:xfrm>
            <a:off x="385067" y="285302"/>
            <a:ext cx="8229600" cy="990600"/>
          </a:xfrm>
        </p:spPr>
        <p:txBody>
          <a:bodyPr>
            <a:normAutofit fontScale="90000"/>
          </a:bodyPr>
          <a:lstStyle/>
          <a:p>
            <a:r>
              <a:rPr lang="en-US" dirty="0" smtClean="0"/>
              <a:t>Elements of our quality system based on CAF model</a:t>
            </a:r>
            <a:endParaRPr lang="fi-FI" dirty="0"/>
          </a:p>
        </p:txBody>
      </p:sp>
      <p:sp>
        <p:nvSpPr>
          <p:cNvPr id="7" name="Rounded Rectangle 6"/>
          <p:cNvSpPr/>
          <p:nvPr/>
        </p:nvSpPr>
        <p:spPr>
          <a:xfrm>
            <a:off x="323528" y="2286000"/>
            <a:ext cx="1584176" cy="3447256"/>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fi-FI" sz="1600" dirty="0" err="1" smtClean="0"/>
              <a:t>The</a:t>
            </a:r>
            <a:r>
              <a:rPr lang="fi-FI" sz="1600" dirty="0" smtClean="0"/>
              <a:t> </a:t>
            </a:r>
            <a:r>
              <a:rPr lang="fi-FI" sz="1600" dirty="0" err="1" smtClean="0"/>
              <a:t>expectations</a:t>
            </a:r>
            <a:r>
              <a:rPr lang="fi-FI" sz="1600" dirty="0" smtClean="0"/>
              <a:t> of </a:t>
            </a:r>
            <a:r>
              <a:rPr lang="fi-FI" sz="1600" dirty="0" err="1" smtClean="0"/>
              <a:t>students</a:t>
            </a:r>
            <a:r>
              <a:rPr lang="fi-FI" sz="1600" dirty="0" smtClean="0"/>
              <a:t>, </a:t>
            </a:r>
            <a:r>
              <a:rPr lang="fi-FI" sz="1600" dirty="0" err="1" smtClean="0"/>
              <a:t>stakeholders</a:t>
            </a:r>
            <a:r>
              <a:rPr lang="fi-FI" sz="1600" dirty="0" smtClean="0"/>
              <a:t> and </a:t>
            </a:r>
            <a:r>
              <a:rPr lang="fi-FI" sz="1600" dirty="0" err="1" smtClean="0"/>
              <a:t>partners</a:t>
            </a:r>
            <a:endParaRPr lang="fi-FI" sz="1600" dirty="0" smtClean="0"/>
          </a:p>
          <a:p>
            <a:pPr algn="ctr"/>
            <a:endParaRPr lang="fi-FI" sz="1600" dirty="0" smtClean="0"/>
          </a:p>
          <a:p>
            <a:pPr algn="ctr"/>
            <a:r>
              <a:rPr lang="fi-FI" sz="1600" dirty="0" err="1" smtClean="0"/>
              <a:t>Corporate</a:t>
            </a:r>
            <a:r>
              <a:rPr lang="fi-FI" sz="1600" dirty="0" smtClean="0"/>
              <a:t> </a:t>
            </a:r>
            <a:r>
              <a:rPr lang="fi-FI" sz="1600" dirty="0" err="1" smtClean="0"/>
              <a:t>governance</a:t>
            </a:r>
            <a:endParaRPr lang="fi-FI" sz="1600" dirty="0" smtClean="0"/>
          </a:p>
          <a:p>
            <a:pPr algn="ctr"/>
            <a:endParaRPr lang="fi-FI" sz="1600" dirty="0"/>
          </a:p>
          <a:p>
            <a:pPr algn="ctr"/>
            <a:r>
              <a:rPr lang="fi-FI" sz="1600" dirty="0" err="1" smtClean="0"/>
              <a:t>External</a:t>
            </a:r>
            <a:r>
              <a:rPr lang="fi-FI" sz="1600" dirty="0" smtClean="0"/>
              <a:t> </a:t>
            </a:r>
            <a:r>
              <a:rPr lang="fi-FI" sz="1600" dirty="0" err="1" smtClean="0"/>
              <a:t>steering</a:t>
            </a:r>
            <a:r>
              <a:rPr lang="fi-FI" sz="1600" dirty="0" smtClean="0"/>
              <a:t> and </a:t>
            </a:r>
            <a:r>
              <a:rPr lang="fi-FI" sz="1600" dirty="0" err="1" smtClean="0"/>
              <a:t>legislation</a:t>
            </a:r>
            <a:endParaRPr lang="fi-FI" sz="1600" dirty="0" smtClean="0"/>
          </a:p>
          <a:p>
            <a:pPr algn="ctr"/>
            <a:endParaRPr lang="en-US" dirty="0"/>
          </a:p>
        </p:txBody>
      </p:sp>
      <p:sp>
        <p:nvSpPr>
          <p:cNvPr id="9" name="Pentagon 8"/>
          <p:cNvSpPr/>
          <p:nvPr/>
        </p:nvSpPr>
        <p:spPr>
          <a:xfrm>
            <a:off x="2051595" y="2286000"/>
            <a:ext cx="4896544" cy="3447256"/>
          </a:xfrm>
          <a:prstGeom prst="homePlat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TextBox 13"/>
          <p:cNvSpPr txBox="1"/>
          <p:nvPr/>
        </p:nvSpPr>
        <p:spPr>
          <a:xfrm>
            <a:off x="2580866" y="5377625"/>
            <a:ext cx="2304256" cy="369332"/>
          </a:xfrm>
          <a:prstGeom prst="rect">
            <a:avLst/>
          </a:prstGeom>
          <a:noFill/>
        </p:spPr>
        <p:txBody>
          <a:bodyPr wrap="square" rtlCol="0">
            <a:spAutoFit/>
          </a:bodyPr>
          <a:lstStyle/>
          <a:p>
            <a:pPr algn="ctr"/>
            <a:r>
              <a:rPr lang="fi-FI" dirty="0" smtClean="0"/>
              <a:t>1. LEADERSHIP</a:t>
            </a:r>
            <a:endParaRPr lang="en-US" dirty="0"/>
          </a:p>
        </p:txBody>
      </p:sp>
      <p:graphicFrame>
        <p:nvGraphicFramePr>
          <p:cNvPr id="17" name="Diagram 16"/>
          <p:cNvGraphicFramePr/>
          <p:nvPr>
            <p:extLst>
              <p:ext uri="{D42A27DB-BD31-4B8C-83A1-F6EECF244321}">
                <p14:modId xmlns:p14="http://schemas.microsoft.com/office/powerpoint/2010/main" val="3988528164"/>
              </p:ext>
            </p:extLst>
          </p:nvPr>
        </p:nvGraphicFramePr>
        <p:xfrm>
          <a:off x="1619672" y="2419145"/>
          <a:ext cx="4655583" cy="3015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Left Arrow 18"/>
          <p:cNvSpPr/>
          <p:nvPr/>
        </p:nvSpPr>
        <p:spPr>
          <a:xfrm>
            <a:off x="323528" y="5652542"/>
            <a:ext cx="8323901" cy="648071"/>
          </a:xfrm>
          <a:prstGeom prst="leftArrow">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smtClean="0"/>
              <a:t>INNOVATION AND LEARNING</a:t>
            </a:r>
            <a:endParaRPr lang="en-US" dirty="0"/>
          </a:p>
        </p:txBody>
      </p:sp>
      <p:sp>
        <p:nvSpPr>
          <p:cNvPr id="20" name="Right Arrow 19"/>
          <p:cNvSpPr/>
          <p:nvPr/>
        </p:nvSpPr>
        <p:spPr>
          <a:xfrm>
            <a:off x="323528" y="1672167"/>
            <a:ext cx="8323901" cy="680406"/>
          </a:xfrm>
          <a:prstGeom prst="rightArrow">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smtClean="0"/>
              <a:t>CONTINUOUS IMPROVEMENT</a:t>
            </a:r>
            <a:endParaRPr lang="en-US" dirty="0"/>
          </a:p>
        </p:txBody>
      </p:sp>
    </p:spTree>
    <p:extLst>
      <p:ext uri="{BB962C8B-B14F-4D97-AF65-F5344CB8AC3E}">
        <p14:creationId xmlns:p14="http://schemas.microsoft.com/office/powerpoint/2010/main" val="2879019825"/>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err="1" smtClean="0"/>
              <a:t>Partnerships</a:t>
            </a:r>
            <a:r>
              <a:rPr lang="fi-FI" dirty="0" smtClean="0"/>
              <a:t> and </a:t>
            </a:r>
            <a:r>
              <a:rPr lang="fi-FI" dirty="0" err="1" smtClean="0"/>
              <a:t>internal</a:t>
            </a:r>
            <a:r>
              <a:rPr lang="fi-FI" dirty="0" smtClean="0"/>
              <a:t> </a:t>
            </a:r>
            <a:r>
              <a:rPr lang="fi-FI" dirty="0" err="1" smtClean="0"/>
              <a:t>quality</a:t>
            </a:r>
            <a:r>
              <a:rPr lang="fi-FI" dirty="0" smtClean="0"/>
              <a:t> </a:t>
            </a:r>
            <a:r>
              <a:rPr lang="fi-FI" dirty="0" err="1" smtClean="0"/>
              <a:t>assurance</a:t>
            </a:r>
            <a:endParaRPr lang="en-US" dirty="0"/>
          </a:p>
        </p:txBody>
      </p:sp>
      <p:sp>
        <p:nvSpPr>
          <p:cNvPr id="3" name="Content Placeholder 2"/>
          <p:cNvSpPr>
            <a:spLocks noGrp="1"/>
          </p:cNvSpPr>
          <p:nvPr>
            <p:ph idx="1"/>
          </p:nvPr>
        </p:nvSpPr>
        <p:spPr>
          <a:xfrm>
            <a:off x="457200" y="2059672"/>
            <a:ext cx="8229600" cy="3961616"/>
          </a:xfrm>
        </p:spPr>
        <p:txBody>
          <a:bodyPr>
            <a:normAutofit fontScale="92500" lnSpcReduction="10000"/>
          </a:bodyPr>
          <a:lstStyle/>
          <a:p>
            <a:r>
              <a:rPr lang="fi-FI" dirty="0" err="1" smtClean="0"/>
              <a:t>Internal</a:t>
            </a:r>
            <a:r>
              <a:rPr lang="fi-FI" dirty="0" smtClean="0"/>
              <a:t> </a:t>
            </a:r>
            <a:r>
              <a:rPr lang="fi-FI" dirty="0" err="1" smtClean="0"/>
              <a:t>quality</a:t>
            </a:r>
            <a:r>
              <a:rPr lang="fi-FI" dirty="0" smtClean="0"/>
              <a:t> </a:t>
            </a:r>
            <a:r>
              <a:rPr lang="fi-FI" dirty="0" err="1" smtClean="0"/>
              <a:t>assurance</a:t>
            </a:r>
            <a:r>
              <a:rPr lang="fi-FI" dirty="0" smtClean="0"/>
              <a:t> </a:t>
            </a:r>
            <a:r>
              <a:rPr lang="fi-FI" dirty="0" err="1" smtClean="0"/>
              <a:t>related</a:t>
            </a:r>
            <a:r>
              <a:rPr lang="fi-FI" dirty="0" smtClean="0"/>
              <a:t> to </a:t>
            </a:r>
            <a:r>
              <a:rPr lang="fi-FI" dirty="0" err="1" smtClean="0"/>
              <a:t>strategic</a:t>
            </a:r>
            <a:r>
              <a:rPr lang="fi-FI" dirty="0" smtClean="0"/>
              <a:t> and </a:t>
            </a:r>
            <a:r>
              <a:rPr lang="fi-FI" dirty="0" err="1" smtClean="0"/>
              <a:t>key</a:t>
            </a:r>
            <a:r>
              <a:rPr lang="fi-FI" dirty="0" smtClean="0"/>
              <a:t> </a:t>
            </a:r>
            <a:r>
              <a:rPr lang="fi-FI" dirty="0" err="1" smtClean="0"/>
              <a:t>partners</a:t>
            </a:r>
            <a:r>
              <a:rPr lang="fi-FI" dirty="0" smtClean="0"/>
              <a:t> </a:t>
            </a:r>
            <a:r>
              <a:rPr lang="fi-FI" dirty="0" err="1" smtClean="0"/>
              <a:t>are</a:t>
            </a:r>
            <a:r>
              <a:rPr lang="fi-FI" dirty="0" smtClean="0"/>
              <a:t> </a:t>
            </a:r>
            <a:r>
              <a:rPr lang="fi-FI" dirty="0" err="1" smtClean="0"/>
              <a:t>based</a:t>
            </a:r>
            <a:r>
              <a:rPr lang="fi-FI" dirty="0" smtClean="0"/>
              <a:t> on </a:t>
            </a:r>
            <a:r>
              <a:rPr lang="fi-FI" dirty="0" err="1" smtClean="0"/>
              <a:t>partnership</a:t>
            </a:r>
            <a:r>
              <a:rPr lang="fi-FI" dirty="0" smtClean="0"/>
              <a:t> </a:t>
            </a:r>
            <a:r>
              <a:rPr lang="fi-FI" dirty="0" err="1" smtClean="0"/>
              <a:t>agreements</a:t>
            </a:r>
            <a:r>
              <a:rPr lang="fi-FI" dirty="0" smtClean="0"/>
              <a:t> (</a:t>
            </a:r>
            <a:r>
              <a:rPr lang="fi-FI" dirty="0" err="1" smtClean="0"/>
              <a:t>plan</a:t>
            </a:r>
            <a:r>
              <a:rPr lang="fi-FI" dirty="0" smtClean="0"/>
              <a:t>) and </a:t>
            </a:r>
            <a:r>
              <a:rPr lang="fi-FI" dirty="0" err="1" smtClean="0"/>
              <a:t>development</a:t>
            </a:r>
            <a:r>
              <a:rPr lang="fi-FI" dirty="0" smtClean="0"/>
              <a:t> </a:t>
            </a:r>
            <a:r>
              <a:rPr lang="fi-FI" dirty="0" err="1" smtClean="0"/>
              <a:t>plans</a:t>
            </a:r>
            <a:r>
              <a:rPr lang="fi-FI" dirty="0" smtClean="0"/>
              <a:t> (</a:t>
            </a:r>
            <a:r>
              <a:rPr lang="fi-FI" dirty="0" err="1" smtClean="0"/>
              <a:t>plan</a:t>
            </a:r>
            <a:r>
              <a:rPr lang="fi-FI" dirty="0" smtClean="0"/>
              <a:t> and </a:t>
            </a:r>
            <a:r>
              <a:rPr lang="fi-FI" dirty="0" err="1" smtClean="0"/>
              <a:t>do</a:t>
            </a:r>
            <a:r>
              <a:rPr lang="fi-FI" dirty="0" smtClean="0"/>
              <a:t>), </a:t>
            </a:r>
            <a:r>
              <a:rPr lang="fi-FI" dirty="0" err="1" smtClean="0"/>
              <a:t>which</a:t>
            </a:r>
            <a:r>
              <a:rPr lang="fi-FI" dirty="0" smtClean="0"/>
              <a:t> </a:t>
            </a:r>
            <a:r>
              <a:rPr lang="fi-FI" dirty="0" err="1" smtClean="0"/>
              <a:t>are</a:t>
            </a:r>
            <a:r>
              <a:rPr lang="fi-FI" dirty="0" smtClean="0"/>
              <a:t> </a:t>
            </a:r>
            <a:r>
              <a:rPr lang="fi-FI" dirty="0" err="1" smtClean="0"/>
              <a:t>evaluated</a:t>
            </a:r>
            <a:r>
              <a:rPr lang="fi-FI" dirty="0" smtClean="0"/>
              <a:t> </a:t>
            </a:r>
            <a:r>
              <a:rPr lang="fi-FI" dirty="0" err="1" smtClean="0"/>
              <a:t>annually</a:t>
            </a:r>
            <a:r>
              <a:rPr lang="fi-FI" dirty="0" smtClean="0"/>
              <a:t> (</a:t>
            </a:r>
            <a:r>
              <a:rPr lang="fi-FI" dirty="0" err="1" smtClean="0"/>
              <a:t>check</a:t>
            </a:r>
            <a:r>
              <a:rPr lang="fi-FI" dirty="0" smtClean="0"/>
              <a:t>). </a:t>
            </a:r>
            <a:r>
              <a:rPr lang="fi-FI" dirty="0" err="1"/>
              <a:t>Agreements</a:t>
            </a:r>
            <a:r>
              <a:rPr lang="fi-FI" dirty="0"/>
              <a:t> </a:t>
            </a:r>
            <a:r>
              <a:rPr lang="fi-FI" dirty="0" err="1"/>
              <a:t>with</a:t>
            </a:r>
            <a:r>
              <a:rPr lang="fi-FI" dirty="0"/>
              <a:t> </a:t>
            </a:r>
            <a:r>
              <a:rPr lang="fi-FI" dirty="0" err="1"/>
              <a:t>mobility</a:t>
            </a:r>
            <a:r>
              <a:rPr lang="fi-FI" dirty="0"/>
              <a:t> </a:t>
            </a:r>
            <a:r>
              <a:rPr lang="fi-FI" dirty="0" err="1"/>
              <a:t>partners</a:t>
            </a:r>
            <a:r>
              <a:rPr lang="fi-FI" dirty="0"/>
              <a:t> </a:t>
            </a:r>
            <a:r>
              <a:rPr lang="fi-FI" dirty="0" err="1"/>
              <a:t>are</a:t>
            </a:r>
            <a:r>
              <a:rPr lang="fi-FI" dirty="0"/>
              <a:t> </a:t>
            </a:r>
            <a:r>
              <a:rPr lang="fi-FI" dirty="0" err="1"/>
              <a:t>also</a:t>
            </a:r>
            <a:r>
              <a:rPr lang="fi-FI" dirty="0"/>
              <a:t> </a:t>
            </a:r>
            <a:r>
              <a:rPr lang="fi-FI" dirty="0" err="1"/>
              <a:t>evaluated</a:t>
            </a:r>
            <a:r>
              <a:rPr lang="fi-FI" dirty="0"/>
              <a:t> </a:t>
            </a:r>
            <a:r>
              <a:rPr lang="fi-FI" dirty="0" err="1" smtClean="0"/>
              <a:t>annually</a:t>
            </a:r>
            <a:r>
              <a:rPr lang="fi-FI" dirty="0" smtClean="0"/>
              <a:t>.</a:t>
            </a:r>
          </a:p>
          <a:p>
            <a:r>
              <a:rPr lang="fi-FI" dirty="0" err="1" smtClean="0"/>
              <a:t>With</a:t>
            </a:r>
            <a:r>
              <a:rPr lang="fi-FI" dirty="0" smtClean="0"/>
              <a:t> RDI </a:t>
            </a:r>
            <a:r>
              <a:rPr lang="fi-FI" dirty="0" err="1" smtClean="0"/>
              <a:t>partners</a:t>
            </a:r>
            <a:r>
              <a:rPr lang="fi-FI" dirty="0" smtClean="0"/>
              <a:t> </a:t>
            </a:r>
            <a:r>
              <a:rPr lang="fi-FI" dirty="0" err="1" smtClean="0"/>
              <a:t>internal</a:t>
            </a:r>
            <a:r>
              <a:rPr lang="fi-FI" dirty="0" smtClean="0"/>
              <a:t> </a:t>
            </a:r>
            <a:r>
              <a:rPr lang="fi-FI" dirty="0" err="1" smtClean="0"/>
              <a:t>quality</a:t>
            </a:r>
            <a:r>
              <a:rPr lang="fi-FI" dirty="0" smtClean="0"/>
              <a:t> </a:t>
            </a:r>
            <a:r>
              <a:rPr lang="fi-FI" dirty="0" err="1" smtClean="0"/>
              <a:t>assurance</a:t>
            </a:r>
            <a:r>
              <a:rPr lang="fi-FI" dirty="0" smtClean="0"/>
              <a:t> is </a:t>
            </a:r>
            <a:r>
              <a:rPr lang="fi-FI" dirty="0" err="1" smtClean="0"/>
              <a:t>part</a:t>
            </a:r>
            <a:r>
              <a:rPr lang="fi-FI" dirty="0" smtClean="0"/>
              <a:t> of </a:t>
            </a:r>
            <a:r>
              <a:rPr lang="fi-FI" dirty="0" err="1" smtClean="0"/>
              <a:t>the</a:t>
            </a:r>
            <a:r>
              <a:rPr lang="fi-FI" dirty="0" smtClean="0"/>
              <a:t> </a:t>
            </a:r>
            <a:r>
              <a:rPr lang="fi-FI" dirty="0" err="1" smtClean="0"/>
              <a:t>responsibilities</a:t>
            </a:r>
            <a:r>
              <a:rPr lang="fi-FI" dirty="0" smtClean="0"/>
              <a:t> of </a:t>
            </a:r>
            <a:r>
              <a:rPr lang="fi-FI" dirty="0" err="1" smtClean="0"/>
              <a:t>the</a:t>
            </a:r>
            <a:r>
              <a:rPr lang="fi-FI" dirty="0" smtClean="0"/>
              <a:t> </a:t>
            </a:r>
            <a:r>
              <a:rPr lang="fi-FI" dirty="0" err="1" smtClean="0"/>
              <a:t>project</a:t>
            </a:r>
            <a:r>
              <a:rPr lang="fi-FI" dirty="0" smtClean="0"/>
              <a:t> </a:t>
            </a:r>
            <a:r>
              <a:rPr lang="fi-FI" dirty="0" err="1" smtClean="0"/>
              <a:t>steering</a:t>
            </a:r>
            <a:r>
              <a:rPr lang="fi-FI" dirty="0" smtClean="0"/>
              <a:t> </a:t>
            </a:r>
            <a:r>
              <a:rPr lang="fi-FI" dirty="0" err="1" smtClean="0"/>
              <a:t>groups</a:t>
            </a:r>
            <a:r>
              <a:rPr lang="fi-FI" dirty="0" smtClean="0"/>
              <a:t> (</a:t>
            </a:r>
            <a:r>
              <a:rPr lang="fi-FI" dirty="0" err="1" smtClean="0"/>
              <a:t>check</a:t>
            </a:r>
            <a:r>
              <a:rPr lang="fi-FI" dirty="0" smtClean="0"/>
              <a:t>)</a:t>
            </a:r>
          </a:p>
          <a:p>
            <a:r>
              <a:rPr lang="fi-FI" dirty="0" smtClean="0"/>
              <a:t>A </a:t>
            </a:r>
            <a:r>
              <a:rPr lang="fi-FI" dirty="0" err="1" smtClean="0"/>
              <a:t>common</a:t>
            </a:r>
            <a:r>
              <a:rPr lang="fi-FI" dirty="0" smtClean="0"/>
              <a:t> </a:t>
            </a:r>
            <a:r>
              <a:rPr lang="fi-FI" dirty="0" err="1" smtClean="0"/>
              <a:t>partnership</a:t>
            </a:r>
            <a:r>
              <a:rPr lang="fi-FI" dirty="0" smtClean="0"/>
              <a:t> feedback </a:t>
            </a:r>
            <a:r>
              <a:rPr lang="fi-FI" dirty="0" err="1" smtClean="0"/>
              <a:t>system</a:t>
            </a:r>
            <a:r>
              <a:rPr lang="fi-FI" dirty="0" smtClean="0"/>
              <a:t> </a:t>
            </a:r>
            <a:r>
              <a:rPr lang="fi-FI" dirty="0" err="1" smtClean="0"/>
              <a:t>has</a:t>
            </a:r>
            <a:r>
              <a:rPr lang="fi-FI" dirty="0" smtClean="0"/>
              <a:t> </a:t>
            </a:r>
            <a:r>
              <a:rPr lang="fi-FI" dirty="0" err="1" smtClean="0"/>
              <a:t>been</a:t>
            </a:r>
            <a:r>
              <a:rPr lang="fi-FI" dirty="0" smtClean="0"/>
              <a:t> </a:t>
            </a:r>
            <a:r>
              <a:rPr lang="fi-FI" dirty="0" err="1" smtClean="0"/>
              <a:t>established</a:t>
            </a:r>
            <a:r>
              <a:rPr lang="fi-FI" dirty="0" smtClean="0"/>
              <a:t> in </a:t>
            </a:r>
            <a:r>
              <a:rPr lang="fi-FI" dirty="0" err="1" smtClean="0"/>
              <a:t>the</a:t>
            </a:r>
            <a:r>
              <a:rPr lang="fi-FI" dirty="0" smtClean="0"/>
              <a:t> </a:t>
            </a:r>
            <a:r>
              <a:rPr lang="fi-FI" dirty="0" err="1" smtClean="0"/>
              <a:t>autum</a:t>
            </a:r>
            <a:r>
              <a:rPr lang="fi-FI" dirty="0" smtClean="0"/>
              <a:t> 2016 (</a:t>
            </a:r>
            <a:r>
              <a:rPr lang="fi-FI" dirty="0" err="1" smtClean="0"/>
              <a:t>check</a:t>
            </a:r>
            <a:r>
              <a:rPr lang="fi-FI" dirty="0" smtClean="0"/>
              <a:t>)</a:t>
            </a:r>
          </a:p>
          <a:p>
            <a:r>
              <a:rPr lang="fi-FI" dirty="0" smtClean="0"/>
              <a:t>A </a:t>
            </a:r>
            <a:r>
              <a:rPr lang="fi-FI" dirty="0" err="1" smtClean="0"/>
              <a:t>joint</a:t>
            </a:r>
            <a:r>
              <a:rPr lang="fi-FI" dirty="0" smtClean="0"/>
              <a:t> </a:t>
            </a:r>
            <a:r>
              <a:rPr lang="fi-FI" dirty="0" err="1" smtClean="0"/>
              <a:t>event</a:t>
            </a:r>
            <a:r>
              <a:rPr lang="fi-FI" dirty="0" smtClean="0"/>
              <a:t> is </a:t>
            </a:r>
            <a:r>
              <a:rPr lang="fi-FI" dirty="0" err="1" smtClean="0"/>
              <a:t>held</a:t>
            </a:r>
            <a:r>
              <a:rPr lang="fi-FI" dirty="0" smtClean="0"/>
              <a:t> </a:t>
            </a:r>
            <a:r>
              <a:rPr lang="fi-FI" dirty="0" err="1" smtClean="0"/>
              <a:t>with</a:t>
            </a:r>
            <a:r>
              <a:rPr lang="fi-FI" dirty="0" smtClean="0"/>
              <a:t> </a:t>
            </a:r>
            <a:r>
              <a:rPr lang="fi-FI" dirty="0" err="1" smtClean="0"/>
              <a:t>the</a:t>
            </a:r>
            <a:r>
              <a:rPr lang="fi-FI" dirty="0" smtClean="0"/>
              <a:t> </a:t>
            </a:r>
            <a:r>
              <a:rPr lang="fi-FI" dirty="0" err="1" smtClean="0"/>
              <a:t>partners</a:t>
            </a:r>
            <a:r>
              <a:rPr lang="fi-FI" dirty="0" smtClean="0"/>
              <a:t> in </a:t>
            </a:r>
            <a:r>
              <a:rPr lang="fi-FI" dirty="0" err="1" smtClean="0"/>
              <a:t>every</a:t>
            </a:r>
            <a:r>
              <a:rPr lang="fi-FI" dirty="0" smtClean="0"/>
              <a:t> </a:t>
            </a:r>
            <a:r>
              <a:rPr lang="fi-FI" dirty="0" err="1" smtClean="0"/>
              <a:t>three</a:t>
            </a:r>
            <a:r>
              <a:rPr lang="fi-FI" dirty="0" smtClean="0"/>
              <a:t> </a:t>
            </a:r>
            <a:r>
              <a:rPr lang="fi-FI" dirty="0" err="1" smtClean="0"/>
              <a:t>years</a:t>
            </a:r>
            <a:r>
              <a:rPr lang="fi-FI" dirty="0" smtClean="0"/>
              <a:t> to </a:t>
            </a:r>
            <a:r>
              <a:rPr lang="fi-FI" dirty="0" err="1" smtClean="0"/>
              <a:t>exchange</a:t>
            </a:r>
            <a:r>
              <a:rPr lang="fi-FI" dirty="0" smtClean="0"/>
              <a:t> </a:t>
            </a:r>
            <a:r>
              <a:rPr lang="fi-FI" dirty="0" err="1" smtClean="0"/>
              <a:t>ideas</a:t>
            </a:r>
            <a:r>
              <a:rPr lang="fi-FI" dirty="0" smtClean="0"/>
              <a:t> and to </a:t>
            </a:r>
            <a:r>
              <a:rPr lang="fi-FI" dirty="0" err="1" smtClean="0"/>
              <a:t>communicate</a:t>
            </a:r>
            <a:r>
              <a:rPr lang="fi-FI" dirty="0" smtClean="0"/>
              <a:t> </a:t>
            </a:r>
            <a:r>
              <a:rPr lang="fi-FI" dirty="0" err="1" smtClean="0"/>
              <a:t>the</a:t>
            </a:r>
            <a:r>
              <a:rPr lang="fi-FI" dirty="0" smtClean="0"/>
              <a:t> </a:t>
            </a:r>
            <a:r>
              <a:rPr lang="fi-FI" dirty="0" err="1" smtClean="0"/>
              <a:t>socio-economic</a:t>
            </a:r>
            <a:r>
              <a:rPr lang="fi-FI" dirty="0" smtClean="0"/>
              <a:t> and </a:t>
            </a:r>
            <a:r>
              <a:rPr lang="fi-FI" dirty="0" err="1" smtClean="0"/>
              <a:t>environmental</a:t>
            </a:r>
            <a:r>
              <a:rPr lang="fi-FI" dirty="0" smtClean="0"/>
              <a:t> </a:t>
            </a:r>
            <a:r>
              <a:rPr lang="fi-FI" dirty="0" err="1" smtClean="0"/>
              <a:t>impact</a:t>
            </a:r>
            <a:r>
              <a:rPr lang="fi-FI" dirty="0" smtClean="0"/>
              <a:t> of </a:t>
            </a:r>
            <a:r>
              <a:rPr lang="fi-FI" dirty="0" err="1" smtClean="0"/>
              <a:t>the</a:t>
            </a:r>
            <a:r>
              <a:rPr lang="fi-FI" dirty="0" smtClean="0"/>
              <a:t> </a:t>
            </a:r>
            <a:r>
              <a:rPr lang="fi-FI" dirty="0" err="1" smtClean="0"/>
              <a:t>development</a:t>
            </a:r>
            <a:r>
              <a:rPr lang="fi-FI" dirty="0" smtClean="0"/>
              <a:t> </a:t>
            </a:r>
            <a:r>
              <a:rPr lang="fi-FI" dirty="0" err="1" smtClean="0"/>
              <a:t>activities</a:t>
            </a:r>
            <a:r>
              <a:rPr lang="fi-FI" dirty="0" smtClean="0"/>
              <a:t> (act)</a:t>
            </a:r>
            <a:endParaRPr lang="en-US" dirty="0"/>
          </a:p>
        </p:txBody>
      </p:sp>
    </p:spTree>
    <p:extLst>
      <p:ext uri="{BB962C8B-B14F-4D97-AF65-F5344CB8AC3E}">
        <p14:creationId xmlns:p14="http://schemas.microsoft.com/office/powerpoint/2010/main" val="1991037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lstStyle/>
          <a:p>
            <a:r>
              <a:rPr lang="fi-FI" dirty="0" smtClean="0"/>
              <a:t>Resources</a:t>
            </a:r>
            <a:endParaRPr lang="en-US" dirty="0"/>
          </a:p>
        </p:txBody>
      </p:sp>
      <p:sp>
        <p:nvSpPr>
          <p:cNvPr id="3" name="Content Placeholder 2"/>
          <p:cNvSpPr>
            <a:spLocks noGrp="1"/>
          </p:cNvSpPr>
          <p:nvPr>
            <p:ph idx="1"/>
          </p:nvPr>
        </p:nvSpPr>
        <p:spPr>
          <a:xfrm>
            <a:off x="457200" y="1988840"/>
            <a:ext cx="8229600" cy="3412975"/>
          </a:xfrm>
        </p:spPr>
        <p:txBody>
          <a:bodyPr/>
          <a:lstStyle/>
          <a:p>
            <a:r>
              <a:rPr lang="fi-FI" dirty="0" smtClean="0"/>
              <a:t>Resources </a:t>
            </a:r>
            <a:r>
              <a:rPr lang="fi-FI" dirty="0" err="1" smtClean="0"/>
              <a:t>include</a:t>
            </a:r>
            <a:endParaRPr lang="fi-FI" dirty="0" smtClean="0"/>
          </a:p>
          <a:p>
            <a:pPr lvl="1"/>
            <a:r>
              <a:rPr lang="fi-FI" sz="2400" dirty="0" err="1" smtClean="0"/>
              <a:t>Managing</a:t>
            </a:r>
            <a:r>
              <a:rPr lang="fi-FI" sz="2400" dirty="0" smtClean="0"/>
              <a:t> </a:t>
            </a:r>
            <a:r>
              <a:rPr lang="fi-FI" sz="2400" dirty="0" err="1" smtClean="0"/>
              <a:t>finances</a:t>
            </a:r>
            <a:r>
              <a:rPr lang="fi-FI" sz="2400" dirty="0" smtClean="0"/>
              <a:t>, </a:t>
            </a:r>
            <a:r>
              <a:rPr lang="fi-FI" sz="2400" dirty="0" err="1" smtClean="0"/>
              <a:t>information</a:t>
            </a:r>
            <a:r>
              <a:rPr lang="fi-FI" sz="2400" dirty="0" smtClean="0"/>
              <a:t> and </a:t>
            </a:r>
            <a:r>
              <a:rPr lang="fi-FI" sz="2400" dirty="0" err="1" smtClean="0"/>
              <a:t>knowledge</a:t>
            </a:r>
            <a:r>
              <a:rPr lang="fi-FI" sz="2400" dirty="0" smtClean="0"/>
              <a:t>, </a:t>
            </a:r>
            <a:r>
              <a:rPr lang="fi-FI" sz="2400" dirty="0" err="1" smtClean="0"/>
              <a:t>technology</a:t>
            </a:r>
            <a:r>
              <a:rPr lang="fi-FI" sz="2400" dirty="0" smtClean="0"/>
              <a:t> and </a:t>
            </a:r>
            <a:r>
              <a:rPr lang="fi-FI" sz="2400" dirty="0" err="1" smtClean="0"/>
              <a:t>facililities</a:t>
            </a:r>
            <a:endParaRPr lang="fi-FI" sz="2400" dirty="0" smtClean="0"/>
          </a:p>
          <a:p>
            <a:pPr lvl="1"/>
            <a:r>
              <a:rPr lang="fi-FI" sz="2400" dirty="0" err="1" smtClean="0"/>
              <a:t>Managing</a:t>
            </a:r>
            <a:r>
              <a:rPr lang="fi-FI" sz="2400" dirty="0" smtClean="0"/>
              <a:t> </a:t>
            </a:r>
            <a:r>
              <a:rPr lang="fi-FI" sz="2400" dirty="0" err="1" smtClean="0"/>
              <a:t>resources</a:t>
            </a:r>
            <a:r>
              <a:rPr lang="fi-FI" sz="2400" dirty="0" smtClean="0"/>
              <a:t> </a:t>
            </a:r>
            <a:r>
              <a:rPr lang="fi-FI" sz="2400" dirty="0" err="1" smtClean="0"/>
              <a:t>include</a:t>
            </a:r>
            <a:r>
              <a:rPr lang="fi-FI" sz="2400" dirty="0" smtClean="0"/>
              <a:t> </a:t>
            </a:r>
            <a:r>
              <a:rPr lang="fi-FI" sz="2400" dirty="0" err="1" smtClean="0"/>
              <a:t>delegating</a:t>
            </a:r>
            <a:r>
              <a:rPr lang="fi-FI" sz="2400" dirty="0" smtClean="0"/>
              <a:t> and </a:t>
            </a:r>
            <a:r>
              <a:rPr lang="fi-FI" sz="2400" dirty="0" err="1" smtClean="0"/>
              <a:t>decentralising</a:t>
            </a:r>
            <a:r>
              <a:rPr lang="fi-FI" sz="2400" dirty="0" smtClean="0"/>
              <a:t> </a:t>
            </a:r>
            <a:r>
              <a:rPr lang="fi-FI" sz="2400" dirty="0" err="1" smtClean="0"/>
              <a:t>responsibilties</a:t>
            </a:r>
            <a:r>
              <a:rPr lang="fi-FI" sz="2400" dirty="0" smtClean="0"/>
              <a:t> and </a:t>
            </a:r>
            <a:r>
              <a:rPr lang="fi-FI" sz="2400" dirty="0" err="1" smtClean="0"/>
              <a:t>balansing</a:t>
            </a:r>
            <a:r>
              <a:rPr lang="fi-FI" sz="2400" dirty="0" smtClean="0"/>
              <a:t> </a:t>
            </a:r>
            <a:r>
              <a:rPr lang="fi-FI" sz="2400" dirty="0" err="1" smtClean="0"/>
              <a:t>then</a:t>
            </a:r>
            <a:r>
              <a:rPr lang="fi-FI" sz="2400" dirty="0" smtClean="0"/>
              <a:t> </a:t>
            </a:r>
            <a:r>
              <a:rPr lang="fi-FI" sz="2400" dirty="0" err="1" smtClean="0"/>
              <a:t>with</a:t>
            </a:r>
            <a:r>
              <a:rPr lang="fi-FI" sz="2400" dirty="0" smtClean="0"/>
              <a:t> </a:t>
            </a:r>
            <a:r>
              <a:rPr lang="fi-FI" sz="2400" dirty="0" err="1" smtClean="0"/>
              <a:t>central</a:t>
            </a:r>
            <a:r>
              <a:rPr lang="fi-FI" sz="2400" dirty="0" smtClean="0"/>
              <a:t> </a:t>
            </a:r>
            <a:r>
              <a:rPr lang="fi-FI" sz="2400" dirty="0" err="1" smtClean="0"/>
              <a:t>controlling</a:t>
            </a:r>
            <a:r>
              <a:rPr lang="fi-FI" sz="2400" dirty="0" smtClean="0"/>
              <a:t> and </a:t>
            </a:r>
            <a:r>
              <a:rPr lang="fi-FI" sz="2400" dirty="0" err="1" smtClean="0"/>
              <a:t>co-ordinating</a:t>
            </a:r>
            <a:r>
              <a:rPr lang="fi-FI" sz="2400" dirty="0" smtClean="0"/>
              <a:t> </a:t>
            </a:r>
            <a:r>
              <a:rPr lang="fi-FI" sz="2400" dirty="0" err="1" smtClean="0"/>
              <a:t>by</a:t>
            </a:r>
            <a:r>
              <a:rPr lang="fi-FI" sz="2400" dirty="0" smtClean="0"/>
              <a:t> </a:t>
            </a:r>
            <a:r>
              <a:rPr lang="fi-FI" sz="2400" dirty="0" err="1" smtClean="0"/>
              <a:t>the</a:t>
            </a:r>
            <a:r>
              <a:rPr lang="fi-FI" sz="2400" dirty="0" smtClean="0"/>
              <a:t> </a:t>
            </a:r>
            <a:r>
              <a:rPr lang="fi-FI" sz="2400" dirty="0" err="1" smtClean="0"/>
              <a:t>unit</a:t>
            </a:r>
            <a:r>
              <a:rPr lang="fi-FI" sz="2400" dirty="0" smtClean="0"/>
              <a:t> of finance and general </a:t>
            </a:r>
            <a:r>
              <a:rPr lang="fi-FI" sz="2400" dirty="0" err="1" smtClean="0"/>
              <a:t>administration</a:t>
            </a:r>
            <a:r>
              <a:rPr lang="fi-FI" sz="2400" dirty="0" smtClean="0"/>
              <a:t> and </a:t>
            </a:r>
            <a:r>
              <a:rPr lang="fi-FI" sz="2400" dirty="0" err="1" smtClean="0"/>
              <a:t>the</a:t>
            </a:r>
            <a:r>
              <a:rPr lang="fi-FI" sz="2400" dirty="0" smtClean="0"/>
              <a:t> </a:t>
            </a:r>
            <a:r>
              <a:rPr lang="fi-FI" sz="2400" dirty="0" err="1" smtClean="0"/>
              <a:t>unit</a:t>
            </a:r>
            <a:r>
              <a:rPr lang="fi-FI" sz="2400" dirty="0" smtClean="0"/>
              <a:t> of </a:t>
            </a:r>
            <a:r>
              <a:rPr lang="fi-FI" sz="2400" dirty="0" err="1" smtClean="0"/>
              <a:t>internal</a:t>
            </a:r>
            <a:r>
              <a:rPr lang="fi-FI" sz="2400" dirty="0" smtClean="0"/>
              <a:t> </a:t>
            </a:r>
            <a:r>
              <a:rPr lang="fi-FI" sz="2400" dirty="0" err="1" smtClean="0"/>
              <a:t>services</a:t>
            </a:r>
            <a:r>
              <a:rPr lang="en-US" sz="2400" dirty="0" smtClean="0"/>
              <a:t>.</a:t>
            </a:r>
          </a:p>
        </p:txBody>
      </p:sp>
    </p:spTree>
    <p:extLst>
      <p:ext uri="{BB962C8B-B14F-4D97-AF65-F5344CB8AC3E}">
        <p14:creationId xmlns:p14="http://schemas.microsoft.com/office/powerpoint/2010/main" val="2273241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normAutofit fontScale="90000"/>
          </a:bodyPr>
          <a:lstStyle/>
          <a:p>
            <a:r>
              <a:rPr lang="fi-FI" dirty="0" err="1" smtClean="0"/>
              <a:t>Resourses</a:t>
            </a:r>
            <a:r>
              <a:rPr lang="fi-FI" dirty="0" smtClean="0"/>
              <a:t> and </a:t>
            </a:r>
            <a:r>
              <a:rPr lang="fi-FI" dirty="0" err="1" smtClean="0"/>
              <a:t>internal</a:t>
            </a:r>
            <a:r>
              <a:rPr lang="fi-FI" dirty="0" smtClean="0"/>
              <a:t> </a:t>
            </a:r>
            <a:r>
              <a:rPr lang="fi-FI" dirty="0" err="1" smtClean="0"/>
              <a:t>quality</a:t>
            </a:r>
            <a:r>
              <a:rPr lang="fi-FI" dirty="0" smtClean="0"/>
              <a:t> </a:t>
            </a:r>
            <a:r>
              <a:rPr lang="fi-FI" dirty="0" err="1" smtClean="0"/>
              <a:t>assurance</a:t>
            </a:r>
            <a:endParaRPr lang="en-US" dirty="0"/>
          </a:p>
        </p:txBody>
      </p:sp>
      <p:sp>
        <p:nvSpPr>
          <p:cNvPr id="3" name="Content Placeholder 2"/>
          <p:cNvSpPr>
            <a:spLocks noGrp="1"/>
          </p:cNvSpPr>
          <p:nvPr>
            <p:ph idx="1"/>
          </p:nvPr>
        </p:nvSpPr>
        <p:spPr>
          <a:xfrm>
            <a:off x="611560" y="2167332"/>
            <a:ext cx="8229600" cy="3196951"/>
          </a:xfrm>
        </p:spPr>
        <p:txBody>
          <a:bodyPr/>
          <a:lstStyle/>
          <a:p>
            <a:r>
              <a:rPr lang="fi-FI" dirty="0" err="1" smtClean="0"/>
              <a:t>Integrated</a:t>
            </a:r>
            <a:r>
              <a:rPr lang="fi-FI" dirty="0" smtClean="0"/>
              <a:t> to </a:t>
            </a:r>
            <a:r>
              <a:rPr lang="fi-FI" dirty="0" err="1" smtClean="0"/>
              <a:t>the</a:t>
            </a:r>
            <a:r>
              <a:rPr lang="fi-FI" dirty="0" smtClean="0"/>
              <a:t> </a:t>
            </a:r>
            <a:r>
              <a:rPr lang="fi-FI" dirty="0" err="1" smtClean="0"/>
              <a:t>annual</a:t>
            </a:r>
            <a:r>
              <a:rPr lang="fi-FI" dirty="0" smtClean="0"/>
              <a:t> </a:t>
            </a:r>
            <a:r>
              <a:rPr lang="fi-FI" dirty="0" err="1" smtClean="0"/>
              <a:t>planning</a:t>
            </a:r>
            <a:r>
              <a:rPr lang="fi-FI" dirty="0" smtClean="0"/>
              <a:t> </a:t>
            </a:r>
            <a:r>
              <a:rPr lang="fi-FI" dirty="0" err="1" smtClean="0"/>
              <a:t>process</a:t>
            </a:r>
            <a:r>
              <a:rPr lang="fi-FI" dirty="0" smtClean="0"/>
              <a:t> (</a:t>
            </a:r>
            <a:r>
              <a:rPr lang="fi-FI" dirty="0" err="1" smtClean="0"/>
              <a:t>plan</a:t>
            </a:r>
            <a:r>
              <a:rPr lang="fi-FI" dirty="0" smtClean="0"/>
              <a:t>) </a:t>
            </a:r>
          </a:p>
          <a:p>
            <a:r>
              <a:rPr lang="fi-FI" dirty="0" err="1"/>
              <a:t>Monitored</a:t>
            </a:r>
            <a:r>
              <a:rPr lang="fi-FI" dirty="0"/>
              <a:t> </a:t>
            </a:r>
            <a:r>
              <a:rPr lang="fi-FI" dirty="0" err="1"/>
              <a:t>by</a:t>
            </a:r>
            <a:r>
              <a:rPr lang="fi-FI" dirty="0"/>
              <a:t> </a:t>
            </a:r>
            <a:r>
              <a:rPr lang="fi-FI" dirty="0" err="1"/>
              <a:t>performance</a:t>
            </a:r>
            <a:r>
              <a:rPr lang="fi-FI" dirty="0"/>
              <a:t> data and </a:t>
            </a:r>
            <a:r>
              <a:rPr lang="fi-FI" dirty="0" err="1"/>
              <a:t>return</a:t>
            </a:r>
            <a:r>
              <a:rPr lang="fi-FI" dirty="0"/>
              <a:t>-on-</a:t>
            </a:r>
            <a:r>
              <a:rPr lang="fi-FI" dirty="0" err="1"/>
              <a:t>investment</a:t>
            </a:r>
            <a:r>
              <a:rPr lang="fi-FI" dirty="0"/>
              <a:t> (ROI) </a:t>
            </a:r>
            <a:r>
              <a:rPr lang="fi-FI" dirty="0" err="1"/>
              <a:t>metrics</a:t>
            </a:r>
            <a:r>
              <a:rPr lang="fi-FI" dirty="0"/>
              <a:t> </a:t>
            </a:r>
            <a:r>
              <a:rPr lang="fi-FI" dirty="0" smtClean="0"/>
              <a:t>(</a:t>
            </a:r>
            <a:r>
              <a:rPr lang="fi-FI" dirty="0" err="1" smtClean="0"/>
              <a:t>check</a:t>
            </a:r>
            <a:r>
              <a:rPr lang="fi-FI" dirty="0" smtClean="0"/>
              <a:t>)</a:t>
            </a:r>
            <a:endParaRPr lang="fi-FI" dirty="0"/>
          </a:p>
          <a:p>
            <a:r>
              <a:rPr lang="fi-FI" dirty="0" smtClean="0"/>
              <a:t>Feedback </a:t>
            </a:r>
            <a:r>
              <a:rPr lang="fi-FI" dirty="0" err="1" smtClean="0"/>
              <a:t>from</a:t>
            </a:r>
            <a:r>
              <a:rPr lang="fi-FI" dirty="0" smtClean="0"/>
              <a:t> </a:t>
            </a:r>
            <a:r>
              <a:rPr lang="fi-FI" dirty="0" err="1" smtClean="0"/>
              <a:t>employees</a:t>
            </a:r>
            <a:r>
              <a:rPr lang="fi-FI" dirty="0" smtClean="0"/>
              <a:t> and </a:t>
            </a:r>
            <a:r>
              <a:rPr lang="fi-FI" dirty="0" err="1" smtClean="0"/>
              <a:t>students</a:t>
            </a:r>
            <a:r>
              <a:rPr lang="fi-FI" dirty="0" smtClean="0"/>
              <a:t> is </a:t>
            </a:r>
            <a:r>
              <a:rPr lang="fi-FI" dirty="0" err="1" smtClean="0"/>
              <a:t>gathered</a:t>
            </a:r>
            <a:r>
              <a:rPr lang="fi-FI" dirty="0" smtClean="0"/>
              <a:t> </a:t>
            </a:r>
            <a:r>
              <a:rPr lang="fi-FI" dirty="0" err="1" smtClean="0"/>
              <a:t>through</a:t>
            </a:r>
            <a:r>
              <a:rPr lang="fi-FI" dirty="0" smtClean="0"/>
              <a:t> </a:t>
            </a:r>
            <a:r>
              <a:rPr lang="fi-FI" dirty="0" err="1" smtClean="0"/>
              <a:t>surveys</a:t>
            </a:r>
            <a:r>
              <a:rPr lang="fi-FI" dirty="0"/>
              <a:t> </a:t>
            </a:r>
            <a:r>
              <a:rPr lang="fi-FI" dirty="0" smtClean="0"/>
              <a:t>(</a:t>
            </a:r>
            <a:r>
              <a:rPr lang="fi-FI" dirty="0" err="1" smtClean="0"/>
              <a:t>check</a:t>
            </a:r>
            <a:r>
              <a:rPr lang="fi-FI" dirty="0" smtClean="0"/>
              <a:t>). </a:t>
            </a:r>
          </a:p>
          <a:p>
            <a:r>
              <a:rPr lang="fi-FI" dirty="0" err="1" smtClean="0"/>
              <a:t>Based</a:t>
            </a:r>
            <a:r>
              <a:rPr lang="fi-FI" dirty="0" smtClean="0"/>
              <a:t> on </a:t>
            </a:r>
            <a:r>
              <a:rPr lang="fi-FI" dirty="0" err="1" smtClean="0"/>
              <a:t>the</a:t>
            </a:r>
            <a:r>
              <a:rPr lang="fi-FI" dirty="0" smtClean="0"/>
              <a:t> </a:t>
            </a:r>
            <a:r>
              <a:rPr lang="fi-FI" dirty="0" err="1" smtClean="0"/>
              <a:t>results</a:t>
            </a:r>
            <a:r>
              <a:rPr lang="fi-FI" dirty="0" smtClean="0"/>
              <a:t> </a:t>
            </a:r>
            <a:r>
              <a:rPr lang="fi-FI" dirty="0" err="1" smtClean="0"/>
              <a:t>development</a:t>
            </a:r>
            <a:r>
              <a:rPr lang="fi-FI" dirty="0" smtClean="0"/>
              <a:t> </a:t>
            </a:r>
            <a:r>
              <a:rPr lang="fi-FI" dirty="0" err="1" smtClean="0"/>
              <a:t>actions</a:t>
            </a:r>
            <a:r>
              <a:rPr lang="fi-FI" dirty="0" smtClean="0"/>
              <a:t> </a:t>
            </a:r>
            <a:r>
              <a:rPr lang="fi-FI" dirty="0" err="1" smtClean="0"/>
              <a:t>are</a:t>
            </a:r>
            <a:r>
              <a:rPr lang="fi-FI" dirty="0" smtClean="0"/>
              <a:t> </a:t>
            </a:r>
            <a:r>
              <a:rPr lang="fi-FI" dirty="0" err="1" smtClean="0"/>
              <a:t>taken</a:t>
            </a:r>
            <a:r>
              <a:rPr lang="fi-FI" dirty="0" smtClean="0"/>
              <a:t> (act). </a:t>
            </a:r>
            <a:endParaRPr lang="en-US" dirty="0"/>
          </a:p>
        </p:txBody>
      </p:sp>
    </p:spTree>
    <p:extLst>
      <p:ext uri="{BB962C8B-B14F-4D97-AF65-F5344CB8AC3E}">
        <p14:creationId xmlns:p14="http://schemas.microsoft.com/office/powerpoint/2010/main" val="1107366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Processes</a:t>
            </a:r>
            <a:endParaRPr lang="en-US" dirty="0"/>
          </a:p>
        </p:txBody>
      </p:sp>
    </p:spTree>
    <p:extLst>
      <p:ext uri="{BB962C8B-B14F-4D97-AF65-F5344CB8AC3E}">
        <p14:creationId xmlns:p14="http://schemas.microsoft.com/office/powerpoint/2010/main" val="17262794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title"/>
          </p:nvPr>
        </p:nvSpPr>
        <p:spPr>
          <a:xfrm>
            <a:off x="457200" y="571500"/>
            <a:ext cx="8229600" cy="990600"/>
          </a:xfrm>
        </p:spPr>
        <p:txBody>
          <a:bodyPr>
            <a:normAutofit fontScale="90000"/>
          </a:bodyPr>
          <a:lstStyle/>
          <a:p>
            <a:r>
              <a:rPr lang="en-US" dirty="0"/>
              <a:t>Core operations</a:t>
            </a:r>
            <a:br>
              <a:rPr lang="en-US" dirty="0"/>
            </a:br>
            <a:endParaRPr lang="fi-FI" dirty="0"/>
          </a:p>
        </p:txBody>
      </p:sp>
      <p:sp>
        <p:nvSpPr>
          <p:cNvPr id="2" name="Content Placeholder 1"/>
          <p:cNvSpPr>
            <a:spLocks noGrp="1"/>
          </p:cNvSpPr>
          <p:nvPr>
            <p:ph idx="1"/>
          </p:nvPr>
        </p:nvSpPr>
        <p:spPr>
          <a:xfrm>
            <a:off x="434067" y="1844824"/>
            <a:ext cx="8229600" cy="4248472"/>
          </a:xfrm>
        </p:spPr>
        <p:txBody>
          <a:bodyPr>
            <a:normAutofit/>
          </a:bodyPr>
          <a:lstStyle/>
          <a:p>
            <a:pPr>
              <a:buFont typeface="Arial" panose="020B0604020202020204" pitchFamily="34" charset="0"/>
              <a:buChar char="•"/>
            </a:pPr>
            <a:r>
              <a:rPr lang="en-US" sz="2400" dirty="0">
                <a:solidFill>
                  <a:srgbClr val="262626"/>
                </a:solidFill>
              </a:rPr>
              <a:t>Education</a:t>
            </a:r>
          </a:p>
          <a:p>
            <a:pPr lvl="1">
              <a:spcBef>
                <a:spcPts val="600"/>
              </a:spcBef>
              <a:buFont typeface="Arial" panose="020B0604020202020204" pitchFamily="34" charset="0"/>
              <a:buChar char="•"/>
            </a:pPr>
            <a:r>
              <a:rPr lang="en-US" dirty="0">
                <a:solidFill>
                  <a:srgbClr val="262626"/>
                </a:solidFill>
              </a:rPr>
              <a:t>Bachelor’s degrees as full time studies </a:t>
            </a:r>
            <a:r>
              <a:rPr lang="en-US" dirty="0" smtClean="0">
                <a:solidFill>
                  <a:srgbClr val="262626"/>
                </a:solidFill>
              </a:rPr>
              <a:t>and/or </a:t>
            </a:r>
            <a:r>
              <a:rPr lang="en-US" dirty="0">
                <a:solidFill>
                  <a:srgbClr val="262626"/>
                </a:solidFill>
              </a:rPr>
              <a:t>adult education</a:t>
            </a:r>
          </a:p>
          <a:p>
            <a:pPr lvl="1">
              <a:spcBef>
                <a:spcPts val="600"/>
              </a:spcBef>
              <a:buFont typeface="Arial" panose="020B0604020202020204" pitchFamily="34" charset="0"/>
              <a:buChar char="•"/>
            </a:pPr>
            <a:r>
              <a:rPr lang="en-US" dirty="0">
                <a:solidFill>
                  <a:srgbClr val="262626"/>
                </a:solidFill>
              </a:rPr>
              <a:t>Master’s degrees</a:t>
            </a:r>
          </a:p>
          <a:p>
            <a:pPr lvl="1">
              <a:spcBef>
                <a:spcPts val="600"/>
              </a:spcBef>
              <a:buFont typeface="Arial" panose="020B0604020202020204" pitchFamily="34" charset="0"/>
              <a:buChar char="•"/>
            </a:pPr>
            <a:r>
              <a:rPr lang="en-US" dirty="0" err="1">
                <a:solidFill>
                  <a:srgbClr val="262626"/>
                </a:solidFill>
              </a:rPr>
              <a:t>Specialisation</a:t>
            </a:r>
            <a:r>
              <a:rPr lang="en-US" dirty="0">
                <a:solidFill>
                  <a:srgbClr val="262626"/>
                </a:solidFill>
              </a:rPr>
              <a:t> studies and </a:t>
            </a:r>
            <a:r>
              <a:rPr lang="en-US" dirty="0" smtClean="0">
                <a:solidFill>
                  <a:srgbClr val="262626"/>
                </a:solidFill>
              </a:rPr>
              <a:t>other complementary </a:t>
            </a:r>
            <a:r>
              <a:rPr lang="en-US" dirty="0">
                <a:solidFill>
                  <a:srgbClr val="262626"/>
                </a:solidFill>
              </a:rPr>
              <a:t>education</a:t>
            </a:r>
          </a:p>
          <a:p>
            <a:pPr lvl="1">
              <a:spcBef>
                <a:spcPts val="600"/>
              </a:spcBef>
              <a:buFont typeface="Arial" panose="020B0604020202020204" pitchFamily="34" charset="0"/>
              <a:buChar char="•"/>
            </a:pPr>
            <a:r>
              <a:rPr lang="en-US" dirty="0">
                <a:solidFill>
                  <a:srgbClr val="262626"/>
                </a:solidFill>
              </a:rPr>
              <a:t>Open UAS</a:t>
            </a:r>
          </a:p>
          <a:p>
            <a:pPr>
              <a:spcBef>
                <a:spcPts val="1200"/>
              </a:spcBef>
              <a:buFont typeface="Arial" panose="020B0604020202020204" pitchFamily="34" charset="0"/>
              <a:buChar char="•"/>
            </a:pPr>
            <a:r>
              <a:rPr lang="en-US" sz="2400" dirty="0">
                <a:solidFill>
                  <a:srgbClr val="262626"/>
                </a:solidFill>
              </a:rPr>
              <a:t>Research, development and innovation activities (RDI</a:t>
            </a:r>
            <a:r>
              <a:rPr lang="en-US" sz="2400" dirty="0" smtClean="0">
                <a:solidFill>
                  <a:srgbClr val="262626"/>
                </a:solidFill>
              </a:rPr>
              <a:t>)</a:t>
            </a:r>
            <a:endParaRPr lang="en-US" sz="2400" dirty="0">
              <a:solidFill>
                <a:srgbClr val="262626"/>
              </a:solidFill>
            </a:endParaRPr>
          </a:p>
          <a:p>
            <a:pPr lvl="1">
              <a:buFont typeface="Arial" panose="020B0604020202020204" pitchFamily="34" charset="0"/>
              <a:buChar char="•"/>
            </a:pPr>
            <a:r>
              <a:rPr lang="en-US" dirty="0" smtClean="0">
                <a:solidFill>
                  <a:srgbClr val="262626"/>
                </a:solidFill>
              </a:rPr>
              <a:t>Innovation </a:t>
            </a:r>
            <a:r>
              <a:rPr lang="en-US" dirty="0" err="1" smtClean="0">
                <a:solidFill>
                  <a:srgbClr val="262626"/>
                </a:solidFill>
              </a:rPr>
              <a:t>programme</a:t>
            </a:r>
            <a:endParaRPr lang="en-US" dirty="0" smtClean="0">
              <a:solidFill>
                <a:srgbClr val="262626"/>
              </a:solidFill>
            </a:endParaRPr>
          </a:p>
          <a:p>
            <a:pPr>
              <a:buFont typeface="Arial" panose="020B0604020202020204" pitchFamily="34" charset="0"/>
              <a:buChar char="•"/>
            </a:pPr>
            <a:r>
              <a:rPr lang="fi-FI" dirty="0" smtClean="0">
                <a:solidFill>
                  <a:srgbClr val="262626"/>
                </a:solidFill>
              </a:rPr>
              <a:t>International </a:t>
            </a:r>
            <a:r>
              <a:rPr lang="fi-FI" dirty="0" err="1" smtClean="0">
                <a:solidFill>
                  <a:srgbClr val="262626"/>
                </a:solidFill>
              </a:rPr>
              <a:t>activities</a:t>
            </a:r>
            <a:endParaRPr lang="en-US" dirty="0" smtClean="0">
              <a:solidFill>
                <a:srgbClr val="262626"/>
              </a:solidFill>
            </a:endParaRPr>
          </a:p>
          <a:p>
            <a:pPr>
              <a:spcBef>
                <a:spcPts val="1200"/>
              </a:spcBef>
              <a:buFont typeface="Arial" panose="020B0604020202020204" pitchFamily="34" charset="0"/>
              <a:buChar char="•"/>
            </a:pPr>
            <a:r>
              <a:rPr lang="en-US" sz="2400" dirty="0" smtClean="0">
                <a:solidFill>
                  <a:srgbClr val="262626"/>
                </a:solidFill>
              </a:rPr>
              <a:t>Regional development</a:t>
            </a:r>
          </a:p>
          <a:p>
            <a:endParaRPr lang="en-US" sz="2400" dirty="0"/>
          </a:p>
        </p:txBody>
      </p:sp>
    </p:spTree>
    <p:extLst>
      <p:ext uri="{BB962C8B-B14F-4D97-AF65-F5344CB8AC3E}">
        <p14:creationId xmlns:p14="http://schemas.microsoft.com/office/powerpoint/2010/main" val="2447467825"/>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080453" y="1441656"/>
            <a:ext cx="4565354" cy="4445376"/>
          </a:xfrm>
          <a:prstGeom prst="round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fi-FI" dirty="0" err="1" smtClean="0"/>
              <a:t>Processes</a:t>
            </a:r>
            <a:r>
              <a:rPr lang="fi-FI" dirty="0" smtClean="0"/>
              <a:t> (1)</a:t>
            </a:r>
            <a:endParaRPr lang="en-US" dirty="0"/>
          </a:p>
        </p:txBody>
      </p:sp>
      <p:sp>
        <p:nvSpPr>
          <p:cNvPr id="5" name="Rounded Rectangle 4"/>
          <p:cNvSpPr/>
          <p:nvPr/>
        </p:nvSpPr>
        <p:spPr>
          <a:xfrm>
            <a:off x="323528" y="1997968"/>
            <a:ext cx="1584176" cy="3447256"/>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fi-FI" sz="1600" dirty="0" err="1" smtClean="0"/>
              <a:t>The</a:t>
            </a:r>
            <a:r>
              <a:rPr lang="fi-FI" sz="1600" dirty="0" smtClean="0"/>
              <a:t> </a:t>
            </a:r>
            <a:r>
              <a:rPr lang="fi-FI" sz="1600" dirty="0" err="1" smtClean="0"/>
              <a:t>expectations</a:t>
            </a:r>
            <a:r>
              <a:rPr lang="fi-FI" sz="1600" dirty="0" smtClean="0"/>
              <a:t> of </a:t>
            </a:r>
            <a:r>
              <a:rPr lang="fi-FI" sz="1600" dirty="0" err="1" smtClean="0"/>
              <a:t>students</a:t>
            </a:r>
            <a:r>
              <a:rPr lang="fi-FI" sz="1600" dirty="0" smtClean="0"/>
              <a:t>, </a:t>
            </a:r>
            <a:r>
              <a:rPr lang="fi-FI" sz="1600" dirty="0" err="1" smtClean="0"/>
              <a:t>stakeholders</a:t>
            </a:r>
            <a:r>
              <a:rPr lang="fi-FI" sz="1600" dirty="0" smtClean="0"/>
              <a:t> and </a:t>
            </a:r>
            <a:r>
              <a:rPr lang="fi-FI" sz="1600" dirty="0" err="1" smtClean="0"/>
              <a:t>partners</a:t>
            </a:r>
            <a:endParaRPr lang="fi-FI" sz="1600" dirty="0" smtClean="0"/>
          </a:p>
          <a:p>
            <a:pPr algn="ctr"/>
            <a:endParaRPr lang="fi-FI" sz="1600" dirty="0" smtClean="0"/>
          </a:p>
          <a:p>
            <a:pPr algn="ctr"/>
            <a:r>
              <a:rPr lang="fi-FI" sz="1600" dirty="0" err="1" smtClean="0"/>
              <a:t>Corporate</a:t>
            </a:r>
            <a:r>
              <a:rPr lang="fi-FI" sz="1600" dirty="0" smtClean="0"/>
              <a:t> </a:t>
            </a:r>
            <a:r>
              <a:rPr lang="fi-FI" sz="1600" dirty="0" err="1" smtClean="0"/>
              <a:t>governance</a:t>
            </a:r>
            <a:endParaRPr lang="fi-FI" sz="1600" dirty="0" smtClean="0"/>
          </a:p>
          <a:p>
            <a:pPr algn="ctr"/>
            <a:endParaRPr lang="fi-FI" sz="1600" dirty="0"/>
          </a:p>
          <a:p>
            <a:pPr algn="ctr"/>
            <a:r>
              <a:rPr lang="fi-FI" sz="1600" dirty="0" err="1" smtClean="0"/>
              <a:t>External</a:t>
            </a:r>
            <a:r>
              <a:rPr lang="fi-FI" sz="1600" dirty="0" smtClean="0"/>
              <a:t> </a:t>
            </a:r>
            <a:r>
              <a:rPr lang="fi-FI" sz="1600" dirty="0" err="1" smtClean="0"/>
              <a:t>steering</a:t>
            </a:r>
            <a:r>
              <a:rPr lang="fi-FI" sz="1600" dirty="0" smtClean="0"/>
              <a:t> and </a:t>
            </a:r>
            <a:r>
              <a:rPr lang="fi-FI" sz="1600" dirty="0" err="1" smtClean="0"/>
              <a:t>legislation</a:t>
            </a:r>
            <a:endParaRPr lang="fi-FI" sz="1600" dirty="0" smtClean="0"/>
          </a:p>
          <a:p>
            <a:pPr algn="ctr"/>
            <a:endParaRPr lang="en-US" dirty="0"/>
          </a:p>
        </p:txBody>
      </p:sp>
      <p:sp>
        <p:nvSpPr>
          <p:cNvPr id="6" name="Rounded Rectangle 5"/>
          <p:cNvSpPr/>
          <p:nvPr/>
        </p:nvSpPr>
        <p:spPr>
          <a:xfrm>
            <a:off x="6787971" y="1997968"/>
            <a:ext cx="1699290" cy="3447256"/>
          </a:xfrm>
          <a:prstGeom prst="roundRect">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fi-FI" sz="1600" dirty="0" err="1" smtClean="0"/>
              <a:t>Satisfied</a:t>
            </a:r>
            <a:r>
              <a:rPr lang="fi-FI" sz="1600" dirty="0" smtClean="0"/>
              <a:t> </a:t>
            </a:r>
            <a:r>
              <a:rPr lang="fi-FI" sz="1600" dirty="0" err="1" smtClean="0"/>
              <a:t>students</a:t>
            </a:r>
            <a:r>
              <a:rPr lang="fi-FI" sz="1600" dirty="0" smtClean="0"/>
              <a:t>, </a:t>
            </a:r>
            <a:r>
              <a:rPr lang="fi-FI" sz="1600" dirty="0" err="1" smtClean="0"/>
              <a:t>stakeholders</a:t>
            </a:r>
            <a:r>
              <a:rPr lang="fi-FI" sz="1600" dirty="0" smtClean="0"/>
              <a:t> and </a:t>
            </a:r>
            <a:r>
              <a:rPr lang="fi-FI" sz="1600" dirty="0" err="1" smtClean="0"/>
              <a:t>partners</a:t>
            </a:r>
            <a:endParaRPr lang="fi-FI" sz="1600" dirty="0" smtClean="0"/>
          </a:p>
          <a:p>
            <a:pPr algn="ctr"/>
            <a:endParaRPr lang="fi-FI" sz="1600" dirty="0" smtClean="0"/>
          </a:p>
          <a:p>
            <a:pPr algn="ctr"/>
            <a:r>
              <a:rPr lang="fi-FI" sz="1600" dirty="0" err="1" smtClean="0"/>
              <a:t>Arctic</a:t>
            </a:r>
            <a:r>
              <a:rPr lang="fi-FI" sz="1600" dirty="0" smtClean="0"/>
              <a:t> </a:t>
            </a:r>
            <a:r>
              <a:rPr lang="fi-FI" sz="1600" dirty="0" err="1" smtClean="0"/>
              <a:t>competence</a:t>
            </a:r>
            <a:endParaRPr lang="fi-FI" sz="1600" dirty="0" smtClean="0"/>
          </a:p>
          <a:p>
            <a:pPr algn="ctr"/>
            <a:endParaRPr lang="fi-FI" sz="1600" dirty="0"/>
          </a:p>
          <a:p>
            <a:pPr algn="ctr"/>
            <a:r>
              <a:rPr lang="fi-FI" sz="1600" dirty="0" err="1" smtClean="0"/>
              <a:t>Accountability</a:t>
            </a:r>
            <a:r>
              <a:rPr lang="fi-FI" sz="1600" dirty="0" smtClean="0"/>
              <a:t> and </a:t>
            </a:r>
            <a:r>
              <a:rPr lang="fi-FI" sz="1600" dirty="0" err="1" smtClean="0"/>
              <a:t>results</a:t>
            </a:r>
            <a:endParaRPr lang="fi-FI" sz="1600" dirty="0" smtClean="0"/>
          </a:p>
          <a:p>
            <a:pPr algn="ctr"/>
            <a:endParaRPr lang="en-US" dirty="0"/>
          </a:p>
        </p:txBody>
      </p:sp>
      <p:sp>
        <p:nvSpPr>
          <p:cNvPr id="13" name="Rounded Rectangle 12"/>
          <p:cNvSpPr/>
          <p:nvPr/>
        </p:nvSpPr>
        <p:spPr>
          <a:xfrm>
            <a:off x="2307709" y="5150947"/>
            <a:ext cx="4050749" cy="476515"/>
          </a:xfrm>
          <a:prstGeom prst="round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err="1" smtClean="0"/>
              <a:t>Internal</a:t>
            </a:r>
            <a:r>
              <a:rPr lang="fi-FI" dirty="0" smtClean="0"/>
              <a:t> </a:t>
            </a:r>
            <a:r>
              <a:rPr lang="fi-FI" dirty="0" err="1" smtClean="0"/>
              <a:t>services</a:t>
            </a:r>
            <a:endParaRPr lang="en-US" dirty="0"/>
          </a:p>
        </p:txBody>
      </p:sp>
      <p:sp>
        <p:nvSpPr>
          <p:cNvPr id="14" name="Rounded Rectangle 13"/>
          <p:cNvSpPr/>
          <p:nvPr/>
        </p:nvSpPr>
        <p:spPr>
          <a:xfrm>
            <a:off x="2460875" y="1584788"/>
            <a:ext cx="3744416" cy="476515"/>
          </a:xfrm>
          <a:prstGeom prst="roundRect">
            <a:avLst/>
          </a:prstGeom>
          <a:gradFill>
            <a:gsLst>
              <a:gs pos="0">
                <a:schemeClr val="accent5">
                  <a:lumMod val="60000"/>
                  <a:lumOff val="40000"/>
                </a:schemeClr>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err="1" smtClean="0"/>
              <a:t>Leadership</a:t>
            </a:r>
            <a:endParaRPr lang="en-US" dirty="0"/>
          </a:p>
        </p:txBody>
      </p:sp>
      <p:sp>
        <p:nvSpPr>
          <p:cNvPr id="9" name="Rounded Rectangle 8"/>
          <p:cNvSpPr/>
          <p:nvPr/>
        </p:nvSpPr>
        <p:spPr>
          <a:xfrm>
            <a:off x="2318711" y="2061303"/>
            <a:ext cx="691716" cy="3224605"/>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smtClean="0"/>
          </a:p>
          <a:p>
            <a:pPr algn="ctr"/>
            <a:endParaRPr lang="fi-FI" dirty="0"/>
          </a:p>
          <a:p>
            <a:pPr algn="ctr"/>
            <a:endParaRPr lang="fi-FI" dirty="0" smtClean="0"/>
          </a:p>
          <a:p>
            <a:pPr algn="ctr"/>
            <a:endParaRPr lang="fi-FI" dirty="0"/>
          </a:p>
          <a:p>
            <a:pPr algn="ctr"/>
            <a:endParaRPr lang="fi-FI" dirty="0" smtClean="0"/>
          </a:p>
          <a:p>
            <a:pPr algn="ctr"/>
            <a:endParaRPr lang="fi-FI" dirty="0"/>
          </a:p>
          <a:p>
            <a:pPr algn="ctr"/>
            <a:endParaRPr lang="fi-FI" dirty="0" smtClean="0"/>
          </a:p>
          <a:p>
            <a:pPr algn="ctr"/>
            <a:endParaRPr lang="fi-FI" dirty="0"/>
          </a:p>
          <a:p>
            <a:pPr algn="ctr"/>
            <a:endParaRPr lang="fi-FI" dirty="0" smtClean="0"/>
          </a:p>
          <a:p>
            <a:pPr algn="ctr"/>
            <a:r>
              <a:rPr lang="fi-FI" sz="1600" dirty="0" err="1" smtClean="0"/>
              <a:t>Unit</a:t>
            </a:r>
            <a:endParaRPr lang="en-US" sz="1600" dirty="0"/>
          </a:p>
        </p:txBody>
      </p:sp>
      <p:sp>
        <p:nvSpPr>
          <p:cNvPr id="10" name="Rounded Rectangle 9"/>
          <p:cNvSpPr/>
          <p:nvPr/>
        </p:nvSpPr>
        <p:spPr>
          <a:xfrm>
            <a:off x="3152591" y="2068105"/>
            <a:ext cx="716745" cy="3213916"/>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smtClean="0"/>
          </a:p>
          <a:p>
            <a:pPr algn="ctr"/>
            <a:endParaRPr lang="fi-FI" dirty="0"/>
          </a:p>
          <a:p>
            <a:pPr algn="ctr"/>
            <a:endParaRPr lang="fi-FI" dirty="0" smtClean="0"/>
          </a:p>
          <a:p>
            <a:pPr algn="ctr"/>
            <a:endParaRPr lang="fi-FI" dirty="0"/>
          </a:p>
          <a:p>
            <a:pPr algn="ctr"/>
            <a:endParaRPr lang="fi-FI" dirty="0" smtClean="0"/>
          </a:p>
          <a:p>
            <a:pPr algn="ctr"/>
            <a:endParaRPr lang="fi-FI" dirty="0"/>
          </a:p>
          <a:p>
            <a:pPr algn="ctr"/>
            <a:endParaRPr lang="fi-FI" dirty="0" smtClean="0"/>
          </a:p>
          <a:p>
            <a:pPr algn="ctr"/>
            <a:endParaRPr lang="fi-FI" dirty="0"/>
          </a:p>
          <a:p>
            <a:pPr algn="ctr"/>
            <a:endParaRPr lang="fi-FI" dirty="0" smtClean="0"/>
          </a:p>
          <a:p>
            <a:pPr algn="ctr"/>
            <a:r>
              <a:rPr lang="fi-FI" sz="1600" dirty="0" err="1" smtClean="0"/>
              <a:t>Unit</a:t>
            </a:r>
            <a:endParaRPr lang="en-US" sz="1600" dirty="0"/>
          </a:p>
        </p:txBody>
      </p:sp>
      <p:sp>
        <p:nvSpPr>
          <p:cNvPr id="11" name="Rounded Rectangle 10"/>
          <p:cNvSpPr/>
          <p:nvPr/>
        </p:nvSpPr>
        <p:spPr>
          <a:xfrm>
            <a:off x="3994286" y="2068105"/>
            <a:ext cx="708313" cy="3224605"/>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smtClean="0"/>
          </a:p>
          <a:p>
            <a:pPr algn="ctr"/>
            <a:endParaRPr lang="fi-FI" dirty="0"/>
          </a:p>
          <a:p>
            <a:pPr algn="ctr"/>
            <a:endParaRPr lang="fi-FI" dirty="0" smtClean="0"/>
          </a:p>
          <a:p>
            <a:pPr algn="ctr"/>
            <a:endParaRPr lang="fi-FI" dirty="0"/>
          </a:p>
          <a:p>
            <a:pPr algn="ctr"/>
            <a:endParaRPr lang="fi-FI" dirty="0" smtClean="0"/>
          </a:p>
          <a:p>
            <a:pPr algn="ctr"/>
            <a:endParaRPr lang="fi-FI" dirty="0"/>
          </a:p>
          <a:p>
            <a:pPr algn="ctr"/>
            <a:endParaRPr lang="fi-FI" dirty="0" smtClean="0"/>
          </a:p>
          <a:p>
            <a:pPr algn="ctr"/>
            <a:endParaRPr lang="fi-FI" dirty="0"/>
          </a:p>
          <a:p>
            <a:pPr algn="ctr"/>
            <a:endParaRPr lang="fi-FI" dirty="0" smtClean="0"/>
          </a:p>
          <a:p>
            <a:pPr algn="ctr"/>
            <a:r>
              <a:rPr lang="fi-FI" sz="1600" dirty="0" err="1" smtClean="0"/>
              <a:t>Unit</a:t>
            </a:r>
            <a:endParaRPr lang="en-US" sz="1600" dirty="0"/>
          </a:p>
        </p:txBody>
      </p:sp>
      <p:sp>
        <p:nvSpPr>
          <p:cNvPr id="12" name="Rounded Rectangle 11"/>
          <p:cNvSpPr/>
          <p:nvPr/>
        </p:nvSpPr>
        <p:spPr>
          <a:xfrm>
            <a:off x="5658670" y="2052042"/>
            <a:ext cx="726954" cy="3224605"/>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smtClean="0"/>
          </a:p>
          <a:p>
            <a:pPr algn="ctr"/>
            <a:endParaRPr lang="fi-FI" dirty="0"/>
          </a:p>
          <a:p>
            <a:pPr algn="ctr"/>
            <a:endParaRPr lang="fi-FI" dirty="0" smtClean="0"/>
          </a:p>
          <a:p>
            <a:pPr algn="ctr"/>
            <a:endParaRPr lang="fi-FI" dirty="0"/>
          </a:p>
          <a:p>
            <a:pPr algn="ctr"/>
            <a:endParaRPr lang="fi-FI" dirty="0" smtClean="0"/>
          </a:p>
          <a:p>
            <a:pPr algn="ctr"/>
            <a:endParaRPr lang="fi-FI" dirty="0"/>
          </a:p>
          <a:p>
            <a:pPr algn="ctr"/>
            <a:endParaRPr lang="fi-FI" dirty="0" smtClean="0"/>
          </a:p>
          <a:p>
            <a:pPr algn="ctr"/>
            <a:endParaRPr lang="fi-FI" dirty="0"/>
          </a:p>
          <a:p>
            <a:pPr algn="ctr"/>
            <a:endParaRPr lang="fi-FI" dirty="0" smtClean="0"/>
          </a:p>
          <a:p>
            <a:pPr algn="ctr"/>
            <a:r>
              <a:rPr lang="fi-FI" sz="1600" dirty="0" err="1" smtClean="0"/>
              <a:t>Unit</a:t>
            </a:r>
            <a:endParaRPr lang="en-US" sz="1600" dirty="0"/>
          </a:p>
        </p:txBody>
      </p:sp>
      <p:sp>
        <p:nvSpPr>
          <p:cNvPr id="16" name="Curved Down Arrow 15"/>
          <p:cNvSpPr/>
          <p:nvPr/>
        </p:nvSpPr>
        <p:spPr>
          <a:xfrm rot="10800000">
            <a:off x="977731" y="5445224"/>
            <a:ext cx="6905558" cy="893129"/>
          </a:xfrm>
          <a:prstGeom prst="curvedDownArrow">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3066986" y="5893834"/>
            <a:ext cx="2592288" cy="369332"/>
          </a:xfrm>
          <a:prstGeom prst="rect">
            <a:avLst/>
          </a:prstGeom>
          <a:noFill/>
        </p:spPr>
        <p:txBody>
          <a:bodyPr wrap="square" rtlCol="0">
            <a:spAutoFit/>
          </a:bodyPr>
          <a:lstStyle/>
          <a:p>
            <a:r>
              <a:rPr lang="fi-FI" dirty="0" smtClean="0"/>
              <a:t>Innovation and </a:t>
            </a:r>
            <a:r>
              <a:rPr lang="fi-FI" dirty="0" err="1" smtClean="0"/>
              <a:t>learning</a:t>
            </a:r>
            <a:endParaRPr lang="en-US" dirty="0"/>
          </a:p>
        </p:txBody>
      </p:sp>
      <p:sp>
        <p:nvSpPr>
          <p:cNvPr id="15" name="Rounded Rectangle 14"/>
          <p:cNvSpPr/>
          <p:nvPr/>
        </p:nvSpPr>
        <p:spPr>
          <a:xfrm>
            <a:off x="4831377" y="2057074"/>
            <a:ext cx="708313" cy="3224605"/>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smtClean="0"/>
          </a:p>
          <a:p>
            <a:pPr algn="ctr"/>
            <a:endParaRPr lang="fi-FI" dirty="0"/>
          </a:p>
          <a:p>
            <a:pPr algn="ctr"/>
            <a:endParaRPr lang="fi-FI" dirty="0" smtClean="0"/>
          </a:p>
          <a:p>
            <a:pPr algn="ctr"/>
            <a:endParaRPr lang="fi-FI" dirty="0"/>
          </a:p>
          <a:p>
            <a:pPr algn="ctr"/>
            <a:endParaRPr lang="fi-FI" dirty="0" smtClean="0"/>
          </a:p>
          <a:p>
            <a:pPr algn="ctr"/>
            <a:endParaRPr lang="fi-FI" dirty="0"/>
          </a:p>
          <a:p>
            <a:pPr algn="ctr"/>
            <a:endParaRPr lang="fi-FI" dirty="0" smtClean="0"/>
          </a:p>
          <a:p>
            <a:pPr algn="ctr"/>
            <a:endParaRPr lang="fi-FI" dirty="0"/>
          </a:p>
          <a:p>
            <a:pPr algn="ctr"/>
            <a:endParaRPr lang="fi-FI" dirty="0" smtClean="0"/>
          </a:p>
          <a:p>
            <a:pPr algn="ctr"/>
            <a:r>
              <a:rPr lang="fi-FI" sz="1600" dirty="0" err="1" smtClean="0"/>
              <a:t>Unit</a:t>
            </a:r>
            <a:endParaRPr lang="en-US" sz="1600" dirty="0"/>
          </a:p>
        </p:txBody>
      </p:sp>
      <p:sp>
        <p:nvSpPr>
          <p:cNvPr id="7" name="Pentagon 6"/>
          <p:cNvSpPr/>
          <p:nvPr/>
        </p:nvSpPr>
        <p:spPr>
          <a:xfrm>
            <a:off x="2133653" y="3183539"/>
            <a:ext cx="4896544" cy="998984"/>
          </a:xfrm>
          <a:prstGeom prst="homePlat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dirty="0" err="1" smtClean="0"/>
              <a:t>Teaching</a:t>
            </a:r>
            <a:r>
              <a:rPr lang="fi-FI" dirty="0" smtClean="0"/>
              <a:t> and </a:t>
            </a:r>
            <a:r>
              <a:rPr lang="fi-FI" dirty="0" err="1" smtClean="0"/>
              <a:t>learning</a:t>
            </a:r>
            <a:endParaRPr lang="fi-FI" dirty="0" smtClean="0"/>
          </a:p>
          <a:p>
            <a:pPr algn="ctr"/>
            <a:r>
              <a:rPr lang="fi-FI" dirty="0" smtClean="0"/>
              <a:t>RDI </a:t>
            </a:r>
            <a:r>
              <a:rPr lang="fi-FI" dirty="0" err="1" smtClean="0"/>
              <a:t>activities</a:t>
            </a:r>
            <a:endParaRPr lang="en-US" dirty="0"/>
          </a:p>
        </p:txBody>
      </p:sp>
    </p:spTree>
    <p:extLst>
      <p:ext uri="{BB962C8B-B14F-4D97-AF65-F5344CB8AC3E}">
        <p14:creationId xmlns:p14="http://schemas.microsoft.com/office/powerpoint/2010/main" val="4230782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Processes</a:t>
            </a:r>
            <a:r>
              <a:rPr lang="fi-FI" dirty="0" smtClean="0"/>
              <a:t> (2)</a:t>
            </a:r>
            <a:endParaRPr lang="en-US" dirty="0"/>
          </a:p>
        </p:txBody>
      </p:sp>
      <p:sp>
        <p:nvSpPr>
          <p:cNvPr id="3" name="Content Placeholder 2"/>
          <p:cNvSpPr>
            <a:spLocks noGrp="1"/>
          </p:cNvSpPr>
          <p:nvPr>
            <p:ph idx="1"/>
          </p:nvPr>
        </p:nvSpPr>
        <p:spPr>
          <a:xfrm>
            <a:off x="464820" y="1772816"/>
            <a:ext cx="7923604" cy="4267199"/>
          </a:xfrm>
        </p:spPr>
        <p:txBody>
          <a:bodyPr>
            <a:normAutofit/>
          </a:bodyPr>
          <a:lstStyle/>
          <a:p>
            <a:r>
              <a:rPr lang="fi-FI" sz="2800" dirty="0" err="1" smtClean="0"/>
              <a:t>The</a:t>
            </a:r>
            <a:r>
              <a:rPr lang="fi-FI" sz="2800" dirty="0" smtClean="0"/>
              <a:t> </a:t>
            </a:r>
            <a:r>
              <a:rPr lang="fi-FI" sz="2800" dirty="0" err="1" smtClean="0"/>
              <a:t>core</a:t>
            </a:r>
            <a:r>
              <a:rPr lang="fi-FI" sz="2800" dirty="0" smtClean="0"/>
              <a:t> </a:t>
            </a:r>
            <a:r>
              <a:rPr lang="fi-FI" sz="2800" dirty="0" err="1" smtClean="0"/>
              <a:t>processes</a:t>
            </a:r>
            <a:r>
              <a:rPr lang="fi-FI" sz="2800" dirty="0" smtClean="0"/>
              <a:t> (</a:t>
            </a:r>
            <a:r>
              <a:rPr lang="fi-FI" sz="2800" dirty="0" err="1" smtClean="0"/>
              <a:t>teaching</a:t>
            </a:r>
            <a:r>
              <a:rPr lang="fi-FI" sz="2800" dirty="0" smtClean="0"/>
              <a:t> and </a:t>
            </a:r>
            <a:r>
              <a:rPr lang="fi-FI" sz="2800" dirty="0" err="1" smtClean="0"/>
              <a:t>learning</a:t>
            </a:r>
            <a:r>
              <a:rPr lang="fi-FI" sz="2800" dirty="0" smtClean="0"/>
              <a:t>, RDI </a:t>
            </a:r>
            <a:r>
              <a:rPr lang="fi-FI" sz="2800" dirty="0" err="1" smtClean="0"/>
              <a:t>activities</a:t>
            </a:r>
            <a:r>
              <a:rPr lang="fi-FI" sz="2800" dirty="0" smtClean="0"/>
              <a:t>) </a:t>
            </a:r>
            <a:r>
              <a:rPr lang="fi-FI" sz="2800" dirty="0" err="1" smtClean="0"/>
              <a:t>are</a:t>
            </a:r>
            <a:r>
              <a:rPr lang="fi-FI" sz="2800" dirty="0" smtClean="0"/>
              <a:t> </a:t>
            </a:r>
            <a:r>
              <a:rPr lang="fi-FI" sz="2800" dirty="0" err="1" smtClean="0"/>
              <a:t>those</a:t>
            </a:r>
            <a:r>
              <a:rPr lang="fi-FI" sz="2800" dirty="0" smtClean="0"/>
              <a:t> </a:t>
            </a:r>
            <a:r>
              <a:rPr lang="fi-FI" sz="2800" dirty="0" err="1" smtClean="0"/>
              <a:t>relating</a:t>
            </a:r>
            <a:r>
              <a:rPr lang="fi-FI" sz="2800" dirty="0" smtClean="0"/>
              <a:t> to </a:t>
            </a:r>
            <a:r>
              <a:rPr lang="fi-FI" sz="2800" dirty="0" err="1" smtClean="0"/>
              <a:t>the</a:t>
            </a:r>
            <a:r>
              <a:rPr lang="fi-FI" sz="2800" dirty="0" smtClean="0"/>
              <a:t> mission and vision of </a:t>
            </a:r>
            <a:r>
              <a:rPr lang="fi-FI" sz="2800" dirty="0" err="1" smtClean="0"/>
              <a:t>Lapland</a:t>
            </a:r>
            <a:r>
              <a:rPr lang="fi-FI" sz="2800" dirty="0" smtClean="0"/>
              <a:t> UAS and </a:t>
            </a:r>
            <a:r>
              <a:rPr lang="fi-FI" sz="2800" dirty="0" err="1" smtClean="0"/>
              <a:t>are</a:t>
            </a:r>
            <a:r>
              <a:rPr lang="fi-FI" sz="2800" dirty="0" smtClean="0"/>
              <a:t> </a:t>
            </a:r>
            <a:r>
              <a:rPr lang="fi-FI" sz="2800" dirty="0" err="1" smtClean="0"/>
              <a:t>critical</a:t>
            </a:r>
            <a:r>
              <a:rPr lang="fi-FI" sz="2800" dirty="0" smtClean="0"/>
              <a:t> to </a:t>
            </a:r>
            <a:r>
              <a:rPr lang="fi-FI" sz="2800" dirty="0" err="1" smtClean="0"/>
              <a:t>the</a:t>
            </a:r>
            <a:r>
              <a:rPr lang="fi-FI" sz="2800" dirty="0" smtClean="0"/>
              <a:t> </a:t>
            </a:r>
            <a:r>
              <a:rPr lang="fi-FI" sz="2800" dirty="0" err="1" smtClean="0"/>
              <a:t>delivery</a:t>
            </a:r>
            <a:r>
              <a:rPr lang="fi-FI" sz="2800" dirty="0" smtClean="0"/>
              <a:t> of </a:t>
            </a:r>
            <a:r>
              <a:rPr lang="fi-FI" sz="2800" dirty="0" err="1" smtClean="0"/>
              <a:t>expected</a:t>
            </a:r>
            <a:r>
              <a:rPr lang="fi-FI" sz="2800" dirty="0" smtClean="0"/>
              <a:t> </a:t>
            </a:r>
            <a:r>
              <a:rPr lang="fi-FI" sz="2800" dirty="0" err="1" smtClean="0"/>
              <a:t>outcomes</a:t>
            </a:r>
            <a:r>
              <a:rPr lang="fi-FI" sz="2800" dirty="0" smtClean="0"/>
              <a:t>/</a:t>
            </a:r>
            <a:r>
              <a:rPr lang="fi-FI" sz="2800" dirty="0" err="1" smtClean="0"/>
              <a:t>results</a:t>
            </a:r>
            <a:endParaRPr lang="fi-FI" sz="2800" dirty="0" smtClean="0"/>
          </a:p>
          <a:p>
            <a:r>
              <a:rPr lang="fi-FI" sz="2800" dirty="0" smtClean="0"/>
              <a:t>Management </a:t>
            </a:r>
            <a:r>
              <a:rPr lang="fi-FI" sz="2800" dirty="0" err="1" smtClean="0"/>
              <a:t>processes</a:t>
            </a:r>
            <a:r>
              <a:rPr lang="fi-FI" sz="2800" dirty="0" smtClean="0"/>
              <a:t> </a:t>
            </a:r>
            <a:r>
              <a:rPr lang="fi-FI" sz="2800" dirty="0" err="1" smtClean="0"/>
              <a:t>steer</a:t>
            </a:r>
            <a:r>
              <a:rPr lang="fi-FI" sz="2800" dirty="0" smtClean="0"/>
              <a:t> </a:t>
            </a:r>
            <a:r>
              <a:rPr lang="fi-FI" sz="2800" dirty="0" err="1" smtClean="0"/>
              <a:t>Lapland</a:t>
            </a:r>
            <a:r>
              <a:rPr lang="fi-FI" sz="2800" dirty="0" smtClean="0"/>
              <a:t> UAS</a:t>
            </a:r>
          </a:p>
          <a:p>
            <a:r>
              <a:rPr lang="fi-FI" sz="2800" dirty="0" err="1" smtClean="0"/>
              <a:t>Support</a:t>
            </a:r>
            <a:r>
              <a:rPr lang="fi-FI" sz="2800" dirty="0" smtClean="0"/>
              <a:t> </a:t>
            </a:r>
            <a:r>
              <a:rPr lang="fi-FI" sz="2800" dirty="0" err="1" smtClean="0"/>
              <a:t>processes</a:t>
            </a:r>
            <a:r>
              <a:rPr lang="fi-FI" sz="2800" dirty="0" smtClean="0"/>
              <a:t> (</a:t>
            </a:r>
            <a:r>
              <a:rPr lang="fi-FI" sz="2800" dirty="0" err="1" smtClean="0"/>
              <a:t>internal</a:t>
            </a:r>
            <a:r>
              <a:rPr lang="fi-FI" sz="2800" dirty="0" smtClean="0"/>
              <a:t> </a:t>
            </a:r>
            <a:r>
              <a:rPr lang="fi-FI" sz="2800" dirty="0" err="1" smtClean="0"/>
              <a:t>services</a:t>
            </a:r>
            <a:r>
              <a:rPr lang="fi-FI" sz="2800" dirty="0" smtClean="0"/>
              <a:t>) </a:t>
            </a:r>
            <a:r>
              <a:rPr lang="fi-FI" sz="2800" dirty="0" err="1" smtClean="0"/>
              <a:t>deliver</a:t>
            </a:r>
            <a:r>
              <a:rPr lang="fi-FI" sz="2800" dirty="0" smtClean="0"/>
              <a:t> </a:t>
            </a:r>
            <a:r>
              <a:rPr lang="fi-FI" sz="2800" dirty="0" err="1" smtClean="0"/>
              <a:t>the</a:t>
            </a:r>
            <a:r>
              <a:rPr lang="fi-FI" sz="2800" dirty="0" smtClean="0"/>
              <a:t> </a:t>
            </a:r>
            <a:r>
              <a:rPr lang="fi-FI" sz="2800" dirty="0" err="1" smtClean="0"/>
              <a:t>necessary</a:t>
            </a:r>
            <a:r>
              <a:rPr lang="fi-FI" sz="2800" dirty="0" smtClean="0"/>
              <a:t> </a:t>
            </a:r>
            <a:r>
              <a:rPr lang="fi-FI" sz="2800" dirty="0" err="1" smtClean="0"/>
              <a:t>resources</a:t>
            </a:r>
            <a:endParaRPr lang="en-US" sz="2800" dirty="0"/>
          </a:p>
        </p:txBody>
      </p:sp>
    </p:spTree>
    <p:extLst>
      <p:ext uri="{BB962C8B-B14F-4D97-AF65-F5344CB8AC3E}">
        <p14:creationId xmlns:p14="http://schemas.microsoft.com/office/powerpoint/2010/main" val="1669082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Teaching</a:t>
            </a:r>
            <a:r>
              <a:rPr lang="fi-FI" dirty="0" smtClean="0"/>
              <a:t> and </a:t>
            </a:r>
            <a:r>
              <a:rPr lang="fi-FI" dirty="0" err="1" smtClean="0"/>
              <a:t>learning</a:t>
            </a:r>
            <a:endParaRPr lang="en-GB" dirty="0"/>
          </a:p>
        </p:txBody>
      </p:sp>
      <p:sp>
        <p:nvSpPr>
          <p:cNvPr id="7" name="Rounded Rectangle 6"/>
          <p:cNvSpPr/>
          <p:nvPr/>
        </p:nvSpPr>
        <p:spPr>
          <a:xfrm>
            <a:off x="6971614" y="2348879"/>
            <a:ext cx="1560825" cy="3168353"/>
          </a:xfrm>
          <a:prstGeom prst="roundRect">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fi-FI" sz="1600" dirty="0" err="1" smtClean="0"/>
              <a:t>Qualified</a:t>
            </a:r>
            <a:r>
              <a:rPr lang="fi-FI" sz="1600" dirty="0" smtClean="0"/>
              <a:t>  </a:t>
            </a:r>
            <a:r>
              <a:rPr lang="fi-FI" sz="1600" dirty="0" err="1" smtClean="0"/>
              <a:t>graduates</a:t>
            </a:r>
            <a:endParaRPr lang="fi-FI" sz="1600" dirty="0" smtClean="0"/>
          </a:p>
          <a:p>
            <a:pPr algn="ctr"/>
            <a:endParaRPr lang="fi-FI" sz="1600" dirty="0" smtClean="0"/>
          </a:p>
          <a:p>
            <a:pPr algn="ctr"/>
            <a:r>
              <a:rPr lang="fi-FI" sz="1600" dirty="0" err="1" smtClean="0"/>
              <a:t>Employability</a:t>
            </a:r>
            <a:endParaRPr lang="fi-FI" sz="1600" dirty="0" smtClean="0"/>
          </a:p>
        </p:txBody>
      </p:sp>
      <p:sp>
        <p:nvSpPr>
          <p:cNvPr id="4" name="Pentagon 3"/>
          <p:cNvSpPr/>
          <p:nvPr/>
        </p:nvSpPr>
        <p:spPr>
          <a:xfrm>
            <a:off x="2172385" y="2852936"/>
            <a:ext cx="4799230" cy="1927448"/>
          </a:xfrm>
          <a:prstGeom prst="homePlate">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err="1" smtClean="0"/>
              <a:t>Competence</a:t>
            </a:r>
            <a:r>
              <a:rPr lang="fi-FI" dirty="0" smtClean="0"/>
              <a:t> and </a:t>
            </a:r>
            <a:r>
              <a:rPr lang="fi-FI" dirty="0" err="1" smtClean="0"/>
              <a:t>problem-based</a:t>
            </a:r>
            <a:r>
              <a:rPr lang="fi-FI" dirty="0" smtClean="0"/>
              <a:t> </a:t>
            </a:r>
            <a:r>
              <a:rPr lang="fi-FI" dirty="0" err="1" smtClean="0"/>
              <a:t>curriculum</a:t>
            </a:r>
            <a:endParaRPr lang="fi-FI" dirty="0" smtClean="0"/>
          </a:p>
          <a:p>
            <a:pPr algn="ctr"/>
            <a:endParaRPr lang="fi-FI" dirty="0" smtClean="0"/>
          </a:p>
          <a:p>
            <a:pPr algn="ctr"/>
            <a:r>
              <a:rPr lang="fi-FI" dirty="0" err="1" smtClean="0"/>
              <a:t>Student-centered</a:t>
            </a:r>
            <a:r>
              <a:rPr lang="fi-FI" dirty="0" smtClean="0"/>
              <a:t> </a:t>
            </a:r>
            <a:r>
              <a:rPr lang="fi-FI" dirty="0" err="1" smtClean="0"/>
              <a:t>teaching</a:t>
            </a:r>
            <a:r>
              <a:rPr lang="fi-FI" dirty="0" smtClean="0"/>
              <a:t>, </a:t>
            </a:r>
            <a:r>
              <a:rPr lang="fi-FI" dirty="0" err="1" smtClean="0"/>
              <a:t>learning</a:t>
            </a:r>
            <a:r>
              <a:rPr lang="fi-FI" dirty="0" smtClean="0"/>
              <a:t> and </a:t>
            </a:r>
            <a:r>
              <a:rPr lang="fi-FI" dirty="0" err="1" smtClean="0"/>
              <a:t>assessment</a:t>
            </a:r>
            <a:endParaRPr lang="fi-FI" dirty="0" smtClean="0"/>
          </a:p>
          <a:p>
            <a:pPr algn="ctr"/>
            <a:endParaRPr lang="en-GB" dirty="0"/>
          </a:p>
        </p:txBody>
      </p:sp>
      <p:sp>
        <p:nvSpPr>
          <p:cNvPr id="9" name="Rounded Rectangle 8"/>
          <p:cNvSpPr/>
          <p:nvPr/>
        </p:nvSpPr>
        <p:spPr>
          <a:xfrm>
            <a:off x="611560" y="2348880"/>
            <a:ext cx="1512168" cy="3168352"/>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fi-FI" sz="1600" dirty="0" err="1"/>
              <a:t>The</a:t>
            </a:r>
            <a:r>
              <a:rPr lang="fi-FI" sz="1600" dirty="0"/>
              <a:t> </a:t>
            </a:r>
            <a:r>
              <a:rPr lang="fi-FI" sz="1600" dirty="0" err="1"/>
              <a:t>expectations</a:t>
            </a:r>
            <a:r>
              <a:rPr lang="fi-FI" sz="1600" dirty="0"/>
              <a:t> of </a:t>
            </a:r>
            <a:r>
              <a:rPr lang="fi-FI" sz="1600" dirty="0" err="1" smtClean="0"/>
              <a:t>students</a:t>
            </a:r>
            <a:r>
              <a:rPr lang="fi-FI" sz="1600" dirty="0" smtClean="0"/>
              <a:t> and </a:t>
            </a:r>
            <a:r>
              <a:rPr lang="fi-FI" sz="1600" dirty="0" err="1" smtClean="0"/>
              <a:t>employers</a:t>
            </a:r>
            <a:endParaRPr lang="fi-FI" sz="1600" dirty="0"/>
          </a:p>
          <a:p>
            <a:pPr algn="ctr"/>
            <a:endParaRPr lang="fi-FI" sz="1600" dirty="0"/>
          </a:p>
          <a:p>
            <a:pPr algn="ctr"/>
            <a:r>
              <a:rPr lang="fi-FI" sz="1600" dirty="0" err="1" smtClean="0"/>
              <a:t>Strategy</a:t>
            </a:r>
            <a:endParaRPr lang="fi-FI" sz="1600" dirty="0"/>
          </a:p>
          <a:p>
            <a:pPr algn="ctr"/>
            <a:endParaRPr lang="fi-FI" sz="1600" dirty="0"/>
          </a:p>
          <a:p>
            <a:pPr algn="ctr"/>
            <a:r>
              <a:rPr lang="fi-FI" sz="1600" dirty="0" err="1"/>
              <a:t>External</a:t>
            </a:r>
            <a:r>
              <a:rPr lang="fi-FI" sz="1600" dirty="0"/>
              <a:t> </a:t>
            </a:r>
            <a:r>
              <a:rPr lang="fi-FI" sz="1600" dirty="0" err="1"/>
              <a:t>steering</a:t>
            </a:r>
            <a:r>
              <a:rPr lang="fi-FI" sz="1600" dirty="0"/>
              <a:t> and </a:t>
            </a:r>
            <a:r>
              <a:rPr lang="fi-FI" sz="1600" dirty="0" err="1"/>
              <a:t>legislation</a:t>
            </a:r>
            <a:endParaRPr lang="fi-FI" sz="1600" dirty="0"/>
          </a:p>
        </p:txBody>
      </p:sp>
    </p:spTree>
    <p:extLst>
      <p:ext uri="{BB962C8B-B14F-4D97-AF65-F5344CB8AC3E}">
        <p14:creationId xmlns:p14="http://schemas.microsoft.com/office/powerpoint/2010/main" val="835005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886" y="116632"/>
            <a:ext cx="8229600" cy="1426170"/>
          </a:xfrm>
        </p:spPr>
        <p:txBody>
          <a:bodyPr>
            <a:normAutofit/>
          </a:bodyPr>
          <a:lstStyle/>
          <a:p>
            <a:r>
              <a:rPr lang="fi-FI" dirty="0" err="1"/>
              <a:t>I</a:t>
            </a:r>
            <a:r>
              <a:rPr lang="fi-FI" dirty="0" err="1" smtClean="0"/>
              <a:t>nternal</a:t>
            </a:r>
            <a:r>
              <a:rPr lang="fi-FI" dirty="0" smtClean="0"/>
              <a:t> </a:t>
            </a:r>
            <a:r>
              <a:rPr lang="fi-FI" dirty="0" err="1" smtClean="0"/>
              <a:t>quality</a:t>
            </a:r>
            <a:r>
              <a:rPr lang="fi-FI" dirty="0" smtClean="0"/>
              <a:t> </a:t>
            </a:r>
            <a:r>
              <a:rPr lang="fi-FI" dirty="0" err="1" smtClean="0"/>
              <a:t>assurance</a:t>
            </a:r>
            <a:r>
              <a:rPr lang="fi-FI" dirty="0" smtClean="0"/>
              <a:t> of </a:t>
            </a:r>
            <a:r>
              <a:rPr lang="fi-FI" dirty="0" err="1" smtClean="0"/>
              <a:t>teaching</a:t>
            </a:r>
            <a:r>
              <a:rPr lang="fi-FI" dirty="0" smtClean="0"/>
              <a:t> and </a:t>
            </a:r>
            <a:r>
              <a:rPr lang="fi-FI" dirty="0" err="1" smtClean="0"/>
              <a:t>learning</a:t>
            </a:r>
            <a:endParaRPr lang="en-US" dirty="0"/>
          </a:p>
        </p:txBody>
      </p:sp>
      <p:sp>
        <p:nvSpPr>
          <p:cNvPr id="3" name="Content Placeholder 2"/>
          <p:cNvSpPr>
            <a:spLocks noGrp="1"/>
          </p:cNvSpPr>
          <p:nvPr>
            <p:ph idx="1"/>
          </p:nvPr>
        </p:nvSpPr>
        <p:spPr>
          <a:xfrm>
            <a:off x="425886" y="1567918"/>
            <a:ext cx="8538602" cy="3456384"/>
          </a:xfrm>
        </p:spPr>
        <p:txBody>
          <a:bodyPr>
            <a:noAutofit/>
          </a:bodyPr>
          <a:lstStyle/>
          <a:p>
            <a:r>
              <a:rPr lang="fi-FI" sz="2800" dirty="0" err="1" smtClean="0"/>
              <a:t>Curricula</a:t>
            </a:r>
            <a:r>
              <a:rPr lang="fi-FI" sz="2800" dirty="0" smtClean="0"/>
              <a:t> </a:t>
            </a:r>
            <a:r>
              <a:rPr lang="fi-FI" sz="2800" dirty="0" err="1" smtClean="0"/>
              <a:t>development</a:t>
            </a:r>
            <a:r>
              <a:rPr lang="fi-FI" sz="2800" dirty="0" smtClean="0"/>
              <a:t> (</a:t>
            </a:r>
            <a:r>
              <a:rPr lang="fi-FI" sz="2800" dirty="0" err="1" smtClean="0"/>
              <a:t>plan</a:t>
            </a:r>
            <a:r>
              <a:rPr lang="fi-FI" sz="2800" dirty="0" smtClean="0"/>
              <a:t>): management </a:t>
            </a:r>
            <a:r>
              <a:rPr lang="fi-FI" sz="2800" dirty="0" err="1" smtClean="0"/>
              <a:t>reviews</a:t>
            </a:r>
            <a:r>
              <a:rPr lang="fi-FI" sz="2800" dirty="0" smtClean="0"/>
              <a:t> (</a:t>
            </a:r>
            <a:r>
              <a:rPr lang="fi-FI" sz="2800" dirty="0" err="1" smtClean="0"/>
              <a:t>matrix</a:t>
            </a:r>
            <a:r>
              <a:rPr lang="fi-FI" sz="2800" dirty="0" smtClean="0"/>
              <a:t>), </a:t>
            </a:r>
            <a:r>
              <a:rPr lang="fi-FI" sz="2800" dirty="0" err="1" smtClean="0"/>
              <a:t>stakeholder</a:t>
            </a:r>
            <a:r>
              <a:rPr lang="fi-FI" sz="2800" dirty="0" smtClean="0"/>
              <a:t> </a:t>
            </a:r>
            <a:r>
              <a:rPr lang="fi-FI" sz="2800" dirty="0" err="1" smtClean="0"/>
              <a:t>involvement</a:t>
            </a:r>
            <a:r>
              <a:rPr lang="fi-FI" sz="2800" dirty="0" smtClean="0"/>
              <a:t> and feedback (</a:t>
            </a:r>
            <a:r>
              <a:rPr lang="fi-FI" sz="2800" dirty="0" err="1" smtClean="0"/>
              <a:t>employers</a:t>
            </a:r>
            <a:r>
              <a:rPr lang="fi-FI" sz="2800" dirty="0" smtClean="0"/>
              <a:t>, </a:t>
            </a:r>
            <a:r>
              <a:rPr lang="fi-FI" sz="2800" dirty="0" err="1" smtClean="0"/>
              <a:t>students</a:t>
            </a:r>
            <a:r>
              <a:rPr lang="fi-FI" sz="2800" dirty="0" smtClean="0"/>
              <a:t>, </a:t>
            </a:r>
            <a:r>
              <a:rPr lang="fi-FI" sz="2800" dirty="0" err="1" smtClean="0"/>
              <a:t>graduates</a:t>
            </a:r>
            <a:r>
              <a:rPr lang="fi-FI" sz="2800" dirty="0" smtClean="0"/>
              <a:t>)</a:t>
            </a:r>
            <a:endParaRPr lang="fi-FI" dirty="0" smtClean="0"/>
          </a:p>
          <a:p>
            <a:r>
              <a:rPr lang="fi-FI" sz="2800" dirty="0" err="1" smtClean="0"/>
              <a:t>Teaching</a:t>
            </a:r>
            <a:r>
              <a:rPr lang="fi-FI" sz="2800" dirty="0" smtClean="0"/>
              <a:t> and </a:t>
            </a:r>
            <a:r>
              <a:rPr lang="fi-FI" sz="2800" dirty="0" err="1" smtClean="0"/>
              <a:t>learning</a:t>
            </a:r>
            <a:r>
              <a:rPr lang="fi-FI" sz="2800" dirty="0" smtClean="0"/>
              <a:t> (</a:t>
            </a:r>
            <a:r>
              <a:rPr lang="fi-FI" sz="2800" dirty="0" err="1" smtClean="0"/>
              <a:t>do</a:t>
            </a:r>
            <a:r>
              <a:rPr lang="fi-FI" sz="2800" dirty="0" smtClean="0"/>
              <a:t> + </a:t>
            </a:r>
            <a:r>
              <a:rPr lang="fi-FI" sz="2800" dirty="0" err="1" smtClean="0"/>
              <a:t>check</a:t>
            </a:r>
            <a:r>
              <a:rPr lang="fi-FI" sz="2800" dirty="0" smtClean="0"/>
              <a:t>): </a:t>
            </a:r>
            <a:r>
              <a:rPr lang="fi-FI" sz="2800" dirty="0" err="1" smtClean="0"/>
              <a:t>reviewing</a:t>
            </a:r>
            <a:r>
              <a:rPr lang="fi-FI" sz="2800" dirty="0" smtClean="0"/>
              <a:t> </a:t>
            </a:r>
            <a:r>
              <a:rPr lang="fi-FI" sz="2800" dirty="0" err="1" smtClean="0"/>
              <a:t>the</a:t>
            </a:r>
            <a:r>
              <a:rPr lang="fi-FI" sz="2800" dirty="0" smtClean="0"/>
              <a:t> </a:t>
            </a:r>
            <a:r>
              <a:rPr lang="fi-FI" sz="2800" dirty="0" err="1" smtClean="0"/>
              <a:t>implementation</a:t>
            </a:r>
            <a:r>
              <a:rPr lang="fi-FI" sz="2800" dirty="0" smtClean="0"/>
              <a:t> </a:t>
            </a:r>
            <a:r>
              <a:rPr lang="fi-FI" sz="2800" dirty="0" err="1" smtClean="0"/>
              <a:t>plans</a:t>
            </a:r>
            <a:r>
              <a:rPr lang="fi-FI" sz="2800" dirty="0" smtClean="0"/>
              <a:t> of </a:t>
            </a:r>
            <a:r>
              <a:rPr lang="fi-FI" sz="2800" dirty="0" err="1" smtClean="0"/>
              <a:t>the</a:t>
            </a:r>
            <a:r>
              <a:rPr lang="fi-FI" sz="2800" dirty="0" smtClean="0"/>
              <a:t> </a:t>
            </a:r>
            <a:r>
              <a:rPr lang="fi-FI" sz="2800" dirty="0" err="1" smtClean="0"/>
              <a:t>study</a:t>
            </a:r>
            <a:r>
              <a:rPr lang="fi-FI" sz="2800" dirty="0" smtClean="0"/>
              <a:t> </a:t>
            </a:r>
            <a:r>
              <a:rPr lang="fi-FI" sz="2800" dirty="0" err="1" smtClean="0"/>
              <a:t>units</a:t>
            </a:r>
            <a:r>
              <a:rPr lang="fi-FI" sz="2800" dirty="0" smtClean="0"/>
              <a:t>, </a:t>
            </a:r>
            <a:r>
              <a:rPr lang="fi-FI" sz="2800" dirty="0" err="1" smtClean="0"/>
              <a:t>streamlining</a:t>
            </a:r>
            <a:r>
              <a:rPr lang="fi-FI" sz="2800" dirty="0" smtClean="0"/>
              <a:t> </a:t>
            </a:r>
            <a:r>
              <a:rPr lang="fi-FI" sz="2800" dirty="0" err="1" smtClean="0"/>
              <a:t>based</a:t>
            </a:r>
            <a:r>
              <a:rPr lang="fi-FI" sz="2800" dirty="0" smtClean="0"/>
              <a:t> on </a:t>
            </a:r>
            <a:r>
              <a:rPr lang="fi-FI" sz="2800" dirty="0" err="1" smtClean="0"/>
              <a:t>continuous</a:t>
            </a:r>
            <a:r>
              <a:rPr lang="fi-FI" sz="2800" dirty="0" smtClean="0"/>
              <a:t> feedback, </a:t>
            </a:r>
            <a:r>
              <a:rPr lang="fi-FI" sz="2800" dirty="0" err="1" smtClean="0"/>
              <a:t>study</a:t>
            </a:r>
            <a:r>
              <a:rPr lang="fi-FI" sz="2800" dirty="0" smtClean="0"/>
              <a:t> </a:t>
            </a:r>
            <a:r>
              <a:rPr lang="fi-FI" sz="2800" dirty="0" err="1" smtClean="0"/>
              <a:t>unit</a:t>
            </a:r>
            <a:r>
              <a:rPr lang="fi-FI" sz="2800" dirty="0" smtClean="0"/>
              <a:t> feedback and </a:t>
            </a:r>
            <a:r>
              <a:rPr lang="fi-FI" sz="2800" dirty="0" err="1" smtClean="0"/>
              <a:t>annual</a:t>
            </a:r>
            <a:r>
              <a:rPr lang="fi-FI" sz="2800" dirty="0" smtClean="0"/>
              <a:t> feedback </a:t>
            </a:r>
          </a:p>
          <a:p>
            <a:r>
              <a:rPr lang="fi-FI" sz="2800" dirty="0" err="1" smtClean="0"/>
              <a:t>Monitoring</a:t>
            </a:r>
            <a:r>
              <a:rPr lang="fi-FI" sz="2800" dirty="0" smtClean="0"/>
              <a:t> </a:t>
            </a:r>
            <a:r>
              <a:rPr lang="fi-FI" sz="2800" dirty="0" err="1" smtClean="0"/>
              <a:t>key</a:t>
            </a:r>
            <a:r>
              <a:rPr lang="fi-FI" sz="2800" dirty="0" smtClean="0"/>
              <a:t> </a:t>
            </a:r>
            <a:r>
              <a:rPr lang="fi-FI" sz="2800" dirty="0" err="1" smtClean="0"/>
              <a:t>indicators</a:t>
            </a:r>
            <a:r>
              <a:rPr lang="fi-FI" sz="2800" dirty="0" smtClean="0"/>
              <a:t> (</a:t>
            </a:r>
            <a:r>
              <a:rPr lang="fi-FI" sz="2800" dirty="0" err="1" smtClean="0"/>
              <a:t>check</a:t>
            </a:r>
            <a:r>
              <a:rPr lang="fi-FI" sz="2800" dirty="0" smtClean="0"/>
              <a:t> and act)</a:t>
            </a:r>
          </a:p>
          <a:p>
            <a:r>
              <a:rPr lang="fi-FI" sz="2800" dirty="0" err="1" smtClean="0"/>
              <a:t>Annual</a:t>
            </a:r>
            <a:r>
              <a:rPr lang="fi-FI" sz="2800" dirty="0" smtClean="0"/>
              <a:t> </a:t>
            </a:r>
            <a:r>
              <a:rPr lang="fi-FI" sz="2800" dirty="0" err="1" smtClean="0"/>
              <a:t>reviews</a:t>
            </a:r>
            <a:r>
              <a:rPr lang="fi-FI" sz="2800" dirty="0" smtClean="0"/>
              <a:t> of </a:t>
            </a:r>
            <a:r>
              <a:rPr lang="fi-FI" sz="2800" dirty="0" err="1" smtClean="0"/>
              <a:t>the</a:t>
            </a:r>
            <a:r>
              <a:rPr lang="fi-FI" sz="2800" dirty="0" smtClean="0"/>
              <a:t> </a:t>
            </a:r>
            <a:r>
              <a:rPr lang="fi-FI" sz="2800" dirty="0" err="1" smtClean="0"/>
              <a:t>curricula</a:t>
            </a:r>
            <a:r>
              <a:rPr lang="fi-FI" sz="2800" dirty="0" smtClean="0"/>
              <a:t>, </a:t>
            </a:r>
            <a:r>
              <a:rPr lang="fi-FI" sz="2800" dirty="0" err="1" smtClean="0"/>
              <a:t>stakeholder</a:t>
            </a:r>
            <a:r>
              <a:rPr lang="fi-FI" sz="2800" dirty="0" smtClean="0"/>
              <a:t> </a:t>
            </a:r>
            <a:r>
              <a:rPr lang="fi-FI" sz="2800" dirty="0" err="1" smtClean="0"/>
              <a:t>involvement</a:t>
            </a:r>
            <a:r>
              <a:rPr lang="fi-FI" sz="2800" dirty="0" smtClean="0"/>
              <a:t> </a:t>
            </a:r>
            <a:r>
              <a:rPr lang="fi-FI" sz="2800" dirty="0" err="1" smtClean="0"/>
              <a:t>through</a:t>
            </a:r>
            <a:r>
              <a:rPr lang="fi-FI" sz="2800" dirty="0" smtClean="0"/>
              <a:t> </a:t>
            </a:r>
            <a:r>
              <a:rPr lang="fi-FI" sz="2800" dirty="0" err="1" smtClean="0"/>
              <a:t>development</a:t>
            </a:r>
            <a:r>
              <a:rPr lang="fi-FI" sz="2800" dirty="0" smtClean="0"/>
              <a:t> </a:t>
            </a:r>
            <a:r>
              <a:rPr lang="fi-FI" sz="2800" dirty="0" err="1" smtClean="0"/>
              <a:t>discussions</a:t>
            </a:r>
            <a:r>
              <a:rPr lang="fi-FI" sz="2800" dirty="0" smtClean="0"/>
              <a:t> and feedback </a:t>
            </a:r>
            <a:r>
              <a:rPr lang="fi-FI" sz="2800" dirty="0" err="1" smtClean="0"/>
              <a:t>days</a:t>
            </a:r>
            <a:r>
              <a:rPr lang="fi-FI" sz="2800" dirty="0" smtClean="0"/>
              <a:t> (act) </a:t>
            </a:r>
            <a:endParaRPr lang="en-US" sz="2800" dirty="0"/>
          </a:p>
        </p:txBody>
      </p:sp>
    </p:spTree>
    <p:extLst>
      <p:ext uri="{BB962C8B-B14F-4D97-AF65-F5344CB8AC3E}">
        <p14:creationId xmlns:p14="http://schemas.microsoft.com/office/powerpoint/2010/main" val="3122013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Process</a:t>
            </a:r>
            <a:r>
              <a:rPr lang="fi-FI" dirty="0" smtClean="0"/>
              <a:t> </a:t>
            </a:r>
            <a:r>
              <a:rPr lang="fi-FI" dirty="0" err="1" smtClean="0"/>
              <a:t>flowchart</a:t>
            </a:r>
            <a:r>
              <a:rPr lang="fi-FI" dirty="0" smtClean="0"/>
              <a:t>: an </a:t>
            </a:r>
            <a:r>
              <a:rPr lang="fi-FI" dirty="0" err="1" smtClean="0"/>
              <a:t>example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1128" y="1600200"/>
            <a:ext cx="5721744" cy="4267200"/>
          </a:xfrm>
        </p:spPr>
      </p:pic>
    </p:spTree>
    <p:extLst>
      <p:ext uri="{BB962C8B-B14F-4D97-AF65-F5344CB8AC3E}">
        <p14:creationId xmlns:p14="http://schemas.microsoft.com/office/powerpoint/2010/main" val="2418409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277" y="404664"/>
            <a:ext cx="8229600" cy="1143000"/>
          </a:xfrm>
        </p:spPr>
        <p:txBody>
          <a:bodyPr/>
          <a:lstStyle/>
          <a:p>
            <a:r>
              <a:rPr lang="fi-FI" dirty="0" smtClean="0"/>
              <a:t>CAF </a:t>
            </a:r>
            <a:r>
              <a:rPr lang="fi-FI" dirty="0" err="1" smtClean="0"/>
              <a:t>model</a:t>
            </a:r>
            <a:endParaRPr lang="en-US" dirty="0"/>
          </a:p>
        </p:txBody>
      </p:sp>
      <p:sp>
        <p:nvSpPr>
          <p:cNvPr id="3" name="Content Placeholder 2"/>
          <p:cNvSpPr>
            <a:spLocks noGrp="1"/>
          </p:cNvSpPr>
          <p:nvPr>
            <p:ph idx="1"/>
          </p:nvPr>
        </p:nvSpPr>
        <p:spPr>
          <a:xfrm>
            <a:off x="457200" y="1772816"/>
            <a:ext cx="8003232" cy="3773015"/>
          </a:xfrm>
        </p:spPr>
        <p:txBody>
          <a:bodyPr/>
          <a:lstStyle/>
          <a:p>
            <a:r>
              <a:rPr lang="en-GB" dirty="0"/>
              <a:t>The CAF model enables to understand the cause-and-effect relationships between strategies, </a:t>
            </a:r>
            <a:r>
              <a:rPr lang="en-GB" dirty="0" smtClean="0"/>
              <a:t>procedures, processes </a:t>
            </a:r>
            <a:r>
              <a:rPr lang="en-GB" dirty="0"/>
              <a:t>and results. The use of the PDCA cycle (plan-do-check-act), on the other hand, illustrates the continuous improvement cycle at all levels of the organisation and in all processes. </a:t>
            </a:r>
            <a:endParaRPr lang="en-GB" dirty="0" smtClean="0"/>
          </a:p>
          <a:p>
            <a:r>
              <a:rPr lang="en-GB" dirty="0" smtClean="0"/>
              <a:t>Our operations </a:t>
            </a:r>
            <a:r>
              <a:rPr lang="en-GB" dirty="0"/>
              <a:t>are based on </a:t>
            </a:r>
            <a:r>
              <a:rPr lang="en-US" dirty="0"/>
              <a:t>enhancement-led self-evaluation</a:t>
            </a:r>
            <a:r>
              <a:rPr lang="en-GB" dirty="0"/>
              <a:t> that helps </a:t>
            </a:r>
            <a:r>
              <a:rPr lang="en-GB" dirty="0" smtClean="0"/>
              <a:t>us to identify our </a:t>
            </a:r>
            <a:r>
              <a:rPr lang="en-GB" dirty="0"/>
              <a:t>strengths, good practices and development </a:t>
            </a:r>
            <a:r>
              <a:rPr lang="en-GB" dirty="0" smtClean="0"/>
              <a:t>targets. </a:t>
            </a:r>
            <a:endParaRPr lang="en-GB" dirty="0"/>
          </a:p>
          <a:p>
            <a:pPr marL="0" indent="0">
              <a:buNone/>
            </a:pPr>
            <a:endParaRPr lang="en-US" dirty="0"/>
          </a:p>
        </p:txBody>
      </p:sp>
    </p:spTree>
    <p:extLst>
      <p:ext uri="{BB962C8B-B14F-4D97-AF65-F5344CB8AC3E}">
        <p14:creationId xmlns:p14="http://schemas.microsoft.com/office/powerpoint/2010/main" val="2285014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err="1" smtClean="0"/>
              <a:t>Competence</a:t>
            </a:r>
            <a:r>
              <a:rPr lang="fi-FI" dirty="0" smtClean="0"/>
              <a:t> and </a:t>
            </a:r>
            <a:r>
              <a:rPr lang="fi-FI" dirty="0" err="1" smtClean="0"/>
              <a:t>probem-based</a:t>
            </a:r>
            <a:r>
              <a:rPr lang="fi-FI" dirty="0" smtClean="0"/>
              <a:t> </a:t>
            </a:r>
            <a:r>
              <a:rPr lang="fi-FI" dirty="0" err="1" smtClean="0"/>
              <a:t>curriculum</a:t>
            </a:r>
            <a:r>
              <a:rPr lang="fi-FI" dirty="0" smtClean="0"/>
              <a:t> (1)</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16832"/>
            <a:ext cx="8229600" cy="3748919"/>
          </a:xfrm>
        </p:spPr>
      </p:pic>
    </p:spTree>
    <p:extLst>
      <p:ext uri="{BB962C8B-B14F-4D97-AF65-F5344CB8AC3E}">
        <p14:creationId xmlns:p14="http://schemas.microsoft.com/office/powerpoint/2010/main" val="1002980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err="1"/>
              <a:t>Competence</a:t>
            </a:r>
            <a:r>
              <a:rPr lang="fi-FI" dirty="0"/>
              <a:t> and </a:t>
            </a:r>
            <a:r>
              <a:rPr lang="fi-FI" dirty="0" err="1"/>
              <a:t>probem-based</a:t>
            </a:r>
            <a:r>
              <a:rPr lang="fi-FI" dirty="0"/>
              <a:t> </a:t>
            </a:r>
            <a:r>
              <a:rPr lang="fi-FI" dirty="0" err="1"/>
              <a:t>curriculum</a:t>
            </a:r>
            <a:r>
              <a:rPr lang="fi-FI" dirty="0"/>
              <a:t> </a:t>
            </a:r>
            <a:r>
              <a:rPr lang="fi-FI" dirty="0" smtClean="0"/>
              <a:t>(2)</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28801"/>
            <a:ext cx="8229600" cy="4019438"/>
          </a:xfrm>
        </p:spPr>
      </p:pic>
    </p:spTree>
    <p:extLst>
      <p:ext uri="{BB962C8B-B14F-4D97-AF65-F5344CB8AC3E}">
        <p14:creationId xmlns:p14="http://schemas.microsoft.com/office/powerpoint/2010/main" val="960455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err="1"/>
              <a:t>Competence</a:t>
            </a:r>
            <a:r>
              <a:rPr lang="fi-FI" dirty="0"/>
              <a:t> and </a:t>
            </a:r>
            <a:r>
              <a:rPr lang="fi-FI" dirty="0" err="1"/>
              <a:t>probem-based</a:t>
            </a:r>
            <a:r>
              <a:rPr lang="fi-FI" dirty="0"/>
              <a:t> </a:t>
            </a:r>
            <a:r>
              <a:rPr lang="fi-FI" dirty="0" err="1"/>
              <a:t>curriculum</a:t>
            </a:r>
            <a:r>
              <a:rPr lang="fi-FI" dirty="0"/>
              <a:t> </a:t>
            </a:r>
            <a:r>
              <a:rPr lang="fi-FI" dirty="0" smtClean="0"/>
              <a:t>(3)</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20187"/>
            <a:ext cx="8229600" cy="4227226"/>
          </a:xfrm>
        </p:spPr>
      </p:pic>
    </p:spTree>
    <p:extLst>
      <p:ext uri="{BB962C8B-B14F-4D97-AF65-F5344CB8AC3E}">
        <p14:creationId xmlns:p14="http://schemas.microsoft.com/office/powerpoint/2010/main" val="2215455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Study</a:t>
            </a:r>
            <a:r>
              <a:rPr lang="fi-FI" dirty="0" smtClean="0"/>
              <a:t> </a:t>
            </a:r>
            <a:r>
              <a:rPr lang="fi-FI" dirty="0" err="1" smtClean="0"/>
              <a:t>unit</a:t>
            </a:r>
            <a:r>
              <a:rPr lang="fi-FI" dirty="0" smtClean="0"/>
              <a:t> feedback</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8643" y="1600200"/>
            <a:ext cx="3826714" cy="4267200"/>
          </a:xfrm>
        </p:spPr>
      </p:pic>
    </p:spTree>
    <p:extLst>
      <p:ext uri="{BB962C8B-B14F-4D97-AF65-F5344CB8AC3E}">
        <p14:creationId xmlns:p14="http://schemas.microsoft.com/office/powerpoint/2010/main" val="35590539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RDI </a:t>
            </a:r>
            <a:r>
              <a:rPr lang="fi-FI" dirty="0" err="1" smtClean="0"/>
              <a:t>activities</a:t>
            </a:r>
            <a:r>
              <a:rPr lang="fi-FI" dirty="0" smtClean="0"/>
              <a:t> </a:t>
            </a:r>
            <a:endParaRPr lang="en-GB" dirty="0"/>
          </a:p>
        </p:txBody>
      </p:sp>
      <p:sp>
        <p:nvSpPr>
          <p:cNvPr id="7" name="Rounded Rectangle 6"/>
          <p:cNvSpPr/>
          <p:nvPr/>
        </p:nvSpPr>
        <p:spPr>
          <a:xfrm>
            <a:off x="6971614" y="2348879"/>
            <a:ext cx="1560825" cy="3168353"/>
          </a:xfrm>
          <a:prstGeom prst="roundRect">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fi-FI" sz="1600" dirty="0" err="1" smtClean="0"/>
              <a:t>Satisfied</a:t>
            </a:r>
            <a:r>
              <a:rPr lang="fi-FI" sz="1600" dirty="0" smtClean="0"/>
              <a:t> </a:t>
            </a:r>
            <a:r>
              <a:rPr lang="fi-FI" sz="1600" dirty="0" err="1" smtClean="0"/>
              <a:t>partners</a:t>
            </a:r>
            <a:r>
              <a:rPr lang="fi-FI" sz="1600" dirty="0" smtClean="0"/>
              <a:t> </a:t>
            </a:r>
          </a:p>
          <a:p>
            <a:pPr algn="ctr"/>
            <a:endParaRPr lang="fi-FI" sz="1600" dirty="0"/>
          </a:p>
          <a:p>
            <a:pPr algn="ctr"/>
            <a:r>
              <a:rPr lang="fi-FI" sz="1600" dirty="0" err="1" smtClean="0"/>
              <a:t>Competent</a:t>
            </a:r>
            <a:r>
              <a:rPr lang="fi-FI" sz="1600" dirty="0" smtClean="0"/>
              <a:t> </a:t>
            </a:r>
            <a:r>
              <a:rPr lang="fi-FI" sz="1600" dirty="0" err="1" smtClean="0"/>
              <a:t>students</a:t>
            </a:r>
            <a:endParaRPr lang="fi-FI" sz="1600" dirty="0" smtClean="0"/>
          </a:p>
          <a:p>
            <a:pPr algn="ctr"/>
            <a:endParaRPr lang="fi-FI" sz="1600" dirty="0" smtClean="0"/>
          </a:p>
          <a:p>
            <a:pPr algn="ctr"/>
            <a:r>
              <a:rPr lang="fi-FI" sz="1600" dirty="0" err="1" smtClean="0"/>
              <a:t>Arctic</a:t>
            </a:r>
            <a:r>
              <a:rPr lang="fi-FI" sz="1600" dirty="0" smtClean="0"/>
              <a:t> </a:t>
            </a:r>
            <a:r>
              <a:rPr lang="fi-FI" sz="1600" dirty="0" err="1" smtClean="0"/>
              <a:t>competence</a:t>
            </a:r>
            <a:endParaRPr lang="fi-FI" sz="1600" dirty="0" smtClean="0"/>
          </a:p>
          <a:p>
            <a:pPr algn="ctr"/>
            <a:endParaRPr lang="fi-FI" sz="1600" dirty="0"/>
          </a:p>
          <a:p>
            <a:pPr algn="ctr"/>
            <a:r>
              <a:rPr lang="fi-FI" sz="1600" dirty="0" err="1" smtClean="0"/>
              <a:t>Arctic</a:t>
            </a:r>
            <a:r>
              <a:rPr lang="fi-FI" sz="1600" dirty="0" smtClean="0"/>
              <a:t> </a:t>
            </a:r>
            <a:r>
              <a:rPr lang="fi-FI" sz="1600" dirty="0" err="1" smtClean="0"/>
              <a:t>vitality</a:t>
            </a:r>
            <a:endParaRPr lang="fi-FI" sz="1600" dirty="0" smtClean="0"/>
          </a:p>
        </p:txBody>
      </p:sp>
      <p:sp>
        <p:nvSpPr>
          <p:cNvPr id="4" name="Pentagon 3"/>
          <p:cNvSpPr/>
          <p:nvPr/>
        </p:nvSpPr>
        <p:spPr>
          <a:xfrm>
            <a:off x="2172385" y="2852936"/>
            <a:ext cx="4799230" cy="2088232"/>
          </a:xfrm>
          <a:prstGeom prst="homePlate">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err="1" smtClean="0"/>
              <a:t>Developing</a:t>
            </a:r>
            <a:r>
              <a:rPr lang="fi-FI" dirty="0" smtClean="0"/>
              <a:t> </a:t>
            </a:r>
            <a:r>
              <a:rPr lang="fi-FI" dirty="0" err="1" smtClean="0"/>
              <a:t>the</a:t>
            </a:r>
            <a:r>
              <a:rPr lang="fi-FI" dirty="0" smtClean="0"/>
              <a:t> </a:t>
            </a:r>
            <a:r>
              <a:rPr lang="fi-FI" dirty="0" err="1" smtClean="0"/>
              <a:t>region</a:t>
            </a:r>
            <a:r>
              <a:rPr lang="fi-FI" dirty="0" smtClean="0"/>
              <a:t> </a:t>
            </a:r>
            <a:r>
              <a:rPr lang="fi-FI" dirty="0" err="1" smtClean="0"/>
              <a:t>through</a:t>
            </a:r>
            <a:r>
              <a:rPr lang="fi-FI" dirty="0" smtClean="0"/>
              <a:t> RDI </a:t>
            </a:r>
            <a:r>
              <a:rPr lang="fi-FI" dirty="0" err="1" smtClean="0"/>
              <a:t>projects</a:t>
            </a:r>
            <a:endParaRPr lang="fi-FI" smtClean="0"/>
          </a:p>
          <a:p>
            <a:pPr algn="ctr"/>
            <a:endParaRPr lang="fi-FI" dirty="0" smtClean="0"/>
          </a:p>
          <a:p>
            <a:pPr algn="ctr"/>
            <a:r>
              <a:rPr lang="fi-FI" dirty="0" err="1" smtClean="0"/>
              <a:t>Supporting</a:t>
            </a:r>
            <a:r>
              <a:rPr lang="fi-FI" dirty="0" smtClean="0"/>
              <a:t> </a:t>
            </a:r>
            <a:r>
              <a:rPr lang="fi-FI" dirty="0" err="1" smtClean="0"/>
              <a:t>students</a:t>
            </a:r>
            <a:r>
              <a:rPr lang="fi-FI" dirty="0" smtClean="0"/>
              <a:t>’ </a:t>
            </a:r>
            <a:r>
              <a:rPr lang="fi-FI" dirty="0" err="1" smtClean="0"/>
              <a:t>learning</a:t>
            </a:r>
            <a:r>
              <a:rPr lang="fi-FI" dirty="0" smtClean="0"/>
              <a:t> </a:t>
            </a:r>
            <a:r>
              <a:rPr lang="fi-FI" dirty="0" err="1" smtClean="0"/>
              <a:t>through</a:t>
            </a:r>
            <a:r>
              <a:rPr lang="fi-FI" dirty="0" smtClean="0"/>
              <a:t> </a:t>
            </a:r>
            <a:r>
              <a:rPr lang="fi-FI" dirty="0" err="1" smtClean="0"/>
              <a:t>integrating</a:t>
            </a:r>
            <a:r>
              <a:rPr lang="fi-FI" dirty="0" smtClean="0"/>
              <a:t> RDI </a:t>
            </a:r>
            <a:r>
              <a:rPr lang="fi-FI" dirty="0" err="1" smtClean="0"/>
              <a:t>projects</a:t>
            </a:r>
            <a:r>
              <a:rPr lang="fi-FI" dirty="0" smtClean="0"/>
              <a:t> to </a:t>
            </a:r>
            <a:r>
              <a:rPr lang="fi-FI" dirty="0" err="1" smtClean="0"/>
              <a:t>teaching</a:t>
            </a:r>
            <a:r>
              <a:rPr lang="fi-FI" dirty="0" smtClean="0"/>
              <a:t> and </a:t>
            </a:r>
            <a:r>
              <a:rPr lang="fi-FI" dirty="0" err="1" smtClean="0"/>
              <a:t>learning</a:t>
            </a:r>
            <a:endParaRPr lang="en-GB" dirty="0"/>
          </a:p>
        </p:txBody>
      </p:sp>
      <p:sp>
        <p:nvSpPr>
          <p:cNvPr id="9" name="Rounded Rectangle 8"/>
          <p:cNvSpPr/>
          <p:nvPr/>
        </p:nvSpPr>
        <p:spPr>
          <a:xfrm>
            <a:off x="611560" y="2348880"/>
            <a:ext cx="1512168" cy="3168352"/>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fi-FI" sz="1600" dirty="0" err="1"/>
              <a:t>The</a:t>
            </a:r>
            <a:r>
              <a:rPr lang="fi-FI" sz="1600" dirty="0"/>
              <a:t> </a:t>
            </a:r>
            <a:r>
              <a:rPr lang="fi-FI" sz="1600" dirty="0" err="1"/>
              <a:t>expectations</a:t>
            </a:r>
            <a:r>
              <a:rPr lang="fi-FI" sz="1600" dirty="0"/>
              <a:t> of </a:t>
            </a:r>
            <a:r>
              <a:rPr lang="fi-FI" sz="1600" dirty="0" err="1" smtClean="0"/>
              <a:t>the</a:t>
            </a:r>
            <a:r>
              <a:rPr lang="fi-FI" sz="1600" dirty="0" smtClean="0"/>
              <a:t> </a:t>
            </a:r>
            <a:r>
              <a:rPr lang="fi-FI" sz="1600" dirty="0" err="1" smtClean="0"/>
              <a:t>region</a:t>
            </a:r>
            <a:endParaRPr lang="fi-FI" sz="1600" dirty="0"/>
          </a:p>
          <a:p>
            <a:pPr algn="ctr"/>
            <a:endParaRPr lang="fi-FI" sz="1600" dirty="0"/>
          </a:p>
          <a:p>
            <a:pPr algn="ctr"/>
            <a:r>
              <a:rPr lang="fi-FI" sz="1600" dirty="0" err="1" smtClean="0"/>
              <a:t>Strategy</a:t>
            </a:r>
            <a:endParaRPr lang="fi-FI" sz="1600" dirty="0"/>
          </a:p>
          <a:p>
            <a:pPr algn="ctr"/>
            <a:endParaRPr lang="fi-FI" sz="1600" dirty="0"/>
          </a:p>
          <a:p>
            <a:pPr algn="ctr"/>
            <a:r>
              <a:rPr lang="fi-FI" sz="1600" dirty="0" err="1"/>
              <a:t>External</a:t>
            </a:r>
            <a:r>
              <a:rPr lang="fi-FI" sz="1600" dirty="0"/>
              <a:t> </a:t>
            </a:r>
            <a:r>
              <a:rPr lang="fi-FI" sz="1600" dirty="0" err="1"/>
              <a:t>steering</a:t>
            </a:r>
            <a:r>
              <a:rPr lang="fi-FI" sz="1600" dirty="0"/>
              <a:t> and </a:t>
            </a:r>
            <a:r>
              <a:rPr lang="fi-FI" sz="1600" dirty="0" err="1"/>
              <a:t>legislation</a:t>
            </a:r>
            <a:endParaRPr lang="fi-FI" sz="1600" dirty="0"/>
          </a:p>
        </p:txBody>
      </p:sp>
    </p:spTree>
    <p:extLst>
      <p:ext uri="{BB962C8B-B14F-4D97-AF65-F5344CB8AC3E}">
        <p14:creationId xmlns:p14="http://schemas.microsoft.com/office/powerpoint/2010/main" val="7015334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err="1"/>
              <a:t>I</a:t>
            </a:r>
            <a:r>
              <a:rPr lang="fi-FI" dirty="0" err="1" smtClean="0"/>
              <a:t>nternal</a:t>
            </a:r>
            <a:r>
              <a:rPr lang="fi-FI" dirty="0" smtClean="0"/>
              <a:t> </a:t>
            </a:r>
            <a:r>
              <a:rPr lang="fi-FI" dirty="0" err="1" smtClean="0"/>
              <a:t>quality</a:t>
            </a:r>
            <a:r>
              <a:rPr lang="fi-FI" dirty="0" smtClean="0"/>
              <a:t> </a:t>
            </a:r>
            <a:r>
              <a:rPr lang="fi-FI" dirty="0" err="1" smtClean="0"/>
              <a:t>assurance</a:t>
            </a:r>
            <a:r>
              <a:rPr lang="fi-FI" dirty="0" smtClean="0"/>
              <a:t> and RDI </a:t>
            </a:r>
            <a:r>
              <a:rPr lang="fi-FI" dirty="0" err="1" smtClean="0"/>
              <a:t>activities</a:t>
            </a:r>
            <a:endParaRPr lang="en-US" dirty="0"/>
          </a:p>
        </p:txBody>
      </p:sp>
      <p:sp>
        <p:nvSpPr>
          <p:cNvPr id="3" name="Content Placeholder 2"/>
          <p:cNvSpPr>
            <a:spLocks noGrp="1"/>
          </p:cNvSpPr>
          <p:nvPr>
            <p:ph idx="1"/>
          </p:nvPr>
        </p:nvSpPr>
        <p:spPr>
          <a:xfrm>
            <a:off x="457200" y="1628800"/>
            <a:ext cx="8229600" cy="5040560"/>
          </a:xfrm>
        </p:spPr>
        <p:txBody>
          <a:bodyPr>
            <a:normAutofit lnSpcReduction="10000"/>
          </a:bodyPr>
          <a:lstStyle/>
          <a:p>
            <a:r>
              <a:rPr lang="fi-FI" dirty="0" smtClean="0"/>
              <a:t>RDI </a:t>
            </a:r>
            <a:r>
              <a:rPr lang="fi-FI" dirty="0" err="1" smtClean="0"/>
              <a:t>project</a:t>
            </a:r>
            <a:r>
              <a:rPr lang="fi-FI" dirty="0" smtClean="0"/>
              <a:t> </a:t>
            </a:r>
            <a:r>
              <a:rPr lang="fi-FI" dirty="0" err="1" smtClean="0"/>
              <a:t>planning</a:t>
            </a:r>
            <a:r>
              <a:rPr lang="fi-FI" dirty="0" smtClean="0"/>
              <a:t> (</a:t>
            </a:r>
            <a:r>
              <a:rPr lang="fi-FI" dirty="0" err="1" smtClean="0"/>
              <a:t>plan</a:t>
            </a:r>
            <a:r>
              <a:rPr lang="fi-FI" dirty="0" smtClean="0"/>
              <a:t>): </a:t>
            </a:r>
          </a:p>
          <a:p>
            <a:pPr marL="914400" lvl="1" indent="-457200">
              <a:buFont typeface="+mj-lt"/>
              <a:buAutoNum type="arabicPeriod"/>
            </a:pPr>
            <a:r>
              <a:rPr lang="fi-FI" dirty="0" err="1"/>
              <a:t>R</a:t>
            </a:r>
            <a:r>
              <a:rPr lang="fi-FI" dirty="0" err="1" smtClean="0"/>
              <a:t>ecognition</a:t>
            </a:r>
            <a:r>
              <a:rPr lang="fi-FI" dirty="0" smtClean="0"/>
              <a:t> and </a:t>
            </a:r>
            <a:r>
              <a:rPr lang="fi-FI" dirty="0" err="1" smtClean="0"/>
              <a:t>appointment</a:t>
            </a:r>
            <a:r>
              <a:rPr lang="fi-FI" dirty="0" smtClean="0"/>
              <a:t> </a:t>
            </a:r>
            <a:r>
              <a:rPr lang="fi-FI" dirty="0" err="1" smtClean="0"/>
              <a:t>decision</a:t>
            </a:r>
            <a:r>
              <a:rPr lang="fi-FI" dirty="0" smtClean="0"/>
              <a:t> (</a:t>
            </a:r>
            <a:r>
              <a:rPr lang="fi-FI" dirty="0" err="1" smtClean="0"/>
              <a:t>green</a:t>
            </a:r>
            <a:r>
              <a:rPr lang="fi-FI" dirty="0" smtClean="0"/>
              <a:t> </a:t>
            </a:r>
            <a:r>
              <a:rPr lang="fi-FI" dirty="0" err="1" smtClean="0"/>
              <a:t>light</a:t>
            </a:r>
            <a:r>
              <a:rPr lang="fi-FI" dirty="0" smtClean="0"/>
              <a:t> for </a:t>
            </a:r>
            <a:r>
              <a:rPr lang="fi-FI" dirty="0" err="1" smtClean="0"/>
              <a:t>the</a:t>
            </a:r>
            <a:r>
              <a:rPr lang="fi-FI" dirty="0" smtClean="0"/>
              <a:t> </a:t>
            </a:r>
            <a:r>
              <a:rPr lang="fi-FI" dirty="0" err="1" smtClean="0"/>
              <a:t>planning</a:t>
            </a:r>
            <a:r>
              <a:rPr lang="fi-FI" dirty="0" smtClean="0"/>
              <a:t> of </a:t>
            </a:r>
            <a:r>
              <a:rPr lang="fi-FI" dirty="0" err="1" smtClean="0"/>
              <a:t>the</a:t>
            </a:r>
            <a:r>
              <a:rPr lang="fi-FI" dirty="0" smtClean="0"/>
              <a:t> </a:t>
            </a:r>
            <a:r>
              <a:rPr lang="fi-FI" dirty="0" err="1" smtClean="0"/>
              <a:t>project</a:t>
            </a:r>
            <a:r>
              <a:rPr lang="fi-FI" dirty="0" smtClean="0"/>
              <a:t>)</a:t>
            </a:r>
          </a:p>
          <a:p>
            <a:pPr marL="914400" lvl="1" indent="-457200">
              <a:buFont typeface="+mj-lt"/>
              <a:buAutoNum type="arabicPeriod"/>
            </a:pPr>
            <a:r>
              <a:rPr lang="fi-FI" dirty="0" smtClean="0"/>
              <a:t>Peer </a:t>
            </a:r>
            <a:r>
              <a:rPr lang="fi-FI" dirty="0" err="1" smtClean="0"/>
              <a:t>review</a:t>
            </a:r>
            <a:r>
              <a:rPr lang="fi-FI" dirty="0" smtClean="0"/>
              <a:t> and a </a:t>
            </a:r>
            <a:r>
              <a:rPr lang="fi-FI" dirty="0" err="1" smtClean="0"/>
              <a:t>statement</a:t>
            </a:r>
            <a:r>
              <a:rPr lang="fi-FI" dirty="0" smtClean="0"/>
              <a:t> (no </a:t>
            </a:r>
            <a:r>
              <a:rPr lang="fi-FI" dirty="0" err="1" smtClean="0"/>
              <a:t>or</a:t>
            </a:r>
            <a:r>
              <a:rPr lang="fi-FI" dirty="0" smtClean="0"/>
              <a:t> go for </a:t>
            </a:r>
            <a:r>
              <a:rPr lang="fi-FI" dirty="0" err="1" smtClean="0"/>
              <a:t>the</a:t>
            </a:r>
            <a:r>
              <a:rPr lang="fi-FI" dirty="0" smtClean="0"/>
              <a:t> </a:t>
            </a:r>
            <a:r>
              <a:rPr lang="fi-FI" dirty="0" err="1" smtClean="0"/>
              <a:t>project</a:t>
            </a:r>
            <a:r>
              <a:rPr lang="fi-FI" dirty="0" smtClean="0"/>
              <a:t> </a:t>
            </a:r>
            <a:r>
              <a:rPr lang="fi-FI" dirty="0" err="1" smtClean="0"/>
              <a:t>application</a:t>
            </a:r>
            <a:r>
              <a:rPr lang="fi-FI" dirty="0" smtClean="0"/>
              <a:t>)</a:t>
            </a:r>
          </a:p>
          <a:p>
            <a:pPr marL="914400" lvl="1" indent="-457200">
              <a:buFont typeface="+mj-lt"/>
              <a:buAutoNum type="arabicPeriod"/>
            </a:pPr>
            <a:r>
              <a:rPr lang="fi-FI" dirty="0" err="1" smtClean="0"/>
              <a:t>Approving</a:t>
            </a:r>
            <a:r>
              <a:rPr lang="fi-FI" dirty="0" smtClean="0"/>
              <a:t> </a:t>
            </a:r>
            <a:r>
              <a:rPr lang="fi-FI" dirty="0" err="1" smtClean="0"/>
              <a:t>the</a:t>
            </a:r>
            <a:r>
              <a:rPr lang="fi-FI" dirty="0" smtClean="0"/>
              <a:t> </a:t>
            </a:r>
            <a:r>
              <a:rPr lang="fi-FI" dirty="0" err="1" smtClean="0"/>
              <a:t>application</a:t>
            </a:r>
            <a:r>
              <a:rPr lang="fi-FI" dirty="0"/>
              <a:t> </a:t>
            </a:r>
            <a:r>
              <a:rPr lang="fi-FI" dirty="0" smtClean="0"/>
              <a:t>(management </a:t>
            </a:r>
            <a:r>
              <a:rPr lang="fi-FI" dirty="0" err="1" smtClean="0"/>
              <a:t>commitment</a:t>
            </a:r>
            <a:r>
              <a:rPr lang="fi-FI" dirty="0" smtClean="0"/>
              <a:t> to </a:t>
            </a:r>
            <a:r>
              <a:rPr lang="fi-FI" dirty="0" err="1" smtClean="0"/>
              <a:t>the</a:t>
            </a:r>
            <a:r>
              <a:rPr lang="fi-FI" dirty="0" smtClean="0"/>
              <a:t> </a:t>
            </a:r>
            <a:r>
              <a:rPr lang="fi-FI" dirty="0" err="1" smtClean="0"/>
              <a:t>project</a:t>
            </a:r>
            <a:r>
              <a:rPr lang="fi-FI" dirty="0" smtClean="0"/>
              <a:t> </a:t>
            </a:r>
            <a:r>
              <a:rPr lang="fi-FI" dirty="0" err="1" smtClean="0"/>
              <a:t>plan</a:t>
            </a:r>
            <a:r>
              <a:rPr lang="fi-FI" dirty="0" smtClean="0"/>
              <a:t>) </a:t>
            </a:r>
          </a:p>
          <a:p>
            <a:r>
              <a:rPr lang="fi-FI" dirty="0" smtClean="0"/>
              <a:t>RDI </a:t>
            </a:r>
            <a:r>
              <a:rPr lang="fi-FI" dirty="0" err="1" smtClean="0"/>
              <a:t>activities</a:t>
            </a:r>
            <a:r>
              <a:rPr lang="fi-FI" dirty="0" smtClean="0"/>
              <a:t> (</a:t>
            </a:r>
            <a:r>
              <a:rPr lang="fi-FI" dirty="0" err="1" smtClean="0"/>
              <a:t>do</a:t>
            </a:r>
            <a:r>
              <a:rPr lang="fi-FI" dirty="0" smtClean="0"/>
              <a:t>):</a:t>
            </a:r>
          </a:p>
          <a:p>
            <a:pPr marL="914400" lvl="1" indent="-457200">
              <a:buFont typeface="+mj-lt"/>
              <a:buAutoNum type="arabicPeriod"/>
            </a:pPr>
            <a:r>
              <a:rPr lang="fi-FI" dirty="0" smtClean="0"/>
              <a:t>Project </a:t>
            </a:r>
            <a:r>
              <a:rPr lang="fi-FI" dirty="0" err="1" smtClean="0"/>
              <a:t>reviews</a:t>
            </a:r>
            <a:r>
              <a:rPr lang="fi-FI" dirty="0" smtClean="0"/>
              <a:t> (</a:t>
            </a:r>
            <a:r>
              <a:rPr lang="fi-FI" dirty="0" err="1" smtClean="0"/>
              <a:t>self-assessment</a:t>
            </a:r>
            <a:r>
              <a:rPr lang="fi-FI" dirty="0" smtClean="0"/>
              <a:t> </a:t>
            </a:r>
            <a:r>
              <a:rPr lang="fi-FI" dirty="0" err="1" smtClean="0"/>
              <a:t>by</a:t>
            </a:r>
            <a:r>
              <a:rPr lang="fi-FI" dirty="0"/>
              <a:t> </a:t>
            </a:r>
            <a:r>
              <a:rPr lang="fi-FI" dirty="0" err="1" smtClean="0"/>
              <a:t>the</a:t>
            </a:r>
            <a:r>
              <a:rPr lang="fi-FI" dirty="0" smtClean="0"/>
              <a:t> </a:t>
            </a:r>
            <a:r>
              <a:rPr lang="fi-FI" dirty="0" err="1" smtClean="0"/>
              <a:t>project</a:t>
            </a:r>
            <a:r>
              <a:rPr lang="fi-FI" dirty="0" smtClean="0"/>
              <a:t> </a:t>
            </a:r>
            <a:r>
              <a:rPr lang="fi-FI" dirty="0" err="1" smtClean="0"/>
              <a:t>manager</a:t>
            </a:r>
            <a:r>
              <a:rPr lang="fi-FI" dirty="0" smtClean="0"/>
              <a:t>, </a:t>
            </a:r>
            <a:r>
              <a:rPr lang="fi-FI" dirty="0" err="1" smtClean="0"/>
              <a:t>statement</a:t>
            </a:r>
            <a:r>
              <a:rPr lang="fi-FI" dirty="0" smtClean="0"/>
              <a:t> </a:t>
            </a:r>
            <a:r>
              <a:rPr lang="fi-FI" dirty="0" err="1" smtClean="0"/>
              <a:t>by</a:t>
            </a:r>
            <a:r>
              <a:rPr lang="fi-FI" dirty="0" smtClean="0"/>
              <a:t> </a:t>
            </a:r>
            <a:r>
              <a:rPr lang="fi-FI" dirty="0" err="1" smtClean="0"/>
              <a:t>the</a:t>
            </a:r>
            <a:r>
              <a:rPr lang="fi-FI" dirty="0" smtClean="0"/>
              <a:t> RDI </a:t>
            </a:r>
            <a:r>
              <a:rPr lang="fi-FI" dirty="0" err="1" smtClean="0"/>
              <a:t>manager</a:t>
            </a:r>
            <a:r>
              <a:rPr lang="fi-FI" dirty="0" smtClean="0"/>
              <a:t>)</a:t>
            </a:r>
          </a:p>
          <a:p>
            <a:pPr marL="914400" lvl="1" indent="-457200">
              <a:buFont typeface="+mj-lt"/>
              <a:buAutoNum type="arabicPeriod"/>
            </a:pPr>
            <a:r>
              <a:rPr lang="fi-FI" dirty="0" err="1" smtClean="0"/>
              <a:t>Steering</a:t>
            </a:r>
            <a:r>
              <a:rPr lang="fi-FI" dirty="0" smtClean="0"/>
              <a:t> </a:t>
            </a:r>
            <a:r>
              <a:rPr lang="fi-FI" dirty="0" err="1" smtClean="0"/>
              <a:t>group</a:t>
            </a:r>
            <a:r>
              <a:rPr lang="fi-FI" dirty="0" smtClean="0"/>
              <a:t> </a:t>
            </a:r>
            <a:r>
              <a:rPr lang="fi-FI" dirty="0" err="1" smtClean="0"/>
              <a:t>meetings</a:t>
            </a:r>
            <a:r>
              <a:rPr lang="fi-FI" dirty="0" smtClean="0"/>
              <a:t> and </a:t>
            </a:r>
            <a:r>
              <a:rPr lang="fi-FI" dirty="0" err="1" smtClean="0"/>
              <a:t>assessment</a:t>
            </a:r>
            <a:r>
              <a:rPr lang="fi-FI" dirty="0" smtClean="0"/>
              <a:t> </a:t>
            </a:r>
          </a:p>
          <a:p>
            <a:pPr marL="400050"/>
            <a:r>
              <a:rPr lang="fi-FI" dirty="0" smtClean="0"/>
              <a:t>Project </a:t>
            </a:r>
            <a:r>
              <a:rPr lang="fi-FI" dirty="0" err="1" smtClean="0"/>
              <a:t>assessment</a:t>
            </a:r>
            <a:r>
              <a:rPr lang="fi-FI" dirty="0" smtClean="0"/>
              <a:t> and </a:t>
            </a:r>
            <a:r>
              <a:rPr lang="fi-FI" dirty="0" err="1" smtClean="0"/>
              <a:t>evaluation</a:t>
            </a:r>
            <a:r>
              <a:rPr lang="fi-FI" dirty="0" smtClean="0"/>
              <a:t> (</a:t>
            </a:r>
            <a:r>
              <a:rPr lang="fi-FI" dirty="0" err="1" smtClean="0"/>
              <a:t>check</a:t>
            </a:r>
            <a:r>
              <a:rPr lang="fi-FI" dirty="0" smtClean="0"/>
              <a:t> &amp; act): </a:t>
            </a:r>
            <a:r>
              <a:rPr lang="fi-FI" dirty="0" err="1" smtClean="0"/>
              <a:t>project</a:t>
            </a:r>
            <a:r>
              <a:rPr lang="fi-FI" dirty="0" smtClean="0"/>
              <a:t> workshop (</a:t>
            </a:r>
            <a:r>
              <a:rPr lang="fi-FI" dirty="0" err="1" smtClean="0"/>
              <a:t>impact</a:t>
            </a:r>
            <a:r>
              <a:rPr lang="fi-FI" dirty="0" smtClean="0"/>
              <a:t> of </a:t>
            </a:r>
            <a:r>
              <a:rPr lang="fi-FI" dirty="0" err="1" smtClean="0"/>
              <a:t>the</a:t>
            </a:r>
            <a:r>
              <a:rPr lang="fi-FI" dirty="0" smtClean="0"/>
              <a:t> </a:t>
            </a:r>
            <a:r>
              <a:rPr lang="fi-FI" dirty="0" err="1" smtClean="0"/>
              <a:t>project</a:t>
            </a:r>
            <a:r>
              <a:rPr lang="fi-FI" dirty="0" smtClean="0"/>
              <a:t>, </a:t>
            </a:r>
            <a:r>
              <a:rPr lang="fi-FI" dirty="0" err="1" smtClean="0"/>
              <a:t>new</a:t>
            </a:r>
            <a:r>
              <a:rPr lang="fi-FI" dirty="0" smtClean="0"/>
              <a:t> </a:t>
            </a:r>
            <a:r>
              <a:rPr lang="fi-FI" dirty="0" err="1" smtClean="0"/>
              <a:t>project</a:t>
            </a:r>
            <a:r>
              <a:rPr lang="fi-FI" dirty="0" smtClean="0"/>
              <a:t> </a:t>
            </a:r>
            <a:r>
              <a:rPr lang="fi-FI" dirty="0" err="1" smtClean="0"/>
              <a:t>ideas</a:t>
            </a:r>
            <a:r>
              <a:rPr lang="fi-FI" dirty="0" smtClean="0"/>
              <a:t>, </a:t>
            </a:r>
            <a:r>
              <a:rPr lang="fi-FI" dirty="0" err="1" smtClean="0"/>
              <a:t>new</a:t>
            </a:r>
            <a:r>
              <a:rPr lang="fi-FI" dirty="0" smtClean="0"/>
              <a:t> products </a:t>
            </a:r>
            <a:r>
              <a:rPr lang="fi-FI" dirty="0" err="1" smtClean="0"/>
              <a:t>or</a:t>
            </a:r>
            <a:r>
              <a:rPr lang="fi-FI" dirty="0" smtClean="0"/>
              <a:t> </a:t>
            </a:r>
            <a:r>
              <a:rPr lang="fi-FI" dirty="0" err="1" smtClean="0"/>
              <a:t>services</a:t>
            </a:r>
            <a:r>
              <a:rPr lang="fi-FI" dirty="0" smtClean="0"/>
              <a:t>)    </a:t>
            </a:r>
            <a:endParaRPr lang="en-US" dirty="0"/>
          </a:p>
        </p:txBody>
      </p:sp>
    </p:spTree>
    <p:extLst>
      <p:ext uri="{BB962C8B-B14F-4D97-AF65-F5344CB8AC3E}">
        <p14:creationId xmlns:p14="http://schemas.microsoft.com/office/powerpoint/2010/main" val="35668808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Process</a:t>
            </a:r>
            <a:r>
              <a:rPr lang="fi-FI" dirty="0" smtClean="0"/>
              <a:t> </a:t>
            </a:r>
            <a:r>
              <a:rPr lang="fi-FI" dirty="0" err="1" smtClean="0"/>
              <a:t>flowchart</a:t>
            </a:r>
            <a:r>
              <a:rPr lang="fi-FI" dirty="0" smtClean="0"/>
              <a:t>: an </a:t>
            </a:r>
            <a:r>
              <a:rPr lang="fi-FI" dirty="0" err="1" smtClean="0"/>
              <a:t>example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6379" y="1600200"/>
            <a:ext cx="5931242" cy="4267200"/>
          </a:xfrm>
        </p:spPr>
      </p:pic>
    </p:spTree>
    <p:extLst>
      <p:ext uri="{BB962C8B-B14F-4D97-AF65-F5344CB8AC3E}">
        <p14:creationId xmlns:p14="http://schemas.microsoft.com/office/powerpoint/2010/main" val="17639829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Results</a:t>
            </a:r>
            <a:endParaRPr lang="en-US" dirty="0"/>
          </a:p>
        </p:txBody>
      </p:sp>
    </p:spTree>
    <p:extLst>
      <p:ext uri="{BB962C8B-B14F-4D97-AF65-F5344CB8AC3E}">
        <p14:creationId xmlns:p14="http://schemas.microsoft.com/office/powerpoint/2010/main" val="24318640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143000"/>
          </a:xfrm>
        </p:spPr>
        <p:txBody>
          <a:bodyPr>
            <a:normAutofit fontScale="90000"/>
          </a:bodyPr>
          <a:lstStyle/>
          <a:p>
            <a:r>
              <a:rPr lang="fi-FI" dirty="0" err="1" smtClean="0"/>
              <a:t>Learner-oriented</a:t>
            </a:r>
            <a:r>
              <a:rPr lang="fi-FI" dirty="0" smtClean="0"/>
              <a:t> and </a:t>
            </a:r>
            <a:r>
              <a:rPr lang="fi-FI" dirty="0" err="1" smtClean="0"/>
              <a:t>other</a:t>
            </a:r>
            <a:r>
              <a:rPr lang="fi-FI" dirty="0" smtClean="0"/>
              <a:t> </a:t>
            </a:r>
            <a:r>
              <a:rPr lang="fi-FI" dirty="0" err="1" smtClean="0"/>
              <a:t>key</a:t>
            </a:r>
            <a:r>
              <a:rPr lang="fi-FI" dirty="0" smtClean="0"/>
              <a:t> </a:t>
            </a:r>
            <a:r>
              <a:rPr lang="fi-FI" dirty="0" err="1" smtClean="0"/>
              <a:t>stakeholder-oriented</a:t>
            </a:r>
            <a:r>
              <a:rPr lang="fi-FI" dirty="0" smtClean="0"/>
              <a:t> </a:t>
            </a:r>
            <a:r>
              <a:rPr lang="fi-FI" dirty="0" err="1" smtClean="0"/>
              <a:t>results</a:t>
            </a:r>
            <a:endParaRPr lang="en-US" dirty="0"/>
          </a:p>
        </p:txBody>
      </p:sp>
      <p:sp>
        <p:nvSpPr>
          <p:cNvPr id="3" name="Content Placeholder 2"/>
          <p:cNvSpPr>
            <a:spLocks noGrp="1"/>
          </p:cNvSpPr>
          <p:nvPr>
            <p:ph idx="1"/>
          </p:nvPr>
        </p:nvSpPr>
        <p:spPr>
          <a:xfrm>
            <a:off x="457200" y="2348880"/>
            <a:ext cx="8229600" cy="3456384"/>
          </a:xfrm>
        </p:spPr>
        <p:txBody>
          <a:bodyPr>
            <a:normAutofit/>
          </a:bodyPr>
          <a:lstStyle/>
          <a:p>
            <a:r>
              <a:rPr lang="fi-FI" dirty="0" err="1" smtClean="0"/>
              <a:t>Perception</a:t>
            </a:r>
            <a:r>
              <a:rPr lang="fi-FI" dirty="0" smtClean="0"/>
              <a:t> </a:t>
            </a:r>
            <a:r>
              <a:rPr lang="fi-FI" dirty="0" err="1" smtClean="0"/>
              <a:t>measurements</a:t>
            </a:r>
            <a:r>
              <a:rPr lang="fi-FI" dirty="0" smtClean="0"/>
              <a:t>: </a:t>
            </a:r>
          </a:p>
          <a:p>
            <a:pPr lvl="1"/>
            <a:r>
              <a:rPr lang="fi-FI" sz="2400" dirty="0" err="1" smtClean="0"/>
              <a:t>The</a:t>
            </a:r>
            <a:r>
              <a:rPr lang="fi-FI" sz="2400" dirty="0" smtClean="0"/>
              <a:t> </a:t>
            </a:r>
            <a:r>
              <a:rPr lang="fi-FI" sz="2400" dirty="0" err="1" smtClean="0"/>
              <a:t>overall</a:t>
            </a:r>
            <a:r>
              <a:rPr lang="fi-FI" sz="2400" dirty="0" smtClean="0"/>
              <a:t> image </a:t>
            </a:r>
            <a:r>
              <a:rPr lang="fi-FI" sz="2400" dirty="0"/>
              <a:t>of </a:t>
            </a:r>
            <a:r>
              <a:rPr lang="fi-FI" sz="2400" dirty="0" err="1"/>
              <a:t>Lapland</a:t>
            </a:r>
            <a:r>
              <a:rPr lang="fi-FI" sz="2400" dirty="0"/>
              <a:t> </a:t>
            </a:r>
            <a:r>
              <a:rPr lang="fi-FI" sz="2400" dirty="0" smtClean="0"/>
              <a:t>UAS, </a:t>
            </a:r>
            <a:r>
              <a:rPr lang="fi-FI" sz="2400" dirty="0" err="1" smtClean="0"/>
              <a:t>opinion</a:t>
            </a:r>
            <a:r>
              <a:rPr lang="fi-FI" sz="2400" dirty="0" smtClean="0"/>
              <a:t> </a:t>
            </a:r>
            <a:r>
              <a:rPr lang="fi-FI" sz="2400" dirty="0" err="1" smtClean="0"/>
              <a:t>surveys</a:t>
            </a:r>
            <a:r>
              <a:rPr lang="fi-FI" sz="2400" dirty="0" smtClean="0"/>
              <a:t> for </a:t>
            </a:r>
            <a:r>
              <a:rPr lang="fi-FI" sz="2400" dirty="0" err="1" smtClean="0"/>
              <a:t>different</a:t>
            </a:r>
            <a:r>
              <a:rPr lang="fi-FI" sz="2400" dirty="0" smtClean="0"/>
              <a:t> </a:t>
            </a:r>
            <a:r>
              <a:rPr lang="fi-FI" sz="2400" dirty="0" err="1" smtClean="0"/>
              <a:t>stakeholders</a:t>
            </a:r>
            <a:r>
              <a:rPr lang="fi-FI" sz="2400" dirty="0" smtClean="0"/>
              <a:t> </a:t>
            </a:r>
          </a:p>
          <a:p>
            <a:pPr lvl="1"/>
            <a:r>
              <a:rPr lang="fi-FI" sz="2400" dirty="0" err="1" smtClean="0"/>
              <a:t>Involvement</a:t>
            </a:r>
            <a:r>
              <a:rPr lang="fi-FI" sz="2400" dirty="0" smtClean="0"/>
              <a:t> and </a:t>
            </a:r>
            <a:r>
              <a:rPr lang="fi-FI" sz="2400" dirty="0" err="1" smtClean="0"/>
              <a:t>participation</a:t>
            </a:r>
            <a:r>
              <a:rPr lang="fi-FI" sz="2400" dirty="0" smtClean="0"/>
              <a:t> of </a:t>
            </a:r>
            <a:r>
              <a:rPr lang="fi-FI" sz="2400" dirty="0" err="1" smtClean="0"/>
              <a:t>different</a:t>
            </a:r>
            <a:r>
              <a:rPr lang="fi-FI" sz="2400" dirty="0" smtClean="0"/>
              <a:t> </a:t>
            </a:r>
            <a:r>
              <a:rPr lang="fi-FI" sz="2400" dirty="0" err="1" smtClean="0"/>
              <a:t>stakeholders</a:t>
            </a:r>
            <a:r>
              <a:rPr lang="fi-FI" sz="2400" dirty="0" smtClean="0"/>
              <a:t> </a:t>
            </a:r>
          </a:p>
          <a:p>
            <a:pPr lvl="1"/>
            <a:r>
              <a:rPr lang="fi-FI" sz="2400" dirty="0" err="1" smtClean="0"/>
              <a:t>Transparency</a:t>
            </a:r>
            <a:r>
              <a:rPr lang="fi-FI" sz="2400" dirty="0" smtClean="0"/>
              <a:t> (</a:t>
            </a:r>
            <a:r>
              <a:rPr lang="fi-FI" sz="2400" dirty="0" err="1" smtClean="0"/>
              <a:t>internal</a:t>
            </a:r>
            <a:r>
              <a:rPr lang="fi-FI" sz="2400" dirty="0" smtClean="0"/>
              <a:t> and </a:t>
            </a:r>
            <a:r>
              <a:rPr lang="fi-FI" sz="2400" dirty="0" err="1" smtClean="0"/>
              <a:t>external</a:t>
            </a:r>
            <a:r>
              <a:rPr lang="fi-FI" sz="2400" dirty="0" smtClean="0"/>
              <a:t> </a:t>
            </a:r>
            <a:r>
              <a:rPr lang="fi-FI" sz="2400" dirty="0" err="1" smtClean="0"/>
              <a:t>communications</a:t>
            </a:r>
            <a:r>
              <a:rPr lang="fi-FI" sz="2400" dirty="0" smtClean="0"/>
              <a:t>)</a:t>
            </a:r>
          </a:p>
          <a:p>
            <a:r>
              <a:rPr lang="fi-FI" dirty="0" err="1" smtClean="0"/>
              <a:t>Process</a:t>
            </a:r>
            <a:r>
              <a:rPr lang="fi-FI" dirty="0" smtClean="0"/>
              <a:t> </a:t>
            </a:r>
            <a:r>
              <a:rPr lang="fi-FI" dirty="0" err="1" smtClean="0"/>
              <a:t>performance</a:t>
            </a:r>
            <a:r>
              <a:rPr lang="fi-FI" dirty="0" smtClean="0"/>
              <a:t> </a:t>
            </a:r>
            <a:r>
              <a:rPr lang="fi-FI" dirty="0" err="1" smtClean="0"/>
              <a:t>measurements</a:t>
            </a:r>
            <a:r>
              <a:rPr lang="fi-FI" dirty="0" smtClean="0"/>
              <a:t>:</a:t>
            </a:r>
          </a:p>
          <a:p>
            <a:pPr lvl="1"/>
            <a:r>
              <a:rPr lang="fi-FI" sz="2400" dirty="0" smtClean="0"/>
              <a:t>Processing </a:t>
            </a:r>
            <a:r>
              <a:rPr lang="fi-FI" sz="2400" dirty="0" err="1" smtClean="0"/>
              <a:t>time</a:t>
            </a:r>
            <a:r>
              <a:rPr lang="fi-FI" sz="2400" dirty="0" smtClean="0"/>
              <a:t>, </a:t>
            </a:r>
            <a:r>
              <a:rPr lang="fi-FI" sz="2400" dirty="0" err="1" smtClean="0"/>
              <a:t>waiting</a:t>
            </a:r>
            <a:r>
              <a:rPr lang="fi-FI" sz="2400" dirty="0" smtClean="0"/>
              <a:t> </a:t>
            </a:r>
            <a:r>
              <a:rPr lang="fi-FI" sz="2400" dirty="0" err="1" smtClean="0"/>
              <a:t>time</a:t>
            </a:r>
            <a:r>
              <a:rPr lang="fi-FI" sz="2400" dirty="0" smtClean="0"/>
              <a:t>, </a:t>
            </a:r>
            <a:r>
              <a:rPr lang="fi-FI" sz="2400" dirty="0" err="1" smtClean="0"/>
              <a:t>number</a:t>
            </a:r>
            <a:r>
              <a:rPr lang="fi-FI" sz="2400" dirty="0" smtClean="0"/>
              <a:t> of </a:t>
            </a:r>
            <a:r>
              <a:rPr lang="fi-FI" sz="2400" dirty="0" err="1" smtClean="0"/>
              <a:t>complaints</a:t>
            </a:r>
            <a:r>
              <a:rPr lang="fi-FI" sz="2400" dirty="0" smtClean="0"/>
              <a:t>, </a:t>
            </a:r>
            <a:r>
              <a:rPr lang="fi-FI" sz="2400" dirty="0" err="1" smtClean="0"/>
              <a:t>initiatives</a:t>
            </a:r>
            <a:endParaRPr lang="en-US" sz="2400" dirty="0"/>
          </a:p>
        </p:txBody>
      </p:sp>
    </p:spTree>
    <p:extLst>
      <p:ext uri="{BB962C8B-B14F-4D97-AF65-F5344CB8AC3E}">
        <p14:creationId xmlns:p14="http://schemas.microsoft.com/office/powerpoint/2010/main" val="13934229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People </a:t>
            </a:r>
            <a:r>
              <a:rPr lang="fi-FI" dirty="0" err="1" smtClean="0"/>
              <a:t>results</a:t>
            </a:r>
            <a:endParaRPr lang="en-US" dirty="0"/>
          </a:p>
        </p:txBody>
      </p:sp>
      <p:sp>
        <p:nvSpPr>
          <p:cNvPr id="3" name="Content Placeholder 2"/>
          <p:cNvSpPr>
            <a:spLocks noGrp="1"/>
          </p:cNvSpPr>
          <p:nvPr>
            <p:ph idx="1"/>
          </p:nvPr>
        </p:nvSpPr>
        <p:spPr/>
        <p:txBody>
          <a:bodyPr>
            <a:normAutofit lnSpcReduction="10000"/>
          </a:bodyPr>
          <a:lstStyle/>
          <a:p>
            <a:r>
              <a:rPr lang="fi-FI" dirty="0" err="1"/>
              <a:t>Perception</a:t>
            </a:r>
            <a:r>
              <a:rPr lang="fi-FI" dirty="0"/>
              <a:t> </a:t>
            </a:r>
            <a:r>
              <a:rPr lang="fi-FI" dirty="0" err="1"/>
              <a:t>measurements</a:t>
            </a:r>
            <a:r>
              <a:rPr lang="fi-FI" dirty="0"/>
              <a:t>: </a:t>
            </a:r>
          </a:p>
          <a:p>
            <a:pPr lvl="1"/>
            <a:r>
              <a:rPr lang="fi-FI" sz="2400" dirty="0" err="1"/>
              <a:t>The</a:t>
            </a:r>
            <a:r>
              <a:rPr lang="fi-FI" sz="2400" dirty="0"/>
              <a:t> </a:t>
            </a:r>
            <a:r>
              <a:rPr lang="fi-FI" sz="2400" dirty="0" err="1"/>
              <a:t>overall</a:t>
            </a:r>
            <a:r>
              <a:rPr lang="fi-FI" sz="2400" dirty="0"/>
              <a:t> image of </a:t>
            </a:r>
            <a:r>
              <a:rPr lang="fi-FI" sz="2400" dirty="0" err="1"/>
              <a:t>Lapland</a:t>
            </a:r>
            <a:r>
              <a:rPr lang="fi-FI" sz="2400" dirty="0"/>
              <a:t> </a:t>
            </a:r>
            <a:r>
              <a:rPr lang="fi-FI" sz="2400" dirty="0" smtClean="0"/>
              <a:t>UAS as a </a:t>
            </a:r>
            <a:r>
              <a:rPr lang="fi-FI" sz="2400" dirty="0" err="1" smtClean="0"/>
              <a:t>workplace</a:t>
            </a:r>
            <a:r>
              <a:rPr lang="fi-FI" sz="2400" dirty="0" smtClean="0"/>
              <a:t>, </a:t>
            </a:r>
            <a:r>
              <a:rPr lang="fi-FI" sz="2400" dirty="0" err="1" smtClean="0"/>
              <a:t>motivation</a:t>
            </a:r>
            <a:r>
              <a:rPr lang="fi-FI" sz="2400" dirty="0" smtClean="0"/>
              <a:t> of </a:t>
            </a:r>
            <a:r>
              <a:rPr lang="fi-FI" sz="2400" dirty="0" err="1" smtClean="0"/>
              <a:t>the</a:t>
            </a:r>
            <a:r>
              <a:rPr lang="fi-FI" sz="2400" dirty="0" smtClean="0"/>
              <a:t> </a:t>
            </a:r>
            <a:r>
              <a:rPr lang="fi-FI" sz="2400" dirty="0" err="1" smtClean="0"/>
              <a:t>personnel</a:t>
            </a:r>
            <a:endParaRPr lang="fi-FI" sz="2400" dirty="0"/>
          </a:p>
          <a:p>
            <a:pPr lvl="1"/>
            <a:r>
              <a:rPr lang="fi-FI" sz="2400" dirty="0" err="1" smtClean="0"/>
              <a:t>Results</a:t>
            </a:r>
            <a:r>
              <a:rPr lang="fi-FI" sz="2400" dirty="0" smtClean="0"/>
              <a:t> </a:t>
            </a:r>
            <a:r>
              <a:rPr lang="fi-FI" sz="2400" dirty="0" err="1" smtClean="0"/>
              <a:t>regarding</a:t>
            </a:r>
            <a:r>
              <a:rPr lang="fi-FI" sz="2400" dirty="0" smtClean="0"/>
              <a:t> </a:t>
            </a:r>
            <a:r>
              <a:rPr lang="fi-FI" sz="2400" dirty="0" err="1" smtClean="0"/>
              <a:t>the</a:t>
            </a:r>
            <a:r>
              <a:rPr lang="fi-FI" sz="2400" dirty="0" smtClean="0"/>
              <a:t> </a:t>
            </a:r>
            <a:r>
              <a:rPr lang="fi-FI" sz="2400" dirty="0" err="1" smtClean="0"/>
              <a:t>perception</a:t>
            </a:r>
            <a:r>
              <a:rPr lang="fi-FI" sz="2400" dirty="0" smtClean="0"/>
              <a:t> of </a:t>
            </a:r>
            <a:r>
              <a:rPr lang="fi-FI" sz="2400" dirty="0" err="1" smtClean="0"/>
              <a:t>the</a:t>
            </a:r>
            <a:r>
              <a:rPr lang="fi-FI" sz="2400" dirty="0" smtClean="0"/>
              <a:t> </a:t>
            </a:r>
            <a:r>
              <a:rPr lang="fi-FI" sz="2400" dirty="0" err="1" smtClean="0"/>
              <a:t>leadership</a:t>
            </a:r>
            <a:r>
              <a:rPr lang="fi-FI" sz="2400" dirty="0" smtClean="0"/>
              <a:t> and management </a:t>
            </a:r>
            <a:r>
              <a:rPr lang="fi-FI" sz="2400" dirty="0" err="1" smtClean="0"/>
              <a:t>systems</a:t>
            </a:r>
            <a:endParaRPr lang="fi-FI" sz="2400" dirty="0" smtClean="0"/>
          </a:p>
          <a:p>
            <a:pPr lvl="1"/>
            <a:r>
              <a:rPr lang="fi-FI" sz="2400" dirty="0" err="1" smtClean="0"/>
              <a:t>Results</a:t>
            </a:r>
            <a:r>
              <a:rPr lang="fi-FI" sz="2400" dirty="0" smtClean="0"/>
              <a:t> </a:t>
            </a:r>
            <a:r>
              <a:rPr lang="fi-FI" sz="2400" dirty="0" err="1" smtClean="0"/>
              <a:t>regarding</a:t>
            </a:r>
            <a:r>
              <a:rPr lang="fi-FI" sz="2400" dirty="0" smtClean="0"/>
              <a:t> </a:t>
            </a:r>
            <a:r>
              <a:rPr lang="fi-FI" sz="2400" dirty="0" err="1" smtClean="0"/>
              <a:t>satifcation</a:t>
            </a:r>
            <a:r>
              <a:rPr lang="fi-FI" sz="2400" dirty="0" smtClean="0"/>
              <a:t> </a:t>
            </a:r>
            <a:r>
              <a:rPr lang="fi-FI" sz="2400" dirty="0" err="1" smtClean="0"/>
              <a:t>with</a:t>
            </a:r>
            <a:r>
              <a:rPr lang="fi-FI" sz="2400" dirty="0" smtClean="0"/>
              <a:t> </a:t>
            </a:r>
            <a:r>
              <a:rPr lang="fi-FI" sz="2400" dirty="0" err="1" smtClean="0"/>
              <a:t>working</a:t>
            </a:r>
            <a:r>
              <a:rPr lang="fi-FI" sz="2400" dirty="0" smtClean="0"/>
              <a:t> </a:t>
            </a:r>
            <a:r>
              <a:rPr lang="fi-FI" sz="2400" dirty="0" err="1" smtClean="0"/>
              <a:t>conditions</a:t>
            </a:r>
            <a:endParaRPr lang="fi-FI" sz="2400" dirty="0" smtClean="0"/>
          </a:p>
          <a:p>
            <a:pPr lvl="1"/>
            <a:r>
              <a:rPr lang="fi-FI" sz="2400" dirty="0" err="1" smtClean="0"/>
              <a:t>Results</a:t>
            </a:r>
            <a:r>
              <a:rPr lang="fi-FI" sz="2400" dirty="0" smtClean="0"/>
              <a:t> </a:t>
            </a:r>
            <a:r>
              <a:rPr lang="fi-FI" sz="2400" dirty="0" err="1" smtClean="0"/>
              <a:t>regarding</a:t>
            </a:r>
            <a:r>
              <a:rPr lang="fi-FI" sz="2400" dirty="0" smtClean="0"/>
              <a:t> </a:t>
            </a:r>
            <a:r>
              <a:rPr lang="fi-FI" sz="2400" dirty="0" err="1" smtClean="0"/>
              <a:t>motivation</a:t>
            </a:r>
            <a:r>
              <a:rPr lang="fi-FI" sz="2400" dirty="0" smtClean="0"/>
              <a:t> and </a:t>
            </a:r>
            <a:r>
              <a:rPr lang="fi-FI" sz="2400" dirty="0" err="1" smtClean="0"/>
              <a:t>satisfaction</a:t>
            </a:r>
            <a:r>
              <a:rPr lang="fi-FI" sz="2400" dirty="0" smtClean="0"/>
              <a:t> </a:t>
            </a:r>
            <a:r>
              <a:rPr lang="fi-FI" sz="2400" dirty="0" err="1" smtClean="0"/>
              <a:t>with</a:t>
            </a:r>
            <a:r>
              <a:rPr lang="fi-FI" sz="2400" dirty="0" smtClean="0"/>
              <a:t> </a:t>
            </a:r>
            <a:r>
              <a:rPr lang="fi-FI" sz="2400" dirty="0" err="1" smtClean="0"/>
              <a:t>career</a:t>
            </a:r>
            <a:r>
              <a:rPr lang="fi-FI" sz="2400" dirty="0" smtClean="0"/>
              <a:t> and </a:t>
            </a:r>
            <a:r>
              <a:rPr lang="fi-FI" sz="2400" dirty="0" err="1" smtClean="0"/>
              <a:t>skills</a:t>
            </a:r>
            <a:r>
              <a:rPr lang="fi-FI" sz="2400" dirty="0" smtClean="0"/>
              <a:t> </a:t>
            </a:r>
            <a:r>
              <a:rPr lang="fi-FI" sz="2400" dirty="0" err="1" smtClean="0"/>
              <a:t>development</a:t>
            </a:r>
            <a:endParaRPr lang="fi-FI" sz="2400" dirty="0"/>
          </a:p>
          <a:p>
            <a:r>
              <a:rPr lang="fi-FI" dirty="0" err="1"/>
              <a:t>Process</a:t>
            </a:r>
            <a:r>
              <a:rPr lang="fi-FI" dirty="0"/>
              <a:t> </a:t>
            </a:r>
            <a:r>
              <a:rPr lang="fi-FI" dirty="0" err="1"/>
              <a:t>performance</a:t>
            </a:r>
            <a:r>
              <a:rPr lang="fi-FI" dirty="0"/>
              <a:t> </a:t>
            </a:r>
            <a:r>
              <a:rPr lang="fi-FI" dirty="0" err="1" smtClean="0"/>
              <a:t>measurements</a:t>
            </a:r>
            <a:r>
              <a:rPr lang="fi-FI" dirty="0" smtClean="0"/>
              <a:t>:</a:t>
            </a:r>
          </a:p>
          <a:p>
            <a:pPr lvl="1"/>
            <a:r>
              <a:rPr lang="fi-FI" sz="2400" dirty="0" err="1" smtClean="0"/>
              <a:t>Sick</a:t>
            </a:r>
            <a:r>
              <a:rPr lang="fi-FI" sz="2400" dirty="0" smtClean="0"/>
              <a:t> </a:t>
            </a:r>
            <a:r>
              <a:rPr lang="fi-FI" sz="2400" dirty="0" err="1" smtClean="0"/>
              <a:t>leave</a:t>
            </a:r>
            <a:r>
              <a:rPr lang="fi-FI" sz="2400" dirty="0" smtClean="0"/>
              <a:t>, </a:t>
            </a:r>
            <a:r>
              <a:rPr lang="fi-FI" sz="2400" dirty="0" err="1" smtClean="0"/>
              <a:t>staff</a:t>
            </a:r>
            <a:r>
              <a:rPr lang="fi-FI" sz="2400" dirty="0" smtClean="0"/>
              <a:t> </a:t>
            </a:r>
            <a:r>
              <a:rPr lang="fi-FI" sz="2400" dirty="0" err="1" smtClean="0"/>
              <a:t>turnover</a:t>
            </a:r>
            <a:r>
              <a:rPr lang="fi-FI" sz="2400" dirty="0" smtClean="0"/>
              <a:t>, </a:t>
            </a:r>
            <a:r>
              <a:rPr lang="fi-FI" sz="2400" dirty="0" err="1" smtClean="0"/>
              <a:t>number</a:t>
            </a:r>
            <a:r>
              <a:rPr lang="fi-FI" sz="2400" dirty="0" smtClean="0"/>
              <a:t> of </a:t>
            </a:r>
            <a:r>
              <a:rPr lang="fi-FI" sz="2400" dirty="0" err="1" smtClean="0"/>
              <a:t>complaints</a:t>
            </a:r>
            <a:r>
              <a:rPr lang="fi-FI" sz="2400" dirty="0" smtClean="0"/>
              <a:t>, </a:t>
            </a:r>
            <a:r>
              <a:rPr lang="fi-FI" sz="2400" dirty="0" err="1" smtClean="0"/>
              <a:t>skill</a:t>
            </a:r>
            <a:r>
              <a:rPr lang="fi-FI" sz="2400" dirty="0" smtClean="0"/>
              <a:t> </a:t>
            </a:r>
            <a:r>
              <a:rPr lang="fi-FI" sz="2400" dirty="0" err="1" smtClean="0"/>
              <a:t>development</a:t>
            </a:r>
            <a:r>
              <a:rPr lang="fi-FI" sz="2400" dirty="0" smtClean="0"/>
              <a:t> </a:t>
            </a:r>
            <a:r>
              <a:rPr lang="fi-FI" sz="2400" dirty="0" err="1" smtClean="0"/>
              <a:t>related</a:t>
            </a:r>
            <a:r>
              <a:rPr lang="fi-FI" sz="2400" dirty="0" smtClean="0"/>
              <a:t> </a:t>
            </a:r>
            <a:r>
              <a:rPr lang="fi-FI" sz="2400" dirty="0" err="1" smtClean="0"/>
              <a:t>indicators</a:t>
            </a:r>
            <a:endParaRPr lang="en-US" sz="2400" dirty="0"/>
          </a:p>
          <a:p>
            <a:endParaRPr lang="en-US" dirty="0"/>
          </a:p>
        </p:txBody>
      </p:sp>
    </p:spTree>
    <p:extLst>
      <p:ext uri="{BB962C8B-B14F-4D97-AF65-F5344CB8AC3E}">
        <p14:creationId xmlns:p14="http://schemas.microsoft.com/office/powerpoint/2010/main" val="445524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err="1" smtClean="0"/>
              <a:t>Continuous</a:t>
            </a:r>
            <a:r>
              <a:rPr lang="fi-FI" dirty="0" smtClean="0"/>
              <a:t> </a:t>
            </a:r>
            <a:r>
              <a:rPr lang="fi-FI" dirty="0" err="1" smtClean="0"/>
              <a:t>improvement</a:t>
            </a:r>
            <a:endParaRPr lang="en-US" dirty="0"/>
          </a:p>
        </p:txBody>
      </p:sp>
      <p:sp>
        <p:nvSpPr>
          <p:cNvPr id="3" name="Content Placeholder 2"/>
          <p:cNvSpPr>
            <a:spLocks noGrp="1"/>
          </p:cNvSpPr>
          <p:nvPr>
            <p:ph idx="1"/>
          </p:nvPr>
        </p:nvSpPr>
        <p:spPr/>
        <p:txBody>
          <a:bodyPr>
            <a:normAutofit fontScale="92500" lnSpcReduction="10000"/>
          </a:bodyPr>
          <a:lstStyle/>
          <a:p>
            <a:r>
              <a:rPr lang="en-GB" dirty="0"/>
              <a:t>The operations of Lapland UAS are based on </a:t>
            </a:r>
            <a:r>
              <a:rPr lang="en-GB" dirty="0" smtClean="0"/>
              <a:t>our values i.e. trust, </a:t>
            </a:r>
            <a:r>
              <a:rPr lang="en-GB" dirty="0"/>
              <a:t>open-mindedness and a sense of community. </a:t>
            </a:r>
            <a:endParaRPr lang="en-US" dirty="0"/>
          </a:p>
          <a:p>
            <a:r>
              <a:rPr lang="en-GB" dirty="0" smtClean="0"/>
              <a:t>Quality work is </a:t>
            </a:r>
            <a:r>
              <a:rPr lang="en-GB" dirty="0"/>
              <a:t>part of our personnel’s daily </a:t>
            </a:r>
            <a:r>
              <a:rPr lang="en-GB" dirty="0" smtClean="0"/>
              <a:t>activities </a:t>
            </a:r>
            <a:r>
              <a:rPr lang="en-GB" dirty="0"/>
              <a:t>and the students’ learning. In practice, this shows as commitment to common operating principles, achieving the objectives set and continuous development. </a:t>
            </a:r>
            <a:endParaRPr lang="en-US" dirty="0"/>
          </a:p>
          <a:p>
            <a:r>
              <a:rPr lang="en-GB" dirty="0"/>
              <a:t>The Lapland UAS quality culture is based on the active and open interaction and shared values of the personnel, students and partners. The culture is promoted by means of feedback, assessments and </a:t>
            </a:r>
            <a:r>
              <a:rPr lang="en-GB" dirty="0" smtClean="0"/>
              <a:t>internal audits </a:t>
            </a:r>
            <a:r>
              <a:rPr lang="en-GB" dirty="0"/>
              <a:t>as well as awards and acknowledgements. </a:t>
            </a:r>
            <a:endParaRPr lang="en-US" dirty="0"/>
          </a:p>
          <a:p>
            <a:r>
              <a:rPr lang="en-GB" dirty="0"/>
              <a:t>The Lapland UAS quality culture also expresses the view of good quality shared by the students, personnel and partners.</a:t>
            </a:r>
            <a:endParaRPr lang="en-US" dirty="0"/>
          </a:p>
          <a:p>
            <a:endParaRPr lang="en-US" dirty="0"/>
          </a:p>
        </p:txBody>
      </p:sp>
    </p:spTree>
    <p:extLst>
      <p:ext uri="{BB962C8B-B14F-4D97-AF65-F5344CB8AC3E}">
        <p14:creationId xmlns:p14="http://schemas.microsoft.com/office/powerpoint/2010/main" val="14245483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Social</a:t>
            </a:r>
            <a:r>
              <a:rPr lang="fi-FI" dirty="0" smtClean="0"/>
              <a:t> </a:t>
            </a:r>
            <a:r>
              <a:rPr lang="fi-FI" dirty="0" err="1" smtClean="0"/>
              <a:t>responsiblilty</a:t>
            </a:r>
            <a:r>
              <a:rPr lang="fi-FI" dirty="0" smtClean="0"/>
              <a:t> </a:t>
            </a:r>
            <a:r>
              <a:rPr lang="fi-FI" dirty="0" err="1" smtClean="0"/>
              <a:t>results</a:t>
            </a:r>
            <a:endParaRPr lang="en-US" dirty="0"/>
          </a:p>
        </p:txBody>
      </p:sp>
      <p:sp>
        <p:nvSpPr>
          <p:cNvPr id="3" name="Content Placeholder 2"/>
          <p:cNvSpPr>
            <a:spLocks noGrp="1"/>
          </p:cNvSpPr>
          <p:nvPr>
            <p:ph idx="1"/>
          </p:nvPr>
        </p:nvSpPr>
        <p:spPr>
          <a:xfrm>
            <a:off x="457200" y="1988840"/>
            <a:ext cx="8229600" cy="4267199"/>
          </a:xfrm>
        </p:spPr>
        <p:txBody>
          <a:bodyPr>
            <a:normAutofit/>
          </a:bodyPr>
          <a:lstStyle/>
          <a:p>
            <a:r>
              <a:rPr lang="fi-FI" dirty="0" err="1" smtClean="0"/>
              <a:t>Perception</a:t>
            </a:r>
            <a:r>
              <a:rPr lang="fi-FI" dirty="0" smtClean="0"/>
              <a:t> </a:t>
            </a:r>
            <a:r>
              <a:rPr lang="fi-FI" dirty="0" err="1" smtClean="0"/>
              <a:t>measurements</a:t>
            </a:r>
            <a:r>
              <a:rPr lang="fi-FI" dirty="0" smtClean="0"/>
              <a:t>:</a:t>
            </a:r>
          </a:p>
          <a:p>
            <a:pPr lvl="1"/>
            <a:r>
              <a:rPr lang="fi-FI" sz="2400" dirty="0" err="1" smtClean="0"/>
              <a:t>Societal</a:t>
            </a:r>
            <a:r>
              <a:rPr lang="fi-FI" sz="2400" dirty="0" smtClean="0"/>
              <a:t> </a:t>
            </a:r>
            <a:r>
              <a:rPr lang="fi-FI" sz="2400" dirty="0" err="1" smtClean="0"/>
              <a:t>impact</a:t>
            </a:r>
            <a:r>
              <a:rPr lang="fi-FI" sz="2400" dirty="0" smtClean="0"/>
              <a:t> at </a:t>
            </a:r>
            <a:r>
              <a:rPr lang="fi-FI" sz="2400" dirty="0" err="1" smtClean="0"/>
              <a:t>the</a:t>
            </a:r>
            <a:r>
              <a:rPr lang="fi-FI" sz="2400" dirty="0" smtClean="0"/>
              <a:t> </a:t>
            </a:r>
            <a:r>
              <a:rPr lang="fi-FI" sz="2400" dirty="0" err="1" smtClean="0"/>
              <a:t>local</a:t>
            </a:r>
            <a:r>
              <a:rPr lang="fi-FI" sz="2400" dirty="0" smtClean="0"/>
              <a:t>, </a:t>
            </a:r>
            <a:r>
              <a:rPr lang="fi-FI" sz="2400" dirty="0" err="1" smtClean="0"/>
              <a:t>regional</a:t>
            </a:r>
            <a:r>
              <a:rPr lang="fi-FI" sz="2400" dirty="0" smtClean="0"/>
              <a:t>, </a:t>
            </a:r>
            <a:r>
              <a:rPr lang="fi-FI" sz="2400" dirty="0" err="1" smtClean="0"/>
              <a:t>national</a:t>
            </a:r>
            <a:r>
              <a:rPr lang="fi-FI" sz="2400" dirty="0" smtClean="0"/>
              <a:t> and </a:t>
            </a:r>
            <a:r>
              <a:rPr lang="fi-FI" sz="2400" dirty="0" err="1" smtClean="0"/>
              <a:t>international</a:t>
            </a:r>
            <a:r>
              <a:rPr lang="fi-FI" sz="2400" dirty="0" smtClean="0"/>
              <a:t> </a:t>
            </a:r>
            <a:r>
              <a:rPr lang="fi-FI" sz="2400" dirty="0" err="1" smtClean="0"/>
              <a:t>level</a:t>
            </a:r>
            <a:r>
              <a:rPr lang="fi-FI" sz="2400" dirty="0" smtClean="0"/>
              <a:t> </a:t>
            </a:r>
          </a:p>
          <a:p>
            <a:r>
              <a:rPr lang="fi-FI" dirty="0" smtClean="0"/>
              <a:t>Performance </a:t>
            </a:r>
            <a:r>
              <a:rPr lang="fi-FI" dirty="0" err="1" smtClean="0"/>
              <a:t>measurements</a:t>
            </a:r>
            <a:r>
              <a:rPr lang="fi-FI" dirty="0" smtClean="0"/>
              <a:t>:</a:t>
            </a:r>
          </a:p>
          <a:p>
            <a:pPr lvl="1"/>
            <a:r>
              <a:rPr lang="fi-FI" sz="2400" dirty="0" err="1" smtClean="0"/>
              <a:t>Monitor</a:t>
            </a:r>
            <a:r>
              <a:rPr lang="fi-FI" sz="2400" dirty="0" smtClean="0"/>
              <a:t> and </a:t>
            </a:r>
            <a:r>
              <a:rPr lang="fi-FI" sz="2400" dirty="0" err="1" smtClean="0"/>
              <a:t>improve</a:t>
            </a:r>
            <a:r>
              <a:rPr lang="fi-FI" sz="2400" dirty="0" smtClean="0"/>
              <a:t> </a:t>
            </a:r>
            <a:r>
              <a:rPr lang="fi-FI" sz="2400" dirty="0" err="1" smtClean="0"/>
              <a:t>the</a:t>
            </a:r>
            <a:r>
              <a:rPr lang="fi-FI" sz="2400" dirty="0" smtClean="0"/>
              <a:t> </a:t>
            </a:r>
            <a:r>
              <a:rPr lang="fi-FI" sz="2400" dirty="0" err="1" smtClean="0"/>
              <a:t>performance</a:t>
            </a:r>
            <a:r>
              <a:rPr lang="fi-FI" sz="2400" dirty="0" smtClean="0"/>
              <a:t> </a:t>
            </a:r>
            <a:r>
              <a:rPr lang="fi-FI" sz="2400" dirty="0" err="1" smtClean="0"/>
              <a:t>related</a:t>
            </a:r>
            <a:r>
              <a:rPr lang="fi-FI" sz="2400" dirty="0" smtClean="0"/>
              <a:t> to </a:t>
            </a:r>
            <a:r>
              <a:rPr lang="fi-FI" sz="2400" dirty="0" err="1" smtClean="0"/>
              <a:t>social</a:t>
            </a:r>
            <a:r>
              <a:rPr lang="fi-FI" sz="2400" dirty="0" smtClean="0"/>
              <a:t> </a:t>
            </a:r>
            <a:r>
              <a:rPr lang="fi-FI" sz="2400" dirty="0" err="1" smtClean="0"/>
              <a:t>responsibility</a:t>
            </a:r>
            <a:r>
              <a:rPr lang="fi-FI" sz="2400" dirty="0" smtClean="0"/>
              <a:t>, </a:t>
            </a:r>
            <a:r>
              <a:rPr lang="fi-FI" sz="2400" dirty="0" err="1" smtClean="0"/>
              <a:t>such</a:t>
            </a:r>
            <a:r>
              <a:rPr lang="fi-FI" sz="2400" dirty="0" smtClean="0"/>
              <a:t> as </a:t>
            </a:r>
            <a:r>
              <a:rPr lang="fi-FI" sz="2400" dirty="0" err="1" smtClean="0"/>
              <a:t>number</a:t>
            </a:r>
            <a:r>
              <a:rPr lang="fi-FI" sz="2400" dirty="0" smtClean="0"/>
              <a:t> of </a:t>
            </a:r>
            <a:r>
              <a:rPr lang="fi-FI" sz="2400" dirty="0" err="1" smtClean="0"/>
              <a:t>conferences</a:t>
            </a:r>
            <a:r>
              <a:rPr lang="fi-FI" sz="2400" dirty="0" smtClean="0"/>
              <a:t> and </a:t>
            </a:r>
            <a:r>
              <a:rPr lang="fi-FI" sz="2400" dirty="0" err="1" smtClean="0"/>
              <a:t>seminars</a:t>
            </a:r>
            <a:r>
              <a:rPr lang="fi-FI" sz="2400" dirty="0" smtClean="0"/>
              <a:t>, </a:t>
            </a:r>
            <a:r>
              <a:rPr lang="fi-FI" sz="2400" dirty="0" err="1" smtClean="0"/>
              <a:t>services</a:t>
            </a:r>
            <a:r>
              <a:rPr lang="fi-FI" sz="2400" dirty="0" smtClean="0"/>
              <a:t> for </a:t>
            </a:r>
            <a:r>
              <a:rPr lang="fi-FI" sz="2400" dirty="0" err="1" smtClean="0"/>
              <a:t>organisations</a:t>
            </a:r>
            <a:r>
              <a:rPr lang="fi-FI" sz="2400" dirty="0" smtClean="0"/>
              <a:t> and </a:t>
            </a:r>
            <a:r>
              <a:rPr lang="fi-FI" sz="2400" dirty="0" err="1" smtClean="0"/>
              <a:t>businesses</a:t>
            </a:r>
            <a:r>
              <a:rPr lang="fi-FI" sz="2400" dirty="0" smtClean="0"/>
              <a:t>, </a:t>
            </a:r>
            <a:r>
              <a:rPr lang="fi-FI" sz="2400" dirty="0" err="1" smtClean="0"/>
              <a:t>participation</a:t>
            </a:r>
            <a:r>
              <a:rPr lang="fi-FI" sz="2400" dirty="0" smtClean="0"/>
              <a:t> in </a:t>
            </a:r>
            <a:r>
              <a:rPr lang="fi-FI" sz="2400" dirty="0" err="1" smtClean="0"/>
              <a:t>other</a:t>
            </a:r>
            <a:r>
              <a:rPr lang="fi-FI" sz="2400" dirty="0" smtClean="0"/>
              <a:t> </a:t>
            </a:r>
            <a:r>
              <a:rPr lang="fi-FI" sz="2400" dirty="0" err="1" smtClean="0"/>
              <a:t>organisations</a:t>
            </a:r>
            <a:r>
              <a:rPr lang="fi-FI" sz="2400" dirty="0"/>
              <a:t> </a:t>
            </a:r>
            <a:r>
              <a:rPr lang="fi-FI" sz="2400" dirty="0" smtClean="0"/>
              <a:t>(</a:t>
            </a:r>
            <a:r>
              <a:rPr lang="fi-FI" sz="2400" dirty="0" err="1" smtClean="0"/>
              <a:t>such</a:t>
            </a:r>
            <a:r>
              <a:rPr lang="fi-FI" sz="2400" dirty="0" smtClean="0"/>
              <a:t> as </a:t>
            </a:r>
            <a:r>
              <a:rPr lang="fi-FI" sz="2400" dirty="0" err="1" smtClean="0"/>
              <a:t>board</a:t>
            </a:r>
            <a:r>
              <a:rPr lang="fi-FI" sz="2400" dirty="0" smtClean="0"/>
              <a:t> </a:t>
            </a:r>
            <a:r>
              <a:rPr lang="fi-FI" sz="2400" dirty="0" err="1" smtClean="0"/>
              <a:t>membership</a:t>
            </a:r>
            <a:r>
              <a:rPr lang="fi-FI" sz="2400" dirty="0" smtClean="0"/>
              <a:t>, </a:t>
            </a:r>
            <a:r>
              <a:rPr lang="fi-FI" sz="2400" dirty="0" err="1" smtClean="0"/>
              <a:t>other</a:t>
            </a:r>
            <a:r>
              <a:rPr lang="fi-FI" sz="2400" dirty="0" smtClean="0"/>
              <a:t> </a:t>
            </a:r>
            <a:r>
              <a:rPr lang="fi-FI" sz="2400" dirty="0" err="1" smtClean="0"/>
              <a:t>national</a:t>
            </a:r>
            <a:r>
              <a:rPr lang="fi-FI" sz="2400" dirty="0" smtClean="0"/>
              <a:t> and </a:t>
            </a:r>
            <a:r>
              <a:rPr lang="fi-FI" sz="2400" dirty="0" err="1" smtClean="0"/>
              <a:t>international</a:t>
            </a:r>
            <a:r>
              <a:rPr lang="fi-FI" sz="2400" dirty="0" smtClean="0"/>
              <a:t> </a:t>
            </a:r>
            <a:r>
              <a:rPr lang="fi-FI" sz="2400" dirty="0" err="1" smtClean="0"/>
              <a:t>responsibilities</a:t>
            </a:r>
            <a:r>
              <a:rPr lang="fi-FI" sz="2400" dirty="0" smtClean="0"/>
              <a:t>) </a:t>
            </a:r>
            <a:endParaRPr lang="en-US" sz="2400" dirty="0"/>
          </a:p>
        </p:txBody>
      </p:sp>
    </p:spTree>
    <p:extLst>
      <p:ext uri="{BB962C8B-B14F-4D97-AF65-F5344CB8AC3E}">
        <p14:creationId xmlns:p14="http://schemas.microsoft.com/office/powerpoint/2010/main" val="4864176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yöristetty suorakulmio 3"/>
          <p:cNvSpPr/>
          <p:nvPr/>
        </p:nvSpPr>
        <p:spPr>
          <a:xfrm>
            <a:off x="7596336" y="6309320"/>
            <a:ext cx="1296144" cy="36004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23" name="Sisällön paikkamerkki 1">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92080" y="4294837"/>
            <a:ext cx="1193970" cy="1188000"/>
          </a:xfrm>
        </p:spPr>
      </p:pic>
      <p:pic>
        <p:nvPicPr>
          <p:cNvPr id="26" name="Kuva 25">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3586" y="1611417"/>
            <a:ext cx="1188000" cy="1188000"/>
          </a:xfrm>
          <a:prstGeom prst="rect">
            <a:avLst/>
          </a:prstGeom>
        </p:spPr>
      </p:pic>
      <p:pic>
        <p:nvPicPr>
          <p:cNvPr id="32" name="Kuva 31">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62367" y="4068048"/>
            <a:ext cx="1182090" cy="1188000"/>
          </a:xfrm>
          <a:prstGeom prst="rect">
            <a:avLst/>
          </a:prstGeom>
        </p:spPr>
      </p:pic>
      <p:pic>
        <p:nvPicPr>
          <p:cNvPr id="33" name="Kuva 32">
            <a:hlinkClick r:id="rId8"/>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53412" y="1944861"/>
            <a:ext cx="1188000" cy="1188000"/>
          </a:xfrm>
          <a:prstGeom prst="rect">
            <a:avLst/>
          </a:prstGeom>
        </p:spPr>
      </p:pic>
      <p:pic>
        <p:nvPicPr>
          <p:cNvPr id="34" name="Kuva 33">
            <a:hlinkClick r:id="rId10"/>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92021" y="2780928"/>
            <a:ext cx="1193970" cy="1188000"/>
          </a:xfrm>
          <a:prstGeom prst="rect">
            <a:avLst/>
          </a:prstGeom>
        </p:spPr>
      </p:pic>
      <p:pic>
        <p:nvPicPr>
          <p:cNvPr id="35" name="Kuva 34">
            <a:hlinkClick r:id="rId12"/>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97078" y="1498645"/>
            <a:ext cx="1193970" cy="1188000"/>
          </a:xfrm>
          <a:prstGeom prst="rect">
            <a:avLst/>
          </a:prstGeom>
          <a:solidFill>
            <a:schemeClr val="bg1">
              <a:alpha val="0"/>
            </a:schemeClr>
          </a:solidFill>
        </p:spPr>
      </p:pic>
      <p:pic>
        <p:nvPicPr>
          <p:cNvPr id="36" name="Kuva 35">
            <a:hlinkClick r:id="rId14"/>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58651" y="3330419"/>
            <a:ext cx="1170443" cy="1188000"/>
          </a:xfrm>
          <a:prstGeom prst="rect">
            <a:avLst/>
          </a:prstGeom>
        </p:spPr>
      </p:pic>
      <p:pic>
        <p:nvPicPr>
          <p:cNvPr id="37" name="Kuva 36">
            <a:hlinkClick r:id="rId16"/>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23432" y="3492970"/>
            <a:ext cx="1224741" cy="1188000"/>
          </a:xfrm>
          <a:prstGeom prst="rect">
            <a:avLst/>
          </a:prstGeom>
        </p:spPr>
      </p:pic>
      <p:pic>
        <p:nvPicPr>
          <p:cNvPr id="38" name="Kuva 37">
            <a:hlinkClick r:id="rId18"/>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260754" y="3530802"/>
            <a:ext cx="1193970" cy="1188000"/>
          </a:xfrm>
          <a:prstGeom prst="rect">
            <a:avLst/>
          </a:prstGeom>
        </p:spPr>
      </p:pic>
      <p:sp>
        <p:nvSpPr>
          <p:cNvPr id="39" name="Tekstiruutu 38">
            <a:hlinkClick r:id="rId12"/>
          </p:cNvPr>
          <p:cNvSpPr txBox="1"/>
          <p:nvPr/>
        </p:nvSpPr>
        <p:spPr>
          <a:xfrm>
            <a:off x="6342424" y="1380584"/>
            <a:ext cx="822661" cy="461665"/>
          </a:xfrm>
          <a:prstGeom prst="rect">
            <a:avLst/>
          </a:prstGeom>
          <a:noFill/>
        </p:spPr>
        <p:txBody>
          <a:bodyPr wrap="none" rtlCol="0">
            <a:spAutoFit/>
          </a:bodyPr>
          <a:lstStyle/>
          <a:p>
            <a:r>
              <a:rPr lang="fi-FI" sz="1200" b="1" dirty="0" err="1" smtClean="0">
                <a:solidFill>
                  <a:schemeClr val="tx1">
                    <a:lumMod val="75000"/>
                    <a:lumOff val="25000"/>
                  </a:schemeClr>
                </a:solidFill>
                <a:latin typeface="Adobe Fan Heiti Std B" panose="020B0700000000000000" pitchFamily="34" charset="-128"/>
                <a:ea typeface="Adobe Fan Heiti Std B" panose="020B0700000000000000" pitchFamily="34" charset="-128"/>
              </a:rPr>
              <a:t>SmartSet</a:t>
            </a:r>
            <a:endParaRPr lang="fi-FI" sz="1200" b="1" dirty="0" smtClean="0">
              <a:solidFill>
                <a:schemeClr val="tx1">
                  <a:lumMod val="75000"/>
                  <a:lumOff val="25000"/>
                </a:schemeClr>
              </a:solidFill>
              <a:latin typeface="Adobe Fan Heiti Std B" panose="020B0700000000000000" pitchFamily="34" charset="-128"/>
              <a:ea typeface="Adobe Fan Heiti Std B" panose="020B0700000000000000" pitchFamily="34" charset="-128"/>
            </a:endParaRPr>
          </a:p>
          <a:p>
            <a:r>
              <a:rPr lang="fi-FI" sz="1200" b="1" dirty="0" smtClean="0">
                <a:solidFill>
                  <a:schemeClr val="tx1">
                    <a:lumMod val="75000"/>
                    <a:lumOff val="25000"/>
                  </a:schemeClr>
                </a:solidFill>
                <a:latin typeface="Adobe Fan Heiti Std B" panose="020B0700000000000000" pitchFamily="34" charset="-128"/>
                <a:ea typeface="Adobe Fan Heiti Std B" panose="020B0700000000000000" pitchFamily="34" charset="-128"/>
              </a:rPr>
              <a:t>-studio</a:t>
            </a:r>
            <a:endParaRPr lang="fi-FI" sz="1200" b="1" dirty="0">
              <a:solidFill>
                <a:schemeClr val="tx1">
                  <a:lumMod val="75000"/>
                  <a:lumOff val="25000"/>
                </a:schemeClr>
              </a:solidFill>
              <a:latin typeface="Adobe Fan Heiti Std B" panose="020B0700000000000000" pitchFamily="34" charset="-128"/>
              <a:ea typeface="Adobe Fan Heiti Std B" panose="020B0700000000000000" pitchFamily="34" charset="-128"/>
            </a:endParaRPr>
          </a:p>
        </p:txBody>
      </p:sp>
      <p:sp>
        <p:nvSpPr>
          <p:cNvPr id="40" name="Tekstiruutu 39">
            <a:hlinkClick r:id="rId16"/>
          </p:cNvPr>
          <p:cNvSpPr txBox="1"/>
          <p:nvPr/>
        </p:nvSpPr>
        <p:spPr>
          <a:xfrm>
            <a:off x="672451" y="4718802"/>
            <a:ext cx="763351" cy="461665"/>
          </a:xfrm>
          <a:prstGeom prst="rect">
            <a:avLst/>
          </a:prstGeom>
          <a:noFill/>
        </p:spPr>
        <p:txBody>
          <a:bodyPr wrap="none" rtlCol="0">
            <a:spAutoFit/>
          </a:bodyPr>
          <a:lstStyle/>
          <a:p>
            <a:r>
              <a:rPr lang="fi-FI" sz="1200" b="1" dirty="0" err="1" smtClean="0">
                <a:solidFill>
                  <a:schemeClr val="tx1">
                    <a:lumMod val="75000"/>
                    <a:lumOff val="25000"/>
                  </a:schemeClr>
                </a:solidFill>
                <a:latin typeface="Adobe Fan Heiti Std B" panose="020B0700000000000000" pitchFamily="34" charset="-128"/>
                <a:ea typeface="Adobe Fan Heiti Std B" panose="020B0700000000000000" pitchFamily="34" charset="-128"/>
              </a:rPr>
              <a:t>Pitching</a:t>
            </a:r>
            <a:endParaRPr lang="fi-FI" sz="1200" b="1" dirty="0" smtClean="0">
              <a:solidFill>
                <a:schemeClr val="tx1">
                  <a:lumMod val="75000"/>
                  <a:lumOff val="25000"/>
                </a:schemeClr>
              </a:solidFill>
              <a:latin typeface="Adobe Fan Heiti Std B" panose="020B0700000000000000" pitchFamily="34" charset="-128"/>
              <a:ea typeface="Adobe Fan Heiti Std B" panose="020B0700000000000000" pitchFamily="34" charset="-128"/>
            </a:endParaRPr>
          </a:p>
          <a:p>
            <a:r>
              <a:rPr lang="fi-FI" sz="1200" b="1" dirty="0" smtClean="0">
                <a:solidFill>
                  <a:schemeClr val="tx1">
                    <a:lumMod val="75000"/>
                    <a:lumOff val="25000"/>
                  </a:schemeClr>
                </a:solidFill>
                <a:latin typeface="Adobe Fan Heiti Std B" panose="020B0700000000000000" pitchFamily="34" charset="-128"/>
                <a:ea typeface="Adobe Fan Heiti Std B" panose="020B0700000000000000" pitchFamily="34" charset="-128"/>
              </a:rPr>
              <a:t>-</a:t>
            </a:r>
            <a:r>
              <a:rPr lang="fi-FI" sz="1200" b="1" dirty="0" err="1" smtClean="0">
                <a:solidFill>
                  <a:schemeClr val="tx1">
                    <a:lumMod val="75000"/>
                    <a:lumOff val="25000"/>
                  </a:schemeClr>
                </a:solidFill>
                <a:latin typeface="Adobe Fan Heiti Std B" panose="020B0700000000000000" pitchFamily="34" charset="-128"/>
                <a:ea typeface="Adobe Fan Heiti Std B" panose="020B0700000000000000" pitchFamily="34" charset="-128"/>
              </a:rPr>
              <a:t>videos</a:t>
            </a:r>
            <a:endParaRPr lang="fi-FI" sz="1200" b="1" dirty="0">
              <a:solidFill>
                <a:schemeClr val="tx1">
                  <a:lumMod val="75000"/>
                  <a:lumOff val="25000"/>
                </a:schemeClr>
              </a:solidFill>
              <a:latin typeface="Adobe Fan Heiti Std B" panose="020B0700000000000000" pitchFamily="34" charset="-128"/>
              <a:ea typeface="Adobe Fan Heiti Std B" panose="020B0700000000000000" pitchFamily="34" charset="-128"/>
            </a:endParaRPr>
          </a:p>
        </p:txBody>
      </p:sp>
      <p:sp>
        <p:nvSpPr>
          <p:cNvPr id="41" name="Tekstiruutu 40">
            <a:hlinkClick r:id="rId6"/>
          </p:cNvPr>
          <p:cNvSpPr txBox="1"/>
          <p:nvPr/>
        </p:nvSpPr>
        <p:spPr>
          <a:xfrm>
            <a:off x="2151826" y="5123791"/>
            <a:ext cx="982961" cy="461665"/>
          </a:xfrm>
          <a:prstGeom prst="rect">
            <a:avLst/>
          </a:prstGeom>
          <a:noFill/>
        </p:spPr>
        <p:txBody>
          <a:bodyPr wrap="none" rtlCol="0">
            <a:spAutoFit/>
          </a:bodyPr>
          <a:lstStyle/>
          <a:p>
            <a:r>
              <a:rPr lang="fi-FI" sz="1200" b="1" dirty="0" smtClean="0">
                <a:solidFill>
                  <a:schemeClr val="tx1">
                    <a:lumMod val="75000"/>
                    <a:lumOff val="25000"/>
                  </a:schemeClr>
                </a:solidFill>
                <a:latin typeface="Adobe Fan Heiti Std B" panose="020B0700000000000000" pitchFamily="34" charset="-128"/>
                <a:ea typeface="Adobe Fan Heiti Std B" panose="020B0700000000000000" pitchFamily="34" charset="-128"/>
              </a:rPr>
              <a:t>Innovation </a:t>
            </a:r>
          </a:p>
          <a:p>
            <a:r>
              <a:rPr lang="fi-FI" sz="1200" b="1" dirty="0" err="1" smtClean="0">
                <a:solidFill>
                  <a:schemeClr val="tx1">
                    <a:lumMod val="75000"/>
                    <a:lumOff val="25000"/>
                  </a:schemeClr>
                </a:solidFill>
                <a:latin typeface="Adobe Fan Heiti Std B" panose="020B0700000000000000" pitchFamily="34" charset="-128"/>
                <a:ea typeface="Adobe Fan Heiti Std B" panose="020B0700000000000000" pitchFamily="34" charset="-128"/>
              </a:rPr>
              <a:t>assistants</a:t>
            </a:r>
            <a:endParaRPr lang="fi-FI" sz="1200" b="1" dirty="0">
              <a:solidFill>
                <a:schemeClr val="tx1">
                  <a:lumMod val="75000"/>
                  <a:lumOff val="25000"/>
                </a:schemeClr>
              </a:solidFill>
              <a:latin typeface="Adobe Fan Heiti Std B" panose="020B0700000000000000" pitchFamily="34" charset="-128"/>
              <a:ea typeface="Adobe Fan Heiti Std B" panose="020B0700000000000000" pitchFamily="34" charset="-128"/>
            </a:endParaRPr>
          </a:p>
        </p:txBody>
      </p:sp>
      <p:sp>
        <p:nvSpPr>
          <p:cNvPr id="42" name="Tekstiruutu 41">
            <a:hlinkClick r:id="rId4"/>
          </p:cNvPr>
          <p:cNvSpPr txBox="1"/>
          <p:nvPr/>
        </p:nvSpPr>
        <p:spPr>
          <a:xfrm>
            <a:off x="1638610" y="2748406"/>
            <a:ext cx="567784" cy="276999"/>
          </a:xfrm>
          <a:prstGeom prst="rect">
            <a:avLst/>
          </a:prstGeom>
          <a:noFill/>
        </p:spPr>
        <p:txBody>
          <a:bodyPr wrap="none" rtlCol="0">
            <a:spAutoFit/>
          </a:bodyPr>
          <a:lstStyle/>
          <a:p>
            <a:r>
              <a:rPr lang="fi-FI" sz="1200" b="1" dirty="0" err="1" smtClean="0">
                <a:solidFill>
                  <a:schemeClr val="tx1">
                    <a:lumMod val="75000"/>
                    <a:lumOff val="25000"/>
                  </a:schemeClr>
                </a:solidFill>
                <a:latin typeface="Adobe Fan Heiti Std B" panose="020B0700000000000000" pitchFamily="34" charset="-128"/>
                <a:ea typeface="Adobe Fan Heiti Std B" panose="020B0700000000000000" pitchFamily="34" charset="-128"/>
              </a:rPr>
              <a:t>eSled</a:t>
            </a:r>
            <a:endParaRPr lang="fi-FI" sz="1200" b="1" dirty="0">
              <a:solidFill>
                <a:schemeClr val="tx1">
                  <a:lumMod val="75000"/>
                  <a:lumOff val="25000"/>
                </a:schemeClr>
              </a:solidFill>
              <a:latin typeface="Adobe Fan Heiti Std B" panose="020B0700000000000000" pitchFamily="34" charset="-128"/>
              <a:ea typeface="Adobe Fan Heiti Std B" panose="020B0700000000000000" pitchFamily="34" charset="-128"/>
            </a:endParaRPr>
          </a:p>
        </p:txBody>
      </p:sp>
      <p:sp>
        <p:nvSpPr>
          <p:cNvPr id="43" name="Tekstiruutu 42">
            <a:hlinkClick r:id="rId14"/>
          </p:cNvPr>
          <p:cNvSpPr txBox="1"/>
          <p:nvPr/>
        </p:nvSpPr>
        <p:spPr>
          <a:xfrm>
            <a:off x="3742961" y="4658004"/>
            <a:ext cx="845103" cy="461665"/>
          </a:xfrm>
          <a:prstGeom prst="rect">
            <a:avLst/>
          </a:prstGeom>
          <a:noFill/>
        </p:spPr>
        <p:txBody>
          <a:bodyPr wrap="none" rtlCol="0">
            <a:spAutoFit/>
          </a:bodyPr>
          <a:lstStyle/>
          <a:p>
            <a:r>
              <a:rPr lang="fi-FI" sz="1200" b="1" dirty="0" err="1" smtClean="0">
                <a:solidFill>
                  <a:schemeClr val="tx1">
                    <a:lumMod val="75000"/>
                    <a:lumOff val="25000"/>
                  </a:schemeClr>
                </a:solidFill>
                <a:latin typeface="Adobe Fan Heiti Std B" panose="020B0700000000000000" pitchFamily="34" charset="-128"/>
                <a:ea typeface="Adobe Fan Heiti Std B" panose="020B0700000000000000" pitchFamily="34" charset="-128"/>
              </a:rPr>
              <a:t>Boosting</a:t>
            </a:r>
            <a:r>
              <a:rPr lang="fi-FI" sz="1200" b="1" dirty="0" smtClean="0">
                <a:solidFill>
                  <a:schemeClr val="tx1">
                    <a:lumMod val="75000"/>
                    <a:lumOff val="25000"/>
                  </a:schemeClr>
                </a:solidFill>
                <a:latin typeface="Adobe Fan Heiti Std B" panose="020B0700000000000000" pitchFamily="34" charset="-128"/>
                <a:ea typeface="Adobe Fan Heiti Std B" panose="020B0700000000000000" pitchFamily="34" charset="-128"/>
              </a:rPr>
              <a:t> </a:t>
            </a:r>
          </a:p>
          <a:p>
            <a:r>
              <a:rPr lang="fi-FI" sz="1200" b="1" dirty="0" err="1" smtClean="0">
                <a:solidFill>
                  <a:schemeClr val="tx1">
                    <a:lumMod val="75000"/>
                    <a:lumOff val="25000"/>
                  </a:schemeClr>
                </a:solidFill>
                <a:latin typeface="Adobe Fan Heiti Std B" panose="020B0700000000000000" pitchFamily="34" charset="-128"/>
                <a:ea typeface="Adobe Fan Heiti Std B" panose="020B0700000000000000" pitchFamily="34" charset="-128"/>
              </a:rPr>
              <a:t>Start-ups</a:t>
            </a:r>
            <a:endParaRPr lang="fi-FI" sz="1200" b="1" dirty="0">
              <a:solidFill>
                <a:schemeClr val="tx1">
                  <a:lumMod val="75000"/>
                  <a:lumOff val="25000"/>
                </a:schemeClr>
              </a:solidFill>
              <a:latin typeface="Adobe Fan Heiti Std B" panose="020B0700000000000000" pitchFamily="34" charset="-128"/>
              <a:ea typeface="Adobe Fan Heiti Std B" panose="020B0700000000000000" pitchFamily="34" charset="-128"/>
            </a:endParaRPr>
          </a:p>
        </p:txBody>
      </p:sp>
      <p:sp>
        <p:nvSpPr>
          <p:cNvPr id="44" name="Tekstiruutu 43">
            <a:hlinkClick r:id="rId8"/>
          </p:cNvPr>
          <p:cNvSpPr txBox="1"/>
          <p:nvPr/>
        </p:nvSpPr>
        <p:spPr>
          <a:xfrm>
            <a:off x="2804105" y="1458492"/>
            <a:ext cx="1266693" cy="461665"/>
          </a:xfrm>
          <a:prstGeom prst="rect">
            <a:avLst/>
          </a:prstGeom>
          <a:noFill/>
        </p:spPr>
        <p:txBody>
          <a:bodyPr wrap="none" rtlCol="0">
            <a:spAutoFit/>
          </a:bodyPr>
          <a:lstStyle/>
          <a:p>
            <a:r>
              <a:rPr lang="fi-FI" sz="1200" b="1" dirty="0" err="1" smtClean="0">
                <a:solidFill>
                  <a:schemeClr val="tx1">
                    <a:lumMod val="75000"/>
                    <a:lumOff val="25000"/>
                  </a:schemeClr>
                </a:solidFill>
                <a:latin typeface="Adobe Fan Heiti Std B" panose="020B0700000000000000" pitchFamily="34" charset="-128"/>
                <a:ea typeface="Adobe Fan Heiti Std B" panose="020B0700000000000000" pitchFamily="34" charset="-128"/>
              </a:rPr>
              <a:t>Welfare</a:t>
            </a:r>
            <a:r>
              <a:rPr lang="fi-FI" sz="1200" b="1" dirty="0" smtClean="0">
                <a:solidFill>
                  <a:schemeClr val="tx1">
                    <a:lumMod val="75000"/>
                    <a:lumOff val="25000"/>
                  </a:schemeClr>
                </a:solidFill>
                <a:latin typeface="Adobe Fan Heiti Std B" panose="020B0700000000000000" pitchFamily="34" charset="-128"/>
                <a:ea typeface="Adobe Fan Heiti Std B" panose="020B0700000000000000" pitchFamily="34" charset="-128"/>
              </a:rPr>
              <a:t> </a:t>
            </a:r>
            <a:r>
              <a:rPr lang="fi-FI" sz="1200" b="1" dirty="0" err="1" smtClean="0">
                <a:solidFill>
                  <a:schemeClr val="tx1">
                    <a:lumMod val="75000"/>
                    <a:lumOff val="25000"/>
                  </a:schemeClr>
                </a:solidFill>
                <a:latin typeface="Adobe Fan Heiti Std B" panose="020B0700000000000000" pitchFamily="34" charset="-128"/>
                <a:ea typeface="Adobe Fan Heiti Std B" panose="020B0700000000000000" pitchFamily="34" charset="-128"/>
              </a:rPr>
              <a:t>Vehicle</a:t>
            </a:r>
            <a:endParaRPr lang="fi-FI" sz="1200" b="1" dirty="0" smtClean="0">
              <a:solidFill>
                <a:schemeClr val="tx1">
                  <a:lumMod val="75000"/>
                  <a:lumOff val="25000"/>
                </a:schemeClr>
              </a:solidFill>
              <a:latin typeface="Adobe Fan Heiti Std B" panose="020B0700000000000000" pitchFamily="34" charset="-128"/>
              <a:ea typeface="Adobe Fan Heiti Std B" panose="020B0700000000000000" pitchFamily="34" charset="-128"/>
            </a:endParaRPr>
          </a:p>
          <a:p>
            <a:r>
              <a:rPr lang="fi-FI" sz="1200" b="1" dirty="0" smtClean="0">
                <a:solidFill>
                  <a:schemeClr val="tx1">
                    <a:lumMod val="75000"/>
                    <a:lumOff val="25000"/>
                  </a:schemeClr>
                </a:solidFill>
                <a:latin typeface="Adobe Fan Heiti Std B" panose="020B0700000000000000" pitchFamily="34" charset="-128"/>
                <a:ea typeface="Adobe Fan Heiti Std B" panose="020B0700000000000000" pitchFamily="34" charset="-128"/>
              </a:rPr>
              <a:t>Onni</a:t>
            </a:r>
            <a:endParaRPr lang="fi-FI" sz="1200" b="1" dirty="0">
              <a:solidFill>
                <a:schemeClr val="tx1">
                  <a:lumMod val="75000"/>
                  <a:lumOff val="25000"/>
                </a:schemeClr>
              </a:solidFill>
              <a:latin typeface="Adobe Fan Heiti Std B" panose="020B0700000000000000" pitchFamily="34" charset="-128"/>
              <a:ea typeface="Adobe Fan Heiti Std B" panose="020B0700000000000000" pitchFamily="34" charset="-128"/>
            </a:endParaRPr>
          </a:p>
        </p:txBody>
      </p:sp>
      <p:sp>
        <p:nvSpPr>
          <p:cNvPr id="45" name="Tekstiruutu 44">
            <a:hlinkClick r:id="rId2"/>
          </p:cNvPr>
          <p:cNvSpPr txBox="1"/>
          <p:nvPr/>
        </p:nvSpPr>
        <p:spPr>
          <a:xfrm>
            <a:off x="5429010" y="5446965"/>
            <a:ext cx="1007006" cy="461665"/>
          </a:xfrm>
          <a:prstGeom prst="rect">
            <a:avLst/>
          </a:prstGeom>
          <a:noFill/>
        </p:spPr>
        <p:txBody>
          <a:bodyPr wrap="none" rtlCol="0">
            <a:spAutoFit/>
          </a:bodyPr>
          <a:lstStyle/>
          <a:p>
            <a:pPr algn="ctr"/>
            <a:r>
              <a:rPr lang="fi-FI" sz="1200" b="1" dirty="0" err="1" smtClean="0">
                <a:solidFill>
                  <a:schemeClr val="tx1">
                    <a:lumMod val="75000"/>
                    <a:lumOff val="25000"/>
                  </a:schemeClr>
                </a:solidFill>
                <a:latin typeface="Adobe Fan Heiti Std B" panose="020B0700000000000000" pitchFamily="34" charset="-128"/>
                <a:ea typeface="Adobe Fan Heiti Std B" panose="020B0700000000000000" pitchFamily="34" charset="-128"/>
              </a:rPr>
              <a:t>Nursing</a:t>
            </a:r>
            <a:r>
              <a:rPr lang="fi-FI" sz="1200" b="1" dirty="0" smtClean="0">
                <a:solidFill>
                  <a:schemeClr val="tx1">
                    <a:lumMod val="75000"/>
                    <a:lumOff val="25000"/>
                  </a:schemeClr>
                </a:solidFill>
                <a:latin typeface="Adobe Fan Heiti Std B" panose="020B0700000000000000" pitchFamily="34" charset="-128"/>
                <a:ea typeface="Adobe Fan Heiti Std B" panose="020B0700000000000000" pitchFamily="34" charset="-128"/>
              </a:rPr>
              <a:t> </a:t>
            </a:r>
            <a:br>
              <a:rPr lang="fi-FI" sz="1200" b="1" dirty="0" smtClean="0">
                <a:solidFill>
                  <a:schemeClr val="tx1">
                    <a:lumMod val="75000"/>
                    <a:lumOff val="25000"/>
                  </a:schemeClr>
                </a:solidFill>
                <a:latin typeface="Adobe Fan Heiti Std B" panose="020B0700000000000000" pitchFamily="34" charset="-128"/>
                <a:ea typeface="Adobe Fan Heiti Std B" panose="020B0700000000000000" pitchFamily="34" charset="-128"/>
              </a:rPr>
            </a:br>
            <a:r>
              <a:rPr lang="fi-FI" sz="1200" b="1" dirty="0" err="1" smtClean="0">
                <a:solidFill>
                  <a:schemeClr val="tx1">
                    <a:lumMod val="75000"/>
                    <a:lumOff val="25000"/>
                  </a:schemeClr>
                </a:solidFill>
                <a:latin typeface="Adobe Fan Heiti Std B" panose="020B0700000000000000" pitchFamily="34" charset="-128"/>
                <a:ea typeface="Adobe Fan Heiti Std B" panose="020B0700000000000000" pitchFamily="34" charset="-128"/>
              </a:rPr>
              <a:t>Simulations</a:t>
            </a:r>
            <a:endParaRPr lang="fi-FI" sz="1200" b="1" dirty="0">
              <a:solidFill>
                <a:schemeClr val="tx1">
                  <a:lumMod val="75000"/>
                  <a:lumOff val="25000"/>
                </a:schemeClr>
              </a:solidFill>
              <a:latin typeface="Adobe Fan Heiti Std B" panose="020B0700000000000000" pitchFamily="34" charset="-128"/>
              <a:ea typeface="Adobe Fan Heiti Std B" panose="020B0700000000000000" pitchFamily="34" charset="-128"/>
            </a:endParaRPr>
          </a:p>
        </p:txBody>
      </p:sp>
      <p:sp>
        <p:nvSpPr>
          <p:cNvPr id="46" name="Tekstiruutu 45">
            <a:hlinkClick r:id="rId10"/>
          </p:cNvPr>
          <p:cNvSpPr txBox="1"/>
          <p:nvPr/>
        </p:nvSpPr>
        <p:spPr>
          <a:xfrm>
            <a:off x="6885991" y="2518285"/>
            <a:ext cx="1478290" cy="646331"/>
          </a:xfrm>
          <a:prstGeom prst="rect">
            <a:avLst/>
          </a:prstGeom>
          <a:noFill/>
        </p:spPr>
        <p:txBody>
          <a:bodyPr wrap="none" rtlCol="0">
            <a:spAutoFit/>
          </a:bodyPr>
          <a:lstStyle/>
          <a:p>
            <a:r>
              <a:rPr lang="fi-FI" sz="1200" b="1" dirty="0" err="1" smtClean="0">
                <a:solidFill>
                  <a:schemeClr val="tx1">
                    <a:lumMod val="75000"/>
                    <a:lumOff val="25000"/>
                  </a:schemeClr>
                </a:solidFill>
                <a:latin typeface="Adobe Fan Heiti Std B" panose="020B0700000000000000" pitchFamily="34" charset="-128"/>
                <a:ea typeface="Adobe Fan Heiti Std B" panose="020B0700000000000000" pitchFamily="34" charset="-128"/>
              </a:rPr>
              <a:t>Innovative</a:t>
            </a:r>
            <a:r>
              <a:rPr lang="fi-FI" sz="1200" b="1" dirty="0" smtClean="0">
                <a:solidFill>
                  <a:schemeClr val="tx1">
                    <a:lumMod val="75000"/>
                    <a:lumOff val="25000"/>
                  </a:schemeClr>
                </a:solidFill>
                <a:latin typeface="Adobe Fan Heiti Std B" panose="020B0700000000000000" pitchFamily="34" charset="-128"/>
                <a:ea typeface="Adobe Fan Heiti Std B" panose="020B0700000000000000" pitchFamily="34" charset="-128"/>
              </a:rPr>
              <a:t> </a:t>
            </a:r>
          </a:p>
          <a:p>
            <a:r>
              <a:rPr lang="fi-FI" sz="1200" b="1" dirty="0" err="1" smtClean="0">
                <a:solidFill>
                  <a:schemeClr val="tx1">
                    <a:lumMod val="75000"/>
                    <a:lumOff val="25000"/>
                  </a:schemeClr>
                </a:solidFill>
                <a:latin typeface="Adobe Fan Heiti Std B" panose="020B0700000000000000" pitchFamily="34" charset="-128"/>
                <a:ea typeface="Adobe Fan Heiti Std B" panose="020B0700000000000000" pitchFamily="34" charset="-128"/>
              </a:rPr>
              <a:t>Distance</a:t>
            </a:r>
            <a:r>
              <a:rPr lang="fi-FI" sz="1200" b="1" dirty="0" smtClean="0">
                <a:solidFill>
                  <a:schemeClr val="tx1">
                    <a:lumMod val="75000"/>
                    <a:lumOff val="25000"/>
                  </a:schemeClr>
                </a:solidFill>
                <a:latin typeface="Adobe Fan Heiti Std B" panose="020B0700000000000000" pitchFamily="34" charset="-128"/>
                <a:ea typeface="Adobe Fan Heiti Std B" panose="020B0700000000000000" pitchFamily="34" charset="-128"/>
              </a:rPr>
              <a:t> Learning </a:t>
            </a:r>
          </a:p>
          <a:p>
            <a:r>
              <a:rPr lang="fi-FI" sz="1200" b="1" dirty="0" smtClean="0">
                <a:solidFill>
                  <a:schemeClr val="tx1">
                    <a:lumMod val="75000"/>
                    <a:lumOff val="25000"/>
                  </a:schemeClr>
                </a:solidFill>
                <a:latin typeface="Adobe Fan Heiti Std B" panose="020B0700000000000000" pitchFamily="34" charset="-128"/>
                <a:ea typeface="Adobe Fan Heiti Std B" panose="020B0700000000000000" pitchFamily="34" charset="-128"/>
              </a:rPr>
              <a:t>Solutions</a:t>
            </a:r>
            <a:endParaRPr lang="fi-FI" sz="1200" b="1" dirty="0">
              <a:solidFill>
                <a:schemeClr val="tx1">
                  <a:lumMod val="75000"/>
                  <a:lumOff val="25000"/>
                </a:schemeClr>
              </a:solidFill>
              <a:latin typeface="Adobe Fan Heiti Std B" panose="020B0700000000000000" pitchFamily="34" charset="-128"/>
              <a:ea typeface="Adobe Fan Heiti Std B" panose="020B0700000000000000" pitchFamily="34" charset="-128"/>
            </a:endParaRPr>
          </a:p>
        </p:txBody>
      </p:sp>
      <p:sp>
        <p:nvSpPr>
          <p:cNvPr id="47" name="Tekstiruutu 46">
            <a:hlinkClick r:id="rId18"/>
          </p:cNvPr>
          <p:cNvSpPr txBox="1"/>
          <p:nvPr/>
        </p:nvSpPr>
        <p:spPr>
          <a:xfrm>
            <a:off x="6937341" y="4836506"/>
            <a:ext cx="1317990" cy="646331"/>
          </a:xfrm>
          <a:prstGeom prst="rect">
            <a:avLst/>
          </a:prstGeom>
          <a:noFill/>
        </p:spPr>
        <p:txBody>
          <a:bodyPr wrap="none" rtlCol="0">
            <a:spAutoFit/>
          </a:bodyPr>
          <a:lstStyle/>
          <a:p>
            <a:pPr algn="r"/>
            <a:r>
              <a:rPr lang="fi-FI" sz="1200" b="1" dirty="0" smtClean="0">
                <a:solidFill>
                  <a:schemeClr val="tx1">
                    <a:lumMod val="75000"/>
                    <a:lumOff val="25000"/>
                  </a:schemeClr>
                </a:solidFill>
                <a:latin typeface="Adobe Fan Heiti Std B" panose="020B0700000000000000" pitchFamily="34" charset="-128"/>
                <a:ea typeface="Adobe Fan Heiti Std B" panose="020B0700000000000000" pitchFamily="34" charset="-128"/>
              </a:rPr>
              <a:t>Tornio </a:t>
            </a:r>
          </a:p>
          <a:p>
            <a:pPr algn="r"/>
            <a:r>
              <a:rPr lang="fi-FI" sz="1200" b="1" dirty="0" smtClean="0">
                <a:solidFill>
                  <a:schemeClr val="tx1">
                    <a:lumMod val="75000"/>
                    <a:lumOff val="25000"/>
                  </a:schemeClr>
                </a:solidFill>
                <a:latin typeface="Adobe Fan Heiti Std B" panose="020B0700000000000000" pitchFamily="34" charset="-128"/>
                <a:ea typeface="Adobe Fan Heiti Std B" panose="020B0700000000000000" pitchFamily="34" charset="-128"/>
              </a:rPr>
              <a:t>International </a:t>
            </a:r>
          </a:p>
          <a:p>
            <a:pPr algn="r"/>
            <a:r>
              <a:rPr lang="fi-FI" sz="1200" b="1" dirty="0" smtClean="0">
                <a:solidFill>
                  <a:schemeClr val="tx1">
                    <a:lumMod val="75000"/>
                    <a:lumOff val="25000"/>
                  </a:schemeClr>
                </a:solidFill>
                <a:latin typeface="Adobe Fan Heiti Std B" panose="020B0700000000000000" pitchFamily="34" charset="-128"/>
                <a:ea typeface="Adobe Fan Heiti Std B" panose="020B0700000000000000" pitchFamily="34" charset="-128"/>
              </a:rPr>
              <a:t>Summer School</a:t>
            </a:r>
            <a:endParaRPr lang="fi-FI" sz="1200" b="1" dirty="0">
              <a:solidFill>
                <a:schemeClr val="tx1">
                  <a:lumMod val="75000"/>
                  <a:lumOff val="25000"/>
                </a:schemeClr>
              </a:solidFill>
              <a:latin typeface="Adobe Fan Heiti Std B" panose="020B0700000000000000" pitchFamily="34" charset="-128"/>
              <a:ea typeface="Adobe Fan Heiti Std B" panose="020B0700000000000000" pitchFamily="34" charset="-128"/>
            </a:endParaRPr>
          </a:p>
        </p:txBody>
      </p:sp>
      <p:sp>
        <p:nvSpPr>
          <p:cNvPr id="8" name="Alaotsikko 7"/>
          <p:cNvSpPr>
            <a:spLocks noGrp="1"/>
          </p:cNvSpPr>
          <p:nvPr>
            <p:ph type="subTitle" idx="13"/>
          </p:nvPr>
        </p:nvSpPr>
        <p:spPr/>
        <p:txBody>
          <a:bodyPr>
            <a:normAutofit/>
          </a:bodyPr>
          <a:lstStyle/>
          <a:p>
            <a:r>
              <a:rPr lang="fi-FI" sz="2800" dirty="0" err="1">
                <a:solidFill>
                  <a:schemeClr val="bg2">
                    <a:lumMod val="75000"/>
                  </a:schemeClr>
                </a:solidFill>
                <a:latin typeface="Times New Roman" panose="02020603050405020304" pitchFamily="18" charset="0"/>
                <a:cs typeface="Times New Roman" panose="02020603050405020304" pitchFamily="18" charset="0"/>
              </a:rPr>
              <a:t>Research</a:t>
            </a:r>
            <a:r>
              <a:rPr lang="fi-FI" sz="2800" dirty="0">
                <a:solidFill>
                  <a:schemeClr val="bg2">
                    <a:lumMod val="75000"/>
                  </a:schemeClr>
                </a:solidFill>
                <a:latin typeface="Times New Roman" panose="02020603050405020304" pitchFamily="18" charset="0"/>
                <a:cs typeface="Times New Roman" panose="02020603050405020304" pitchFamily="18" charset="0"/>
              </a:rPr>
              <a:t>, </a:t>
            </a:r>
            <a:r>
              <a:rPr lang="fi-FI" sz="2800" dirty="0" err="1">
                <a:solidFill>
                  <a:schemeClr val="bg2">
                    <a:lumMod val="75000"/>
                  </a:schemeClr>
                </a:solidFill>
                <a:latin typeface="Times New Roman" panose="02020603050405020304" pitchFamily="18" charset="0"/>
                <a:cs typeface="Times New Roman" panose="02020603050405020304" pitchFamily="18" charset="0"/>
              </a:rPr>
              <a:t>Development</a:t>
            </a:r>
            <a:r>
              <a:rPr lang="fi-FI" sz="2800" dirty="0">
                <a:solidFill>
                  <a:schemeClr val="bg2">
                    <a:lumMod val="75000"/>
                  </a:schemeClr>
                </a:solidFill>
                <a:latin typeface="Times New Roman" panose="02020603050405020304" pitchFamily="18" charset="0"/>
                <a:cs typeface="Times New Roman" panose="02020603050405020304" pitchFamily="18" charset="0"/>
              </a:rPr>
              <a:t> and </a:t>
            </a:r>
            <a:r>
              <a:rPr lang="fi-FI" sz="2800" dirty="0" err="1">
                <a:solidFill>
                  <a:schemeClr val="bg2">
                    <a:lumMod val="75000"/>
                  </a:schemeClr>
                </a:solidFill>
                <a:latin typeface="Times New Roman" panose="02020603050405020304" pitchFamily="18" charset="0"/>
                <a:cs typeface="Times New Roman" panose="02020603050405020304" pitchFamily="18" charset="0"/>
              </a:rPr>
              <a:t>Innovations</a:t>
            </a:r>
            <a:endParaRPr lang="en-US" sz="2800" dirty="0">
              <a:solidFill>
                <a:schemeClr val="bg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628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928673"/>
            <a:ext cx="7771166" cy="4886672"/>
          </a:xfrm>
        </p:spPr>
      </p:pic>
      <p:sp>
        <p:nvSpPr>
          <p:cNvPr id="5" name="Rounded Rectangle 4"/>
          <p:cNvSpPr/>
          <p:nvPr/>
        </p:nvSpPr>
        <p:spPr>
          <a:xfrm>
            <a:off x="2339752" y="949181"/>
            <a:ext cx="4464496" cy="57606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err="1" smtClean="0">
                <a:solidFill>
                  <a:schemeClr val="tx1"/>
                </a:solidFill>
              </a:rPr>
              <a:t>Partnership</a:t>
            </a:r>
            <a:r>
              <a:rPr lang="fi-FI" dirty="0" smtClean="0">
                <a:solidFill>
                  <a:schemeClr val="tx1"/>
                </a:solidFill>
              </a:rPr>
              <a:t> </a:t>
            </a:r>
            <a:r>
              <a:rPr lang="fi-FI" dirty="0" err="1" smtClean="0">
                <a:solidFill>
                  <a:schemeClr val="tx1"/>
                </a:solidFill>
              </a:rPr>
              <a:t>satisfaction</a:t>
            </a:r>
            <a:r>
              <a:rPr lang="fi-FI" dirty="0" smtClean="0">
                <a:solidFill>
                  <a:schemeClr val="tx1"/>
                </a:solidFill>
              </a:rPr>
              <a:t> </a:t>
            </a:r>
            <a:r>
              <a:rPr lang="fi-FI" dirty="0" err="1" smtClean="0">
                <a:solidFill>
                  <a:schemeClr val="tx1"/>
                </a:solidFill>
              </a:rPr>
              <a:t>index</a:t>
            </a:r>
            <a:endParaRPr lang="en-US" dirty="0">
              <a:solidFill>
                <a:schemeClr val="tx1"/>
              </a:solidFill>
            </a:endParaRPr>
          </a:p>
        </p:txBody>
      </p:sp>
      <p:sp>
        <p:nvSpPr>
          <p:cNvPr id="7" name="Rounded Rectangle 6"/>
          <p:cNvSpPr/>
          <p:nvPr/>
        </p:nvSpPr>
        <p:spPr>
          <a:xfrm>
            <a:off x="2104882" y="4869160"/>
            <a:ext cx="5779486" cy="432048"/>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600" dirty="0" smtClean="0">
                <a:solidFill>
                  <a:schemeClr val="tx1"/>
                </a:solidFill>
              </a:rPr>
              <a:t>I </a:t>
            </a:r>
            <a:r>
              <a:rPr lang="fi-FI" sz="1600" dirty="0" err="1" smtClean="0">
                <a:solidFill>
                  <a:schemeClr val="tx1"/>
                </a:solidFill>
              </a:rPr>
              <a:t>intend</a:t>
            </a:r>
            <a:r>
              <a:rPr lang="fi-FI" sz="1600" dirty="0" smtClean="0">
                <a:solidFill>
                  <a:schemeClr val="tx1"/>
                </a:solidFill>
              </a:rPr>
              <a:t> to </a:t>
            </a:r>
            <a:r>
              <a:rPr lang="fi-FI" sz="1600" dirty="0" err="1" smtClean="0">
                <a:solidFill>
                  <a:schemeClr val="tx1"/>
                </a:solidFill>
              </a:rPr>
              <a:t>continue</a:t>
            </a:r>
            <a:r>
              <a:rPr lang="fi-FI" sz="1600" dirty="0">
                <a:solidFill>
                  <a:schemeClr val="tx1"/>
                </a:solidFill>
              </a:rPr>
              <a:t> </a:t>
            </a:r>
            <a:r>
              <a:rPr lang="fi-FI" sz="1600" dirty="0" smtClean="0">
                <a:solidFill>
                  <a:schemeClr val="tx1"/>
                </a:solidFill>
              </a:rPr>
              <a:t>my </a:t>
            </a:r>
            <a:r>
              <a:rPr lang="fi-FI" sz="1600" dirty="0" err="1" smtClean="0">
                <a:solidFill>
                  <a:schemeClr val="tx1"/>
                </a:solidFill>
              </a:rPr>
              <a:t>co-operation</a:t>
            </a:r>
            <a:r>
              <a:rPr lang="fi-FI" sz="1600" dirty="0" smtClean="0">
                <a:solidFill>
                  <a:schemeClr val="tx1"/>
                </a:solidFill>
              </a:rPr>
              <a:t> </a:t>
            </a:r>
            <a:r>
              <a:rPr lang="fi-FI" sz="1600" dirty="0" err="1" smtClean="0">
                <a:solidFill>
                  <a:schemeClr val="tx1"/>
                </a:solidFill>
              </a:rPr>
              <a:t>with</a:t>
            </a:r>
            <a:r>
              <a:rPr lang="fi-FI" sz="1600" dirty="0" smtClean="0">
                <a:solidFill>
                  <a:schemeClr val="tx1"/>
                </a:solidFill>
              </a:rPr>
              <a:t> </a:t>
            </a:r>
            <a:r>
              <a:rPr lang="fi-FI" sz="1600" dirty="0" err="1" smtClean="0">
                <a:solidFill>
                  <a:schemeClr val="tx1"/>
                </a:solidFill>
              </a:rPr>
              <a:t>Lapland</a:t>
            </a:r>
            <a:r>
              <a:rPr lang="fi-FI" sz="1600" dirty="0" smtClean="0">
                <a:solidFill>
                  <a:schemeClr val="tx1"/>
                </a:solidFill>
              </a:rPr>
              <a:t> UAS</a:t>
            </a:r>
            <a:endParaRPr lang="en-US" sz="1600" dirty="0">
              <a:solidFill>
                <a:schemeClr val="tx1"/>
              </a:solidFill>
            </a:endParaRPr>
          </a:p>
        </p:txBody>
      </p:sp>
      <p:sp>
        <p:nvSpPr>
          <p:cNvPr id="8" name="Rounded Rectangle 7"/>
          <p:cNvSpPr/>
          <p:nvPr/>
        </p:nvSpPr>
        <p:spPr>
          <a:xfrm>
            <a:off x="2134911" y="5249708"/>
            <a:ext cx="5779486" cy="432048"/>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600" dirty="0" smtClean="0">
                <a:solidFill>
                  <a:schemeClr val="tx1"/>
                </a:solidFill>
              </a:rPr>
              <a:t>I </a:t>
            </a:r>
            <a:r>
              <a:rPr lang="fi-FI" sz="1600" dirty="0" err="1" smtClean="0">
                <a:solidFill>
                  <a:schemeClr val="tx1"/>
                </a:solidFill>
              </a:rPr>
              <a:t>recommend</a:t>
            </a:r>
            <a:r>
              <a:rPr lang="fi-FI" sz="1600" dirty="0" smtClean="0">
                <a:solidFill>
                  <a:schemeClr val="tx1"/>
                </a:solidFill>
              </a:rPr>
              <a:t> </a:t>
            </a:r>
            <a:r>
              <a:rPr lang="fi-FI" sz="1600" dirty="0" err="1" smtClean="0">
                <a:solidFill>
                  <a:schemeClr val="tx1"/>
                </a:solidFill>
              </a:rPr>
              <a:t>co-operation</a:t>
            </a:r>
            <a:r>
              <a:rPr lang="fi-FI" sz="1600" dirty="0" smtClean="0">
                <a:solidFill>
                  <a:schemeClr val="tx1"/>
                </a:solidFill>
              </a:rPr>
              <a:t> </a:t>
            </a:r>
            <a:r>
              <a:rPr lang="fi-FI" sz="1600" dirty="0" err="1" smtClean="0">
                <a:solidFill>
                  <a:schemeClr val="tx1"/>
                </a:solidFill>
              </a:rPr>
              <a:t>with</a:t>
            </a:r>
            <a:r>
              <a:rPr lang="fi-FI" sz="1600" dirty="0" smtClean="0">
                <a:solidFill>
                  <a:schemeClr val="tx1"/>
                </a:solidFill>
              </a:rPr>
              <a:t> </a:t>
            </a:r>
            <a:r>
              <a:rPr lang="fi-FI" sz="1600" dirty="0" err="1" smtClean="0">
                <a:solidFill>
                  <a:schemeClr val="tx1"/>
                </a:solidFill>
              </a:rPr>
              <a:t>Lapland</a:t>
            </a:r>
            <a:r>
              <a:rPr lang="fi-FI" sz="1600" dirty="0" smtClean="0">
                <a:solidFill>
                  <a:schemeClr val="tx1"/>
                </a:solidFill>
              </a:rPr>
              <a:t> UAS</a:t>
            </a:r>
            <a:endParaRPr lang="en-US" sz="1600" dirty="0">
              <a:solidFill>
                <a:schemeClr val="tx1"/>
              </a:solidFill>
            </a:endParaRPr>
          </a:p>
        </p:txBody>
      </p:sp>
    </p:spTree>
    <p:extLst>
      <p:ext uri="{BB962C8B-B14F-4D97-AF65-F5344CB8AC3E}">
        <p14:creationId xmlns:p14="http://schemas.microsoft.com/office/powerpoint/2010/main" val="7640487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fi-FI" dirty="0" smtClean="0"/>
              <a:t>Key </a:t>
            </a:r>
            <a:r>
              <a:rPr lang="fi-FI" dirty="0" err="1" smtClean="0"/>
              <a:t>performance</a:t>
            </a:r>
            <a:r>
              <a:rPr lang="fi-FI" dirty="0" smtClean="0"/>
              <a:t> </a:t>
            </a:r>
            <a:r>
              <a:rPr lang="fi-FI" dirty="0" err="1" smtClean="0"/>
              <a:t>results</a:t>
            </a:r>
            <a:endParaRPr lang="en-US" dirty="0"/>
          </a:p>
        </p:txBody>
      </p:sp>
      <p:sp>
        <p:nvSpPr>
          <p:cNvPr id="3" name="Content Placeholder 2"/>
          <p:cNvSpPr>
            <a:spLocks noGrp="1"/>
          </p:cNvSpPr>
          <p:nvPr>
            <p:ph sz="half" idx="1"/>
          </p:nvPr>
        </p:nvSpPr>
        <p:spPr>
          <a:xfrm>
            <a:off x="251520" y="1600201"/>
            <a:ext cx="4038600" cy="4267200"/>
          </a:xfrm>
        </p:spPr>
        <p:txBody>
          <a:bodyPr/>
          <a:lstStyle/>
          <a:p>
            <a:r>
              <a:rPr lang="fi-FI" dirty="0" err="1" smtClean="0"/>
              <a:t>External</a:t>
            </a:r>
            <a:r>
              <a:rPr lang="fi-FI" dirty="0" smtClean="0"/>
              <a:t> </a:t>
            </a:r>
            <a:r>
              <a:rPr lang="fi-FI" dirty="0" err="1" smtClean="0"/>
              <a:t>results</a:t>
            </a:r>
            <a:r>
              <a:rPr lang="fi-FI" dirty="0" smtClean="0"/>
              <a:t>: </a:t>
            </a:r>
            <a:r>
              <a:rPr lang="fi-FI" dirty="0" err="1" smtClean="0"/>
              <a:t>outputs</a:t>
            </a:r>
            <a:r>
              <a:rPr lang="fi-FI" dirty="0" smtClean="0"/>
              <a:t> and </a:t>
            </a:r>
            <a:r>
              <a:rPr lang="fi-FI" dirty="0" err="1" smtClean="0"/>
              <a:t>outcomes</a:t>
            </a:r>
            <a:endParaRPr lang="fi-FI" dirty="0" smtClean="0"/>
          </a:p>
          <a:p>
            <a:pPr lvl="1"/>
            <a:r>
              <a:rPr lang="fi-FI" dirty="0" err="1" smtClean="0"/>
              <a:t>The</a:t>
            </a:r>
            <a:r>
              <a:rPr lang="fi-FI" dirty="0" smtClean="0"/>
              <a:t> </a:t>
            </a:r>
            <a:r>
              <a:rPr lang="fi-FI" dirty="0" err="1" smtClean="0"/>
              <a:t>amount</a:t>
            </a:r>
            <a:r>
              <a:rPr lang="fi-FI" dirty="0" smtClean="0"/>
              <a:t> of </a:t>
            </a:r>
            <a:r>
              <a:rPr lang="fi-FI" dirty="0" err="1" smtClean="0"/>
              <a:t>graduates</a:t>
            </a:r>
            <a:endParaRPr lang="fi-FI" dirty="0" smtClean="0"/>
          </a:p>
          <a:p>
            <a:pPr lvl="1"/>
            <a:r>
              <a:rPr lang="fi-FI" dirty="0" err="1" smtClean="0"/>
              <a:t>The</a:t>
            </a:r>
            <a:r>
              <a:rPr lang="fi-FI" dirty="0" smtClean="0"/>
              <a:t> </a:t>
            </a:r>
            <a:r>
              <a:rPr lang="fi-FI" dirty="0" err="1" smtClean="0"/>
              <a:t>employment</a:t>
            </a:r>
            <a:r>
              <a:rPr lang="fi-FI" dirty="0" smtClean="0"/>
              <a:t> </a:t>
            </a:r>
            <a:r>
              <a:rPr lang="fi-FI" dirty="0" err="1" smtClean="0"/>
              <a:t>rate</a:t>
            </a:r>
            <a:r>
              <a:rPr lang="fi-FI" dirty="0" smtClean="0"/>
              <a:t> of </a:t>
            </a:r>
            <a:r>
              <a:rPr lang="fi-FI" dirty="0" err="1" smtClean="0"/>
              <a:t>graduates</a:t>
            </a:r>
            <a:endParaRPr lang="fi-FI" dirty="0" smtClean="0"/>
          </a:p>
          <a:p>
            <a:pPr lvl="1"/>
            <a:r>
              <a:rPr lang="fi-FI" dirty="0" smtClean="0"/>
              <a:t>RDI </a:t>
            </a:r>
            <a:r>
              <a:rPr lang="fi-FI" dirty="0" err="1" smtClean="0"/>
              <a:t>volume</a:t>
            </a:r>
            <a:endParaRPr lang="fi-FI" dirty="0" smtClean="0"/>
          </a:p>
          <a:p>
            <a:pPr lvl="1"/>
            <a:r>
              <a:rPr lang="fi-FI" dirty="0" smtClean="0"/>
              <a:t>Volume of business </a:t>
            </a:r>
            <a:r>
              <a:rPr lang="fi-FI" dirty="0" err="1" smtClean="0"/>
              <a:t>services</a:t>
            </a:r>
            <a:endParaRPr lang="fi-FI" dirty="0" smtClean="0"/>
          </a:p>
          <a:p>
            <a:pPr lvl="1"/>
            <a:r>
              <a:rPr lang="fi-FI" dirty="0" smtClean="0"/>
              <a:t>Publications </a:t>
            </a:r>
          </a:p>
        </p:txBody>
      </p:sp>
      <p:sp>
        <p:nvSpPr>
          <p:cNvPr id="2" name="Content Placeholder 1"/>
          <p:cNvSpPr>
            <a:spLocks noGrp="1"/>
          </p:cNvSpPr>
          <p:nvPr>
            <p:ph sz="half" idx="2"/>
          </p:nvPr>
        </p:nvSpPr>
        <p:spPr>
          <a:xfrm>
            <a:off x="4139952" y="1593734"/>
            <a:ext cx="4394448" cy="4267200"/>
          </a:xfrm>
        </p:spPr>
        <p:txBody>
          <a:bodyPr/>
          <a:lstStyle/>
          <a:p>
            <a:r>
              <a:rPr lang="fi-FI" dirty="0" err="1"/>
              <a:t>Internal</a:t>
            </a:r>
            <a:r>
              <a:rPr lang="fi-FI" dirty="0"/>
              <a:t> </a:t>
            </a:r>
            <a:r>
              <a:rPr lang="fi-FI" dirty="0" err="1"/>
              <a:t>results</a:t>
            </a:r>
            <a:r>
              <a:rPr lang="fi-FI" dirty="0"/>
              <a:t>: </a:t>
            </a:r>
            <a:r>
              <a:rPr lang="fi-FI" dirty="0" err="1"/>
              <a:t>level</a:t>
            </a:r>
            <a:r>
              <a:rPr lang="fi-FI" dirty="0"/>
              <a:t> of </a:t>
            </a:r>
            <a:r>
              <a:rPr lang="fi-FI" dirty="0" err="1" smtClean="0"/>
              <a:t>efficiency</a:t>
            </a:r>
            <a:r>
              <a:rPr lang="fi-FI" dirty="0" smtClean="0"/>
              <a:t>, </a:t>
            </a:r>
            <a:r>
              <a:rPr lang="fi-FI" dirty="0" err="1" smtClean="0"/>
              <a:t>quality</a:t>
            </a:r>
            <a:r>
              <a:rPr lang="fi-FI" dirty="0" smtClean="0"/>
              <a:t> </a:t>
            </a:r>
          </a:p>
          <a:p>
            <a:pPr lvl="1"/>
            <a:r>
              <a:rPr lang="fi-FI" dirty="0" err="1" smtClean="0"/>
              <a:t>Number</a:t>
            </a:r>
            <a:r>
              <a:rPr lang="fi-FI" dirty="0" smtClean="0"/>
              <a:t> of </a:t>
            </a:r>
            <a:r>
              <a:rPr lang="fi-FI" dirty="0" err="1" smtClean="0"/>
              <a:t>students</a:t>
            </a:r>
            <a:r>
              <a:rPr lang="fi-FI" dirty="0" smtClean="0"/>
              <a:t> </a:t>
            </a:r>
            <a:r>
              <a:rPr lang="fi-FI" dirty="0" err="1" smtClean="0"/>
              <a:t>gaining</a:t>
            </a:r>
            <a:r>
              <a:rPr lang="fi-FI" dirty="0" smtClean="0"/>
              <a:t> 55 </a:t>
            </a:r>
            <a:r>
              <a:rPr lang="fi-FI" dirty="0" err="1" smtClean="0"/>
              <a:t>credit</a:t>
            </a:r>
            <a:r>
              <a:rPr lang="fi-FI" dirty="0" smtClean="0"/>
              <a:t> </a:t>
            </a:r>
            <a:r>
              <a:rPr lang="fi-FI" dirty="0" err="1" smtClean="0"/>
              <a:t>units</a:t>
            </a:r>
            <a:r>
              <a:rPr lang="fi-FI" dirty="0" smtClean="0"/>
              <a:t> </a:t>
            </a:r>
          </a:p>
          <a:p>
            <a:pPr lvl="1"/>
            <a:r>
              <a:rPr lang="fi-FI" dirty="0" err="1" smtClean="0"/>
              <a:t>Number</a:t>
            </a:r>
            <a:r>
              <a:rPr lang="fi-FI" dirty="0" smtClean="0"/>
              <a:t> of </a:t>
            </a:r>
            <a:r>
              <a:rPr lang="fi-FI" dirty="0" err="1" smtClean="0"/>
              <a:t>students</a:t>
            </a:r>
            <a:r>
              <a:rPr lang="fi-FI" dirty="0" smtClean="0"/>
              <a:t> </a:t>
            </a:r>
            <a:r>
              <a:rPr lang="fi-FI" dirty="0" err="1" smtClean="0"/>
              <a:t>dropping</a:t>
            </a:r>
            <a:r>
              <a:rPr lang="fi-FI" dirty="0" smtClean="0"/>
              <a:t> out</a:t>
            </a:r>
          </a:p>
          <a:p>
            <a:pPr lvl="1"/>
            <a:r>
              <a:rPr lang="fi-FI" dirty="0" err="1" smtClean="0"/>
              <a:t>Student</a:t>
            </a:r>
            <a:r>
              <a:rPr lang="fi-FI" dirty="0" smtClean="0"/>
              <a:t> feedback </a:t>
            </a:r>
          </a:p>
          <a:p>
            <a:pPr lvl="1"/>
            <a:r>
              <a:rPr lang="fi-FI" dirty="0" err="1" smtClean="0"/>
              <a:t>Internationalisation</a:t>
            </a:r>
            <a:r>
              <a:rPr lang="fi-FI" dirty="0" smtClean="0"/>
              <a:t> (</a:t>
            </a:r>
            <a:r>
              <a:rPr lang="fi-FI" dirty="0" err="1" smtClean="0"/>
              <a:t>mobility</a:t>
            </a:r>
            <a:r>
              <a:rPr lang="fi-FI" dirty="0" smtClean="0"/>
              <a:t>, </a:t>
            </a:r>
            <a:r>
              <a:rPr lang="fi-FI" dirty="0" err="1" smtClean="0"/>
              <a:t>the</a:t>
            </a:r>
            <a:r>
              <a:rPr lang="fi-FI" dirty="0" smtClean="0"/>
              <a:t> </a:t>
            </a:r>
            <a:r>
              <a:rPr lang="fi-FI" dirty="0" err="1" smtClean="0"/>
              <a:t>amount</a:t>
            </a:r>
            <a:r>
              <a:rPr lang="fi-FI" dirty="0" smtClean="0"/>
              <a:t> of </a:t>
            </a:r>
            <a:r>
              <a:rPr lang="fi-FI" dirty="0" err="1" smtClean="0"/>
              <a:t>international</a:t>
            </a:r>
            <a:r>
              <a:rPr lang="fi-FI" dirty="0" smtClean="0"/>
              <a:t> </a:t>
            </a:r>
            <a:r>
              <a:rPr lang="fi-FI" dirty="0" err="1" smtClean="0"/>
              <a:t>students</a:t>
            </a:r>
            <a:r>
              <a:rPr lang="fi-FI" dirty="0" smtClean="0"/>
              <a:t>)</a:t>
            </a:r>
          </a:p>
          <a:p>
            <a:pPr lvl="1"/>
            <a:r>
              <a:rPr lang="fi-FI" dirty="0" smtClean="0"/>
              <a:t>RDI </a:t>
            </a:r>
            <a:r>
              <a:rPr lang="fi-FI" dirty="0" err="1" smtClean="0"/>
              <a:t>study</a:t>
            </a:r>
            <a:r>
              <a:rPr lang="fi-FI" dirty="0" smtClean="0"/>
              <a:t> </a:t>
            </a:r>
            <a:r>
              <a:rPr lang="fi-FI" dirty="0" err="1" smtClean="0"/>
              <a:t>unit</a:t>
            </a:r>
            <a:r>
              <a:rPr lang="fi-FI" dirty="0" smtClean="0"/>
              <a:t> </a:t>
            </a:r>
            <a:r>
              <a:rPr lang="fi-FI" dirty="0" err="1" smtClean="0"/>
              <a:t>points</a:t>
            </a:r>
            <a:endParaRPr lang="fi-FI" dirty="0" smtClean="0"/>
          </a:p>
          <a:p>
            <a:pPr lvl="1"/>
            <a:r>
              <a:rPr lang="fi-FI" dirty="0" smtClean="0"/>
              <a:t>Virtual </a:t>
            </a:r>
            <a:r>
              <a:rPr lang="fi-FI" dirty="0" err="1" smtClean="0"/>
              <a:t>study</a:t>
            </a:r>
            <a:r>
              <a:rPr lang="fi-FI" dirty="0" smtClean="0"/>
              <a:t> </a:t>
            </a:r>
            <a:r>
              <a:rPr lang="fi-FI" dirty="0" err="1" smtClean="0"/>
              <a:t>unit</a:t>
            </a:r>
            <a:r>
              <a:rPr lang="fi-FI" dirty="0" smtClean="0"/>
              <a:t> </a:t>
            </a:r>
            <a:r>
              <a:rPr lang="fi-FI" dirty="0" err="1" smtClean="0"/>
              <a:t>points</a:t>
            </a:r>
            <a:r>
              <a:rPr lang="fi-FI" dirty="0" smtClean="0"/>
              <a:t> </a:t>
            </a:r>
          </a:p>
          <a:p>
            <a:pPr lvl="1"/>
            <a:endParaRPr lang="fi-FI" dirty="0" smtClean="0"/>
          </a:p>
          <a:p>
            <a:pPr lvl="1"/>
            <a:endParaRPr lang="en-US" dirty="0"/>
          </a:p>
          <a:p>
            <a:endParaRPr lang="en-US" dirty="0"/>
          </a:p>
        </p:txBody>
      </p:sp>
    </p:spTree>
    <p:extLst>
      <p:ext uri="{BB962C8B-B14F-4D97-AF65-F5344CB8AC3E}">
        <p14:creationId xmlns:p14="http://schemas.microsoft.com/office/powerpoint/2010/main" val="25009310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On-line </a:t>
            </a:r>
            <a:r>
              <a:rPr lang="fi-FI" dirty="0" err="1" smtClean="0"/>
              <a:t>dashboard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85493"/>
            <a:ext cx="8229600" cy="3896614"/>
          </a:xfrm>
        </p:spPr>
      </p:pic>
    </p:spTree>
    <p:extLst>
      <p:ext uri="{BB962C8B-B14F-4D97-AF65-F5344CB8AC3E}">
        <p14:creationId xmlns:p14="http://schemas.microsoft.com/office/powerpoint/2010/main" val="11009750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title"/>
          </p:nvPr>
        </p:nvSpPr>
        <p:spPr>
          <a:xfrm>
            <a:off x="457200" y="701824"/>
            <a:ext cx="8229600" cy="1143000"/>
          </a:xfrm>
        </p:spPr>
        <p:txBody>
          <a:bodyPr>
            <a:normAutofit/>
          </a:bodyPr>
          <a:lstStyle/>
          <a:p>
            <a:pPr algn="ctr"/>
            <a:r>
              <a:rPr lang="en-US" sz="4000" dirty="0" smtClean="0"/>
              <a:t>Projects Volume</a:t>
            </a:r>
            <a:endParaRPr lang="en-US" sz="1500" dirty="0"/>
          </a:p>
        </p:txBody>
      </p:sp>
      <p:sp>
        <p:nvSpPr>
          <p:cNvPr id="8" name="Tekstiruutu 7"/>
          <p:cNvSpPr txBox="1"/>
          <p:nvPr/>
        </p:nvSpPr>
        <p:spPr>
          <a:xfrm>
            <a:off x="457200" y="228600"/>
            <a:ext cx="8001000" cy="523220"/>
          </a:xfrm>
          <a:prstGeom prst="rect">
            <a:avLst/>
          </a:prstGeom>
          <a:noFill/>
        </p:spPr>
        <p:txBody>
          <a:bodyPr wrap="square" rtlCol="0">
            <a:spAutoFit/>
          </a:bodyPr>
          <a:lstStyle/>
          <a:p>
            <a:pPr algn="ctr"/>
            <a:r>
              <a:rPr lang="fi-FI" sz="2800" i="1" dirty="0" err="1">
                <a:solidFill>
                  <a:schemeClr val="bg2">
                    <a:lumMod val="75000"/>
                  </a:schemeClr>
                </a:solidFill>
                <a:latin typeface="Times New Roman" panose="02020603050405020304" pitchFamily="18" charset="0"/>
                <a:cs typeface="Times New Roman" panose="02020603050405020304" pitchFamily="18" charset="0"/>
              </a:rPr>
              <a:t>Research</a:t>
            </a:r>
            <a:r>
              <a:rPr lang="fi-FI" sz="2800" i="1" dirty="0">
                <a:solidFill>
                  <a:schemeClr val="bg2">
                    <a:lumMod val="75000"/>
                  </a:schemeClr>
                </a:solidFill>
                <a:latin typeface="Times New Roman" panose="02020603050405020304" pitchFamily="18" charset="0"/>
                <a:cs typeface="Times New Roman" panose="02020603050405020304" pitchFamily="18" charset="0"/>
              </a:rPr>
              <a:t>, </a:t>
            </a:r>
            <a:r>
              <a:rPr lang="fi-FI" sz="2800" i="1" dirty="0" err="1">
                <a:solidFill>
                  <a:schemeClr val="bg2">
                    <a:lumMod val="75000"/>
                  </a:schemeClr>
                </a:solidFill>
                <a:latin typeface="Times New Roman" panose="02020603050405020304" pitchFamily="18" charset="0"/>
                <a:cs typeface="Times New Roman" panose="02020603050405020304" pitchFamily="18" charset="0"/>
              </a:rPr>
              <a:t>Development</a:t>
            </a:r>
            <a:r>
              <a:rPr lang="fi-FI" sz="2800" i="1" dirty="0">
                <a:solidFill>
                  <a:schemeClr val="bg2">
                    <a:lumMod val="75000"/>
                  </a:schemeClr>
                </a:solidFill>
                <a:latin typeface="Times New Roman" panose="02020603050405020304" pitchFamily="18" charset="0"/>
                <a:cs typeface="Times New Roman" panose="02020603050405020304" pitchFamily="18" charset="0"/>
              </a:rPr>
              <a:t> and </a:t>
            </a:r>
            <a:r>
              <a:rPr lang="fi-FI" sz="2800" i="1" dirty="0" err="1">
                <a:solidFill>
                  <a:schemeClr val="bg2">
                    <a:lumMod val="75000"/>
                  </a:schemeClr>
                </a:solidFill>
                <a:latin typeface="Times New Roman" panose="02020603050405020304" pitchFamily="18" charset="0"/>
                <a:cs typeface="Times New Roman" panose="02020603050405020304" pitchFamily="18" charset="0"/>
              </a:rPr>
              <a:t>Innovations</a:t>
            </a:r>
            <a:endParaRPr lang="en-US" sz="2800" i="1" dirty="0">
              <a:solidFill>
                <a:schemeClr val="bg2">
                  <a:lumMod val="75000"/>
                </a:schemeClr>
              </a:solidFill>
              <a:latin typeface="Times New Roman" panose="02020603050405020304" pitchFamily="18" charset="0"/>
              <a:cs typeface="Times New Roman" panose="02020603050405020304" pitchFamily="18" charset="0"/>
            </a:endParaRPr>
          </a:p>
        </p:txBody>
      </p:sp>
      <p:sp>
        <p:nvSpPr>
          <p:cNvPr id="9" name="Sisällön paikkamerkki 6"/>
          <p:cNvSpPr>
            <a:spLocks noGrp="1"/>
          </p:cNvSpPr>
          <p:nvPr>
            <p:ph idx="1"/>
          </p:nvPr>
        </p:nvSpPr>
        <p:spPr>
          <a:xfrm>
            <a:off x="575111" y="5157192"/>
            <a:ext cx="9011343" cy="3221360"/>
          </a:xfrm>
        </p:spPr>
        <p:txBody>
          <a:bodyPr vert="horz">
            <a:normAutofit/>
          </a:bodyPr>
          <a:lstStyle/>
          <a:p>
            <a:pPr marL="360000">
              <a:lnSpc>
                <a:spcPct val="120000"/>
              </a:lnSpc>
              <a:spcBef>
                <a:spcPts val="0"/>
              </a:spcBef>
              <a:spcAft>
                <a:spcPts val="600"/>
              </a:spcAft>
              <a:buClr>
                <a:srgbClr val="1EBEB4"/>
              </a:buClr>
              <a:buSzPct val="120000"/>
              <a:buFont typeface="Arial" panose="020B0604020202020204" pitchFamily="34" charset="0"/>
              <a:buChar char="•"/>
            </a:pPr>
            <a:r>
              <a:rPr lang="fi-FI" sz="2200" dirty="0" err="1" smtClean="0"/>
              <a:t>Ongoing</a:t>
            </a:r>
            <a:r>
              <a:rPr lang="fi-FI" sz="2200" dirty="0" smtClean="0"/>
              <a:t> </a:t>
            </a:r>
            <a:r>
              <a:rPr lang="fi-FI" sz="2200" dirty="0" err="1" smtClean="0"/>
              <a:t>projects</a:t>
            </a:r>
            <a:r>
              <a:rPr lang="fi-FI" sz="2200" dirty="0" smtClean="0"/>
              <a:t>: 84 </a:t>
            </a:r>
            <a:r>
              <a:rPr lang="fi-FI" sz="1800" dirty="0" smtClean="0"/>
              <a:t>(August 2016)</a:t>
            </a:r>
          </a:p>
          <a:p>
            <a:pPr marL="360000">
              <a:lnSpc>
                <a:spcPct val="120000"/>
              </a:lnSpc>
              <a:spcBef>
                <a:spcPts val="0"/>
              </a:spcBef>
              <a:spcAft>
                <a:spcPts val="600"/>
              </a:spcAft>
              <a:buClr>
                <a:srgbClr val="1EBEB4"/>
              </a:buClr>
              <a:buSzPct val="120000"/>
              <a:buFont typeface="Arial" panose="020B0604020202020204" pitchFamily="34" charset="0"/>
              <a:buChar char="•"/>
            </a:pPr>
            <a:r>
              <a:rPr lang="fi-FI" sz="2200" dirty="0" err="1"/>
              <a:t>Research</a:t>
            </a:r>
            <a:r>
              <a:rPr lang="fi-FI" sz="2200" dirty="0"/>
              <a:t> </a:t>
            </a:r>
            <a:r>
              <a:rPr lang="fi-FI" sz="2200" dirty="0" err="1"/>
              <a:t>staff</a:t>
            </a:r>
            <a:r>
              <a:rPr lang="fi-FI" sz="2200" dirty="0"/>
              <a:t> </a:t>
            </a:r>
            <a:r>
              <a:rPr lang="fi-FI" sz="2200" dirty="0" err="1"/>
              <a:t>work</a:t>
            </a:r>
            <a:r>
              <a:rPr lang="fi-FI" sz="2200" dirty="0"/>
              <a:t> </a:t>
            </a:r>
            <a:r>
              <a:rPr lang="fi-FI" sz="2200" dirty="0" err="1"/>
              <a:t>years</a:t>
            </a:r>
            <a:r>
              <a:rPr lang="fi-FI" sz="2200" dirty="0"/>
              <a:t>: </a:t>
            </a:r>
            <a:r>
              <a:rPr lang="fi-FI" sz="2200" dirty="0" smtClean="0"/>
              <a:t>93 </a:t>
            </a:r>
            <a:r>
              <a:rPr lang="fi-FI" sz="1800" dirty="0" smtClean="0"/>
              <a:t>(2015)</a:t>
            </a:r>
          </a:p>
          <a:p>
            <a:pPr marL="360000">
              <a:lnSpc>
                <a:spcPct val="120000"/>
              </a:lnSpc>
              <a:spcBef>
                <a:spcPts val="0"/>
              </a:spcBef>
              <a:buClr>
                <a:srgbClr val="1EBEB4"/>
              </a:buClr>
              <a:buSzPct val="120000"/>
              <a:buFont typeface="Arial" panose="020B0604020202020204" pitchFamily="34" charset="0"/>
              <a:buChar char="•"/>
            </a:pPr>
            <a:r>
              <a:rPr lang="fi-FI" sz="2200" dirty="0" smtClean="0"/>
              <a:t>International </a:t>
            </a:r>
            <a:r>
              <a:rPr lang="fi-FI" sz="2200" dirty="0" err="1" smtClean="0"/>
              <a:t>projects</a:t>
            </a:r>
            <a:r>
              <a:rPr lang="fi-FI" sz="2200" dirty="0" smtClean="0"/>
              <a:t>: 11</a:t>
            </a:r>
            <a:r>
              <a:rPr lang="fi-FI" sz="1800" dirty="0" smtClean="0"/>
              <a:t> </a:t>
            </a:r>
          </a:p>
        </p:txBody>
      </p:sp>
      <p:graphicFrame>
        <p:nvGraphicFramePr>
          <p:cNvPr id="10" name="Sisällön paikkamerkki 4"/>
          <p:cNvGraphicFramePr>
            <a:graphicFrameLocks/>
          </p:cNvGraphicFramePr>
          <p:nvPr>
            <p:extLst>
              <p:ext uri="{D42A27DB-BD31-4B8C-83A1-F6EECF244321}">
                <p14:modId xmlns:p14="http://schemas.microsoft.com/office/powerpoint/2010/main" val="1322389578"/>
              </p:ext>
            </p:extLst>
          </p:nvPr>
        </p:nvGraphicFramePr>
        <p:xfrm>
          <a:off x="1403648" y="2483396"/>
          <a:ext cx="5184576" cy="2429272"/>
        </p:xfrm>
        <a:graphic>
          <a:graphicData uri="http://schemas.openxmlformats.org/drawingml/2006/chart">
            <c:chart xmlns:c="http://schemas.openxmlformats.org/drawingml/2006/chart" xmlns:r="http://schemas.openxmlformats.org/officeDocument/2006/relationships" r:id="rId3"/>
          </a:graphicData>
        </a:graphic>
      </p:graphicFrame>
      <p:sp>
        <p:nvSpPr>
          <p:cNvPr id="3" name="Tekstiruutu 2"/>
          <p:cNvSpPr txBox="1"/>
          <p:nvPr/>
        </p:nvSpPr>
        <p:spPr>
          <a:xfrm>
            <a:off x="2496967" y="2100372"/>
            <a:ext cx="2997937" cy="276999"/>
          </a:xfrm>
          <a:prstGeom prst="rect">
            <a:avLst/>
          </a:prstGeom>
          <a:noFill/>
        </p:spPr>
        <p:txBody>
          <a:bodyPr wrap="none" rtlCol="0">
            <a:spAutoFit/>
          </a:bodyPr>
          <a:lstStyle/>
          <a:p>
            <a:r>
              <a:rPr lang="fi-FI" sz="1200" b="1" dirty="0" err="1" smtClean="0">
                <a:solidFill>
                  <a:schemeClr val="tx1">
                    <a:lumMod val="75000"/>
                    <a:lumOff val="25000"/>
                  </a:schemeClr>
                </a:solidFill>
              </a:rPr>
              <a:t>External</a:t>
            </a:r>
            <a:r>
              <a:rPr lang="fi-FI" sz="1200" b="1" dirty="0" smtClean="0">
                <a:solidFill>
                  <a:schemeClr val="tx1">
                    <a:lumMod val="75000"/>
                    <a:lumOff val="25000"/>
                  </a:schemeClr>
                </a:solidFill>
              </a:rPr>
              <a:t> </a:t>
            </a:r>
            <a:r>
              <a:rPr lang="fi-FI" sz="1200" b="1" dirty="0" err="1" smtClean="0">
                <a:solidFill>
                  <a:schemeClr val="tx1">
                    <a:lumMod val="75000"/>
                    <a:lumOff val="25000"/>
                  </a:schemeClr>
                </a:solidFill>
              </a:rPr>
              <a:t>Funding</a:t>
            </a:r>
            <a:r>
              <a:rPr lang="fi-FI" sz="1200" b="1" dirty="0" smtClean="0">
                <a:solidFill>
                  <a:schemeClr val="tx1">
                    <a:lumMod val="75000"/>
                    <a:lumOff val="25000"/>
                  </a:schemeClr>
                </a:solidFill>
              </a:rPr>
              <a:t> of R&amp;D. 2009-2015, €</a:t>
            </a:r>
            <a:endParaRPr lang="fi-FI" sz="1200" b="1" dirty="0">
              <a:solidFill>
                <a:schemeClr val="tx1">
                  <a:lumMod val="75000"/>
                  <a:lumOff val="25000"/>
                </a:schemeClr>
              </a:solidFill>
            </a:endParaRPr>
          </a:p>
        </p:txBody>
      </p:sp>
    </p:spTree>
    <p:extLst>
      <p:ext uri="{BB962C8B-B14F-4D97-AF65-F5344CB8AC3E}">
        <p14:creationId xmlns:p14="http://schemas.microsoft.com/office/powerpoint/2010/main" val="1035338432"/>
      </p:ext>
    </p:extLst>
  </p:cSld>
  <p:clrMapOvr>
    <a:masterClrMapping/>
  </p:clrMapOvr>
  <p:transition spd="slow">
    <p:cove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a:t>Internal</a:t>
            </a:r>
            <a:r>
              <a:rPr lang="fi-FI" dirty="0"/>
              <a:t> </a:t>
            </a:r>
            <a:r>
              <a:rPr lang="fi-FI" dirty="0" err="1"/>
              <a:t>evaluation</a:t>
            </a:r>
            <a:r>
              <a:rPr lang="fi-FI" dirty="0"/>
              <a:t> and </a:t>
            </a:r>
            <a:r>
              <a:rPr lang="fi-FI" dirty="0" err="1"/>
              <a:t>enhancement</a:t>
            </a:r>
            <a:r>
              <a:rPr lang="fi-FI" dirty="0"/>
              <a:t> </a:t>
            </a:r>
            <a:r>
              <a:rPr lang="fi-FI" dirty="0" err="1"/>
              <a:t>tools</a:t>
            </a:r>
            <a:r>
              <a:rPr lang="fi-FI" dirty="0"/>
              <a:t> </a:t>
            </a:r>
            <a:endParaRPr lang="en-GB" dirty="0"/>
          </a:p>
        </p:txBody>
      </p:sp>
    </p:spTree>
    <p:extLst>
      <p:ext uri="{BB962C8B-B14F-4D97-AF65-F5344CB8AC3E}">
        <p14:creationId xmlns:p14="http://schemas.microsoft.com/office/powerpoint/2010/main" val="19282726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smtClean="0"/>
              <a:t>Management </a:t>
            </a:r>
            <a:r>
              <a:rPr lang="fi-FI" dirty="0" err="1" smtClean="0"/>
              <a:t>reviews</a:t>
            </a:r>
            <a:r>
              <a:rPr lang="fi-FI" dirty="0" smtClean="0"/>
              <a:t> and </a:t>
            </a:r>
            <a:r>
              <a:rPr lang="fi-FI" dirty="0" err="1" smtClean="0"/>
              <a:t>internal</a:t>
            </a:r>
            <a:r>
              <a:rPr lang="fi-FI" dirty="0" smtClean="0"/>
              <a:t> </a:t>
            </a:r>
            <a:r>
              <a:rPr lang="fi-FI" dirty="0" err="1" smtClean="0"/>
              <a:t>audits</a:t>
            </a:r>
            <a:endParaRPr lang="en-US" dirty="0"/>
          </a:p>
        </p:txBody>
      </p:sp>
      <p:sp>
        <p:nvSpPr>
          <p:cNvPr id="3" name="Content Placeholder 2"/>
          <p:cNvSpPr>
            <a:spLocks noGrp="1"/>
          </p:cNvSpPr>
          <p:nvPr>
            <p:ph idx="1"/>
          </p:nvPr>
        </p:nvSpPr>
        <p:spPr>
          <a:xfrm>
            <a:off x="457200" y="1700808"/>
            <a:ext cx="8229600" cy="4968552"/>
          </a:xfrm>
        </p:spPr>
        <p:txBody>
          <a:bodyPr>
            <a:normAutofit lnSpcReduction="10000"/>
          </a:bodyPr>
          <a:lstStyle/>
          <a:p>
            <a:r>
              <a:rPr lang="fi-FI" dirty="0" smtClean="0"/>
              <a:t>Management </a:t>
            </a:r>
            <a:r>
              <a:rPr lang="fi-FI" dirty="0" err="1" smtClean="0"/>
              <a:t>reviews</a:t>
            </a:r>
            <a:r>
              <a:rPr lang="fi-FI" dirty="0" smtClean="0"/>
              <a:t> </a:t>
            </a:r>
            <a:r>
              <a:rPr lang="fi-FI" dirty="0" err="1" smtClean="0"/>
              <a:t>are</a:t>
            </a:r>
            <a:r>
              <a:rPr lang="fi-FI" dirty="0" smtClean="0"/>
              <a:t> a management </a:t>
            </a:r>
            <a:r>
              <a:rPr lang="fi-FI" dirty="0" err="1" smtClean="0"/>
              <a:t>tool</a:t>
            </a:r>
            <a:r>
              <a:rPr lang="fi-FI" dirty="0" smtClean="0"/>
              <a:t> to </a:t>
            </a:r>
            <a:r>
              <a:rPr lang="fi-FI" dirty="0" err="1" smtClean="0"/>
              <a:t>be</a:t>
            </a:r>
            <a:r>
              <a:rPr lang="fi-FI" dirty="0" smtClean="0"/>
              <a:t> </a:t>
            </a:r>
            <a:r>
              <a:rPr lang="fi-FI" dirty="0" err="1" smtClean="0"/>
              <a:t>used</a:t>
            </a:r>
            <a:r>
              <a:rPr lang="fi-FI" dirty="0" smtClean="0"/>
              <a:t> to </a:t>
            </a:r>
            <a:r>
              <a:rPr lang="fi-FI" dirty="0" err="1" smtClean="0"/>
              <a:t>assess</a:t>
            </a:r>
            <a:r>
              <a:rPr lang="fi-FI" dirty="0" smtClean="0"/>
              <a:t> </a:t>
            </a:r>
            <a:r>
              <a:rPr lang="fi-FI" dirty="0" err="1" smtClean="0"/>
              <a:t>how</a:t>
            </a:r>
            <a:r>
              <a:rPr lang="fi-FI" dirty="0" smtClean="0"/>
              <a:t> </a:t>
            </a:r>
            <a:r>
              <a:rPr lang="fi-FI" dirty="0" err="1" smtClean="0"/>
              <a:t>successfully</a:t>
            </a:r>
            <a:r>
              <a:rPr lang="fi-FI" dirty="0" smtClean="0"/>
              <a:t> </a:t>
            </a:r>
            <a:r>
              <a:rPr lang="fi-FI" dirty="0" err="1" smtClean="0"/>
              <a:t>our</a:t>
            </a:r>
            <a:r>
              <a:rPr lang="fi-FI" dirty="0" smtClean="0"/>
              <a:t> </a:t>
            </a:r>
            <a:r>
              <a:rPr lang="fi-FI" dirty="0" err="1" smtClean="0"/>
              <a:t>quality</a:t>
            </a:r>
            <a:r>
              <a:rPr lang="fi-FI" dirty="0" smtClean="0"/>
              <a:t> </a:t>
            </a:r>
            <a:r>
              <a:rPr lang="fi-FI" dirty="0" err="1" smtClean="0"/>
              <a:t>system</a:t>
            </a:r>
            <a:r>
              <a:rPr lang="fi-FI" dirty="0" smtClean="0"/>
              <a:t> </a:t>
            </a:r>
            <a:r>
              <a:rPr lang="fi-FI" dirty="0" err="1" smtClean="0"/>
              <a:t>supports</a:t>
            </a:r>
            <a:r>
              <a:rPr lang="fi-FI" dirty="0" smtClean="0"/>
              <a:t> </a:t>
            </a:r>
            <a:r>
              <a:rPr lang="fi-FI" dirty="0" err="1" smtClean="0"/>
              <a:t>strategic</a:t>
            </a:r>
            <a:r>
              <a:rPr lang="fi-FI" dirty="0" smtClean="0"/>
              <a:t> and </a:t>
            </a:r>
            <a:r>
              <a:rPr lang="fi-FI" dirty="0" err="1" smtClean="0"/>
              <a:t>operative</a:t>
            </a:r>
            <a:r>
              <a:rPr lang="fi-FI" dirty="0" smtClean="0"/>
              <a:t> management</a:t>
            </a:r>
          </a:p>
          <a:p>
            <a:r>
              <a:rPr lang="fi-FI" dirty="0" err="1" smtClean="0"/>
              <a:t>Internal</a:t>
            </a:r>
            <a:r>
              <a:rPr lang="fi-FI" dirty="0" smtClean="0"/>
              <a:t> </a:t>
            </a:r>
            <a:r>
              <a:rPr lang="fi-FI" dirty="0" err="1" smtClean="0"/>
              <a:t>quality</a:t>
            </a:r>
            <a:r>
              <a:rPr lang="fi-FI" dirty="0" smtClean="0"/>
              <a:t> </a:t>
            </a:r>
            <a:r>
              <a:rPr lang="fi-FI" dirty="0" err="1" smtClean="0"/>
              <a:t>audits</a:t>
            </a:r>
            <a:r>
              <a:rPr lang="fi-FI" dirty="0" smtClean="0"/>
              <a:t> </a:t>
            </a:r>
            <a:r>
              <a:rPr lang="en-US" dirty="0" smtClean="0"/>
              <a:t>are a management </a:t>
            </a:r>
            <a:r>
              <a:rPr lang="en-US" dirty="0"/>
              <a:t>tool to be used for verifying objective evidence of processes, to assess how successfully processes have been implemented, for judging the effectiveness of achieving any defined target levels, </a:t>
            </a:r>
            <a:r>
              <a:rPr lang="en-US" dirty="0" smtClean="0"/>
              <a:t>and to </a:t>
            </a:r>
            <a:r>
              <a:rPr lang="en-US" dirty="0"/>
              <a:t>provide evidence concerning reduction and elimination of problem areas. </a:t>
            </a:r>
            <a:r>
              <a:rPr lang="en-US" dirty="0" smtClean="0"/>
              <a:t>Internal quality audits report both non-conformances </a:t>
            </a:r>
            <a:r>
              <a:rPr lang="en-US" dirty="0"/>
              <a:t>and corrective </a:t>
            </a:r>
            <a:r>
              <a:rPr lang="en-US" dirty="0" smtClean="0"/>
              <a:t>actions</a:t>
            </a:r>
            <a:r>
              <a:rPr lang="en-US" dirty="0"/>
              <a:t> </a:t>
            </a:r>
            <a:r>
              <a:rPr lang="en-US" dirty="0" smtClean="0"/>
              <a:t>and highlight </a:t>
            </a:r>
            <a:r>
              <a:rPr lang="en-US" dirty="0"/>
              <a:t>areas of good </a:t>
            </a:r>
            <a:r>
              <a:rPr lang="en-US" dirty="0" smtClean="0"/>
              <a:t>practice. </a:t>
            </a:r>
            <a:r>
              <a:rPr lang="en-US" dirty="0"/>
              <a:t>In this way </a:t>
            </a:r>
            <a:r>
              <a:rPr lang="en-US" dirty="0" smtClean="0"/>
              <a:t>other units/teams/programs </a:t>
            </a:r>
            <a:r>
              <a:rPr lang="en-US" dirty="0"/>
              <a:t>may share information and amend their working practices as a result, </a:t>
            </a:r>
            <a:r>
              <a:rPr lang="en-US" dirty="0" smtClean="0"/>
              <a:t>and contribute </a:t>
            </a:r>
            <a:r>
              <a:rPr lang="en-US" dirty="0"/>
              <a:t>to </a:t>
            </a:r>
            <a:r>
              <a:rPr lang="en-US" dirty="0" smtClean="0"/>
              <a:t>continuous </a:t>
            </a:r>
            <a:r>
              <a:rPr lang="en-US" dirty="0"/>
              <a:t>improvement.</a:t>
            </a:r>
          </a:p>
        </p:txBody>
      </p:sp>
    </p:spTree>
    <p:extLst>
      <p:ext uri="{BB962C8B-B14F-4D97-AF65-F5344CB8AC3E}">
        <p14:creationId xmlns:p14="http://schemas.microsoft.com/office/powerpoint/2010/main" val="8405781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080453" y="1441656"/>
            <a:ext cx="4565354" cy="4445376"/>
          </a:xfrm>
          <a:prstGeom prst="round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323528" y="1997968"/>
            <a:ext cx="1584176" cy="3447256"/>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fi-FI" sz="1600" dirty="0" err="1" smtClean="0"/>
              <a:t>The</a:t>
            </a:r>
            <a:r>
              <a:rPr lang="fi-FI" sz="1600" dirty="0" smtClean="0"/>
              <a:t> </a:t>
            </a:r>
            <a:r>
              <a:rPr lang="fi-FI" sz="1600" dirty="0" err="1" smtClean="0"/>
              <a:t>expectations</a:t>
            </a:r>
            <a:r>
              <a:rPr lang="fi-FI" sz="1600" dirty="0" smtClean="0"/>
              <a:t> of </a:t>
            </a:r>
            <a:r>
              <a:rPr lang="fi-FI" sz="1600" dirty="0" err="1" smtClean="0"/>
              <a:t>students</a:t>
            </a:r>
            <a:r>
              <a:rPr lang="fi-FI" sz="1600" dirty="0" smtClean="0"/>
              <a:t>, </a:t>
            </a:r>
            <a:r>
              <a:rPr lang="fi-FI" sz="1600" dirty="0" err="1" smtClean="0"/>
              <a:t>stakeholders</a:t>
            </a:r>
            <a:r>
              <a:rPr lang="fi-FI" sz="1600" dirty="0" smtClean="0"/>
              <a:t> and </a:t>
            </a:r>
            <a:r>
              <a:rPr lang="fi-FI" sz="1600" dirty="0" err="1" smtClean="0"/>
              <a:t>partners</a:t>
            </a:r>
            <a:endParaRPr lang="fi-FI" sz="1600" dirty="0" smtClean="0"/>
          </a:p>
          <a:p>
            <a:pPr algn="ctr"/>
            <a:endParaRPr lang="fi-FI" sz="1600" dirty="0" smtClean="0"/>
          </a:p>
          <a:p>
            <a:pPr algn="ctr"/>
            <a:r>
              <a:rPr lang="fi-FI" sz="1600" dirty="0" err="1" smtClean="0"/>
              <a:t>Corporate</a:t>
            </a:r>
            <a:r>
              <a:rPr lang="fi-FI" sz="1600" dirty="0" smtClean="0"/>
              <a:t> </a:t>
            </a:r>
            <a:r>
              <a:rPr lang="fi-FI" sz="1600" dirty="0" err="1" smtClean="0"/>
              <a:t>governance</a:t>
            </a:r>
            <a:endParaRPr lang="fi-FI" sz="1600" dirty="0" smtClean="0"/>
          </a:p>
          <a:p>
            <a:pPr algn="ctr"/>
            <a:endParaRPr lang="fi-FI" sz="1600" dirty="0"/>
          </a:p>
          <a:p>
            <a:pPr algn="ctr"/>
            <a:r>
              <a:rPr lang="fi-FI" sz="1600" dirty="0" err="1" smtClean="0"/>
              <a:t>External</a:t>
            </a:r>
            <a:r>
              <a:rPr lang="fi-FI" sz="1600" dirty="0" smtClean="0"/>
              <a:t> </a:t>
            </a:r>
            <a:r>
              <a:rPr lang="fi-FI" sz="1600" dirty="0" err="1" smtClean="0"/>
              <a:t>steering</a:t>
            </a:r>
            <a:r>
              <a:rPr lang="fi-FI" sz="1600" dirty="0" smtClean="0"/>
              <a:t> and </a:t>
            </a:r>
            <a:r>
              <a:rPr lang="fi-FI" sz="1600" dirty="0" err="1" smtClean="0"/>
              <a:t>legislation</a:t>
            </a:r>
            <a:endParaRPr lang="fi-FI" sz="1600" dirty="0" smtClean="0"/>
          </a:p>
          <a:p>
            <a:pPr algn="ctr"/>
            <a:endParaRPr lang="en-US" dirty="0"/>
          </a:p>
        </p:txBody>
      </p:sp>
      <p:sp>
        <p:nvSpPr>
          <p:cNvPr id="6" name="Rounded Rectangle 5"/>
          <p:cNvSpPr/>
          <p:nvPr/>
        </p:nvSpPr>
        <p:spPr>
          <a:xfrm>
            <a:off x="6787971" y="1997968"/>
            <a:ext cx="1699290" cy="3447256"/>
          </a:xfrm>
          <a:prstGeom prst="roundRect">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fi-FI" sz="1600" dirty="0" err="1" smtClean="0"/>
              <a:t>Satisfied</a:t>
            </a:r>
            <a:r>
              <a:rPr lang="fi-FI" sz="1600" dirty="0" smtClean="0"/>
              <a:t> </a:t>
            </a:r>
            <a:r>
              <a:rPr lang="fi-FI" sz="1600" dirty="0" err="1" smtClean="0"/>
              <a:t>students</a:t>
            </a:r>
            <a:r>
              <a:rPr lang="fi-FI" sz="1600" dirty="0" smtClean="0"/>
              <a:t>, </a:t>
            </a:r>
            <a:r>
              <a:rPr lang="fi-FI" sz="1600" dirty="0" err="1" smtClean="0"/>
              <a:t>stakeholders</a:t>
            </a:r>
            <a:r>
              <a:rPr lang="fi-FI" sz="1600" dirty="0" smtClean="0"/>
              <a:t> and </a:t>
            </a:r>
            <a:r>
              <a:rPr lang="fi-FI" sz="1600" dirty="0" err="1" smtClean="0"/>
              <a:t>partners</a:t>
            </a:r>
            <a:endParaRPr lang="fi-FI" sz="1600" dirty="0" smtClean="0"/>
          </a:p>
          <a:p>
            <a:pPr algn="ctr"/>
            <a:endParaRPr lang="fi-FI" sz="1600" dirty="0" smtClean="0"/>
          </a:p>
          <a:p>
            <a:pPr algn="ctr"/>
            <a:r>
              <a:rPr lang="fi-FI" sz="1600" dirty="0" err="1" smtClean="0"/>
              <a:t>Arctic</a:t>
            </a:r>
            <a:r>
              <a:rPr lang="fi-FI" sz="1600" dirty="0" smtClean="0"/>
              <a:t> </a:t>
            </a:r>
            <a:r>
              <a:rPr lang="fi-FI" sz="1600" dirty="0" err="1" smtClean="0"/>
              <a:t>competence</a:t>
            </a:r>
            <a:endParaRPr lang="fi-FI" sz="1600" dirty="0" smtClean="0"/>
          </a:p>
          <a:p>
            <a:pPr algn="ctr"/>
            <a:endParaRPr lang="fi-FI" sz="1600" dirty="0"/>
          </a:p>
          <a:p>
            <a:pPr algn="ctr"/>
            <a:r>
              <a:rPr lang="fi-FI" sz="1600" dirty="0" err="1" smtClean="0"/>
              <a:t>Accountability</a:t>
            </a:r>
            <a:r>
              <a:rPr lang="fi-FI" sz="1600" dirty="0" smtClean="0"/>
              <a:t> and </a:t>
            </a:r>
            <a:r>
              <a:rPr lang="fi-FI" sz="1600" dirty="0" err="1" smtClean="0"/>
              <a:t>results</a:t>
            </a:r>
            <a:endParaRPr lang="fi-FI" sz="1600" dirty="0" smtClean="0"/>
          </a:p>
          <a:p>
            <a:pPr algn="ctr"/>
            <a:endParaRPr lang="en-US" dirty="0"/>
          </a:p>
        </p:txBody>
      </p:sp>
      <p:sp>
        <p:nvSpPr>
          <p:cNvPr id="13" name="Rounded Rectangle 12"/>
          <p:cNvSpPr/>
          <p:nvPr/>
        </p:nvSpPr>
        <p:spPr>
          <a:xfrm>
            <a:off x="2307709" y="5150947"/>
            <a:ext cx="4050749" cy="476515"/>
          </a:xfrm>
          <a:prstGeom prst="round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err="1" smtClean="0"/>
              <a:t>Internal</a:t>
            </a:r>
            <a:r>
              <a:rPr lang="fi-FI" dirty="0" smtClean="0"/>
              <a:t> </a:t>
            </a:r>
            <a:r>
              <a:rPr lang="fi-FI" dirty="0" err="1" smtClean="0"/>
              <a:t>services</a:t>
            </a:r>
            <a:endParaRPr lang="en-US" dirty="0"/>
          </a:p>
        </p:txBody>
      </p:sp>
      <p:sp>
        <p:nvSpPr>
          <p:cNvPr id="14" name="Rounded Rectangle 13"/>
          <p:cNvSpPr/>
          <p:nvPr/>
        </p:nvSpPr>
        <p:spPr>
          <a:xfrm>
            <a:off x="2460875" y="1584788"/>
            <a:ext cx="3744416" cy="476515"/>
          </a:xfrm>
          <a:prstGeom prst="roundRect">
            <a:avLst/>
          </a:prstGeom>
          <a:gradFill>
            <a:gsLst>
              <a:gs pos="0">
                <a:schemeClr val="accent5">
                  <a:lumMod val="60000"/>
                  <a:lumOff val="40000"/>
                </a:schemeClr>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err="1" smtClean="0"/>
              <a:t>Leadership</a:t>
            </a:r>
            <a:endParaRPr lang="en-US" dirty="0"/>
          </a:p>
        </p:txBody>
      </p:sp>
      <p:sp>
        <p:nvSpPr>
          <p:cNvPr id="9" name="Rounded Rectangle 8"/>
          <p:cNvSpPr/>
          <p:nvPr/>
        </p:nvSpPr>
        <p:spPr>
          <a:xfrm>
            <a:off x="2318711" y="2061303"/>
            <a:ext cx="691716" cy="3224605"/>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smtClean="0"/>
          </a:p>
          <a:p>
            <a:pPr algn="ctr"/>
            <a:endParaRPr lang="fi-FI" dirty="0"/>
          </a:p>
          <a:p>
            <a:pPr algn="ctr"/>
            <a:endParaRPr lang="fi-FI" dirty="0" smtClean="0"/>
          </a:p>
          <a:p>
            <a:pPr algn="ctr"/>
            <a:endParaRPr lang="fi-FI" dirty="0"/>
          </a:p>
          <a:p>
            <a:pPr algn="ctr"/>
            <a:endParaRPr lang="fi-FI" dirty="0" smtClean="0"/>
          </a:p>
          <a:p>
            <a:pPr algn="ctr"/>
            <a:endParaRPr lang="fi-FI" dirty="0"/>
          </a:p>
          <a:p>
            <a:pPr algn="ctr"/>
            <a:endParaRPr lang="fi-FI" dirty="0" smtClean="0"/>
          </a:p>
          <a:p>
            <a:pPr algn="ctr"/>
            <a:endParaRPr lang="fi-FI" dirty="0"/>
          </a:p>
          <a:p>
            <a:pPr algn="ctr"/>
            <a:endParaRPr lang="fi-FI" dirty="0" smtClean="0"/>
          </a:p>
          <a:p>
            <a:pPr algn="ctr"/>
            <a:r>
              <a:rPr lang="fi-FI" sz="1600" dirty="0" err="1" smtClean="0"/>
              <a:t>Unit</a:t>
            </a:r>
            <a:endParaRPr lang="en-US" sz="1600" dirty="0"/>
          </a:p>
        </p:txBody>
      </p:sp>
      <p:sp>
        <p:nvSpPr>
          <p:cNvPr id="10" name="Rounded Rectangle 9"/>
          <p:cNvSpPr/>
          <p:nvPr/>
        </p:nvSpPr>
        <p:spPr>
          <a:xfrm>
            <a:off x="3152591" y="2068105"/>
            <a:ext cx="716745" cy="3213916"/>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smtClean="0"/>
          </a:p>
          <a:p>
            <a:pPr algn="ctr"/>
            <a:endParaRPr lang="fi-FI" dirty="0"/>
          </a:p>
          <a:p>
            <a:pPr algn="ctr"/>
            <a:endParaRPr lang="fi-FI" dirty="0" smtClean="0"/>
          </a:p>
          <a:p>
            <a:pPr algn="ctr"/>
            <a:endParaRPr lang="fi-FI" dirty="0"/>
          </a:p>
          <a:p>
            <a:pPr algn="ctr"/>
            <a:endParaRPr lang="fi-FI" dirty="0" smtClean="0"/>
          </a:p>
          <a:p>
            <a:pPr algn="ctr"/>
            <a:endParaRPr lang="fi-FI" dirty="0"/>
          </a:p>
          <a:p>
            <a:pPr algn="ctr"/>
            <a:endParaRPr lang="fi-FI" dirty="0" smtClean="0"/>
          </a:p>
          <a:p>
            <a:pPr algn="ctr"/>
            <a:endParaRPr lang="fi-FI" dirty="0"/>
          </a:p>
          <a:p>
            <a:pPr algn="ctr"/>
            <a:endParaRPr lang="fi-FI" dirty="0" smtClean="0"/>
          </a:p>
          <a:p>
            <a:pPr algn="ctr"/>
            <a:r>
              <a:rPr lang="fi-FI" sz="1600" dirty="0" err="1" smtClean="0"/>
              <a:t>Unit</a:t>
            </a:r>
            <a:endParaRPr lang="en-US" sz="1600" dirty="0"/>
          </a:p>
        </p:txBody>
      </p:sp>
      <p:sp>
        <p:nvSpPr>
          <p:cNvPr id="11" name="Rounded Rectangle 10"/>
          <p:cNvSpPr/>
          <p:nvPr/>
        </p:nvSpPr>
        <p:spPr>
          <a:xfrm>
            <a:off x="3994286" y="2068105"/>
            <a:ext cx="708313" cy="3224605"/>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smtClean="0"/>
          </a:p>
          <a:p>
            <a:pPr algn="ctr"/>
            <a:endParaRPr lang="fi-FI" dirty="0"/>
          </a:p>
          <a:p>
            <a:pPr algn="ctr"/>
            <a:endParaRPr lang="fi-FI" dirty="0" smtClean="0"/>
          </a:p>
          <a:p>
            <a:pPr algn="ctr"/>
            <a:endParaRPr lang="fi-FI" dirty="0"/>
          </a:p>
          <a:p>
            <a:pPr algn="ctr"/>
            <a:endParaRPr lang="fi-FI" dirty="0" smtClean="0"/>
          </a:p>
          <a:p>
            <a:pPr algn="ctr"/>
            <a:endParaRPr lang="fi-FI" dirty="0"/>
          </a:p>
          <a:p>
            <a:pPr algn="ctr"/>
            <a:endParaRPr lang="fi-FI" dirty="0" smtClean="0"/>
          </a:p>
          <a:p>
            <a:pPr algn="ctr"/>
            <a:endParaRPr lang="fi-FI" dirty="0"/>
          </a:p>
          <a:p>
            <a:pPr algn="ctr"/>
            <a:endParaRPr lang="fi-FI" dirty="0" smtClean="0"/>
          </a:p>
          <a:p>
            <a:pPr algn="ctr"/>
            <a:r>
              <a:rPr lang="fi-FI" sz="1600" dirty="0" err="1" smtClean="0"/>
              <a:t>Unit</a:t>
            </a:r>
            <a:endParaRPr lang="en-US" sz="1600" dirty="0"/>
          </a:p>
        </p:txBody>
      </p:sp>
      <p:sp>
        <p:nvSpPr>
          <p:cNvPr id="12" name="Rounded Rectangle 11"/>
          <p:cNvSpPr/>
          <p:nvPr/>
        </p:nvSpPr>
        <p:spPr>
          <a:xfrm>
            <a:off x="5658670" y="2052042"/>
            <a:ext cx="726954" cy="3224605"/>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smtClean="0"/>
          </a:p>
          <a:p>
            <a:pPr algn="ctr"/>
            <a:endParaRPr lang="fi-FI" dirty="0"/>
          </a:p>
          <a:p>
            <a:pPr algn="ctr"/>
            <a:endParaRPr lang="fi-FI" dirty="0" smtClean="0"/>
          </a:p>
          <a:p>
            <a:pPr algn="ctr"/>
            <a:endParaRPr lang="fi-FI" dirty="0"/>
          </a:p>
          <a:p>
            <a:pPr algn="ctr"/>
            <a:endParaRPr lang="fi-FI" dirty="0" smtClean="0"/>
          </a:p>
          <a:p>
            <a:pPr algn="ctr"/>
            <a:endParaRPr lang="fi-FI" dirty="0"/>
          </a:p>
          <a:p>
            <a:pPr algn="ctr"/>
            <a:endParaRPr lang="fi-FI" dirty="0" smtClean="0"/>
          </a:p>
          <a:p>
            <a:pPr algn="ctr"/>
            <a:endParaRPr lang="fi-FI" dirty="0"/>
          </a:p>
          <a:p>
            <a:pPr algn="ctr"/>
            <a:endParaRPr lang="fi-FI" dirty="0" smtClean="0"/>
          </a:p>
          <a:p>
            <a:pPr algn="ctr"/>
            <a:r>
              <a:rPr lang="fi-FI" sz="1600" dirty="0" err="1" smtClean="0"/>
              <a:t>Unit</a:t>
            </a:r>
            <a:endParaRPr lang="en-US" sz="1600" dirty="0"/>
          </a:p>
        </p:txBody>
      </p:sp>
      <p:sp>
        <p:nvSpPr>
          <p:cNvPr id="16" name="Curved Down Arrow 15"/>
          <p:cNvSpPr/>
          <p:nvPr/>
        </p:nvSpPr>
        <p:spPr>
          <a:xfrm rot="10800000">
            <a:off x="977731" y="5445224"/>
            <a:ext cx="6905558" cy="893129"/>
          </a:xfrm>
          <a:prstGeom prst="curvedDownArrow">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3066986" y="5893834"/>
            <a:ext cx="2592288" cy="369332"/>
          </a:xfrm>
          <a:prstGeom prst="rect">
            <a:avLst/>
          </a:prstGeom>
          <a:noFill/>
        </p:spPr>
        <p:txBody>
          <a:bodyPr wrap="square" rtlCol="0">
            <a:spAutoFit/>
          </a:bodyPr>
          <a:lstStyle/>
          <a:p>
            <a:r>
              <a:rPr lang="fi-FI" dirty="0" smtClean="0"/>
              <a:t>Innovation and </a:t>
            </a:r>
            <a:r>
              <a:rPr lang="fi-FI" dirty="0" err="1" smtClean="0"/>
              <a:t>learning</a:t>
            </a:r>
            <a:endParaRPr lang="en-US" dirty="0"/>
          </a:p>
        </p:txBody>
      </p:sp>
      <p:sp>
        <p:nvSpPr>
          <p:cNvPr id="15" name="Rounded Rectangle 14"/>
          <p:cNvSpPr/>
          <p:nvPr/>
        </p:nvSpPr>
        <p:spPr>
          <a:xfrm>
            <a:off x="4831377" y="2057074"/>
            <a:ext cx="708313" cy="3224605"/>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smtClean="0"/>
          </a:p>
          <a:p>
            <a:pPr algn="ctr"/>
            <a:endParaRPr lang="fi-FI" dirty="0"/>
          </a:p>
          <a:p>
            <a:pPr algn="ctr"/>
            <a:endParaRPr lang="fi-FI" dirty="0" smtClean="0"/>
          </a:p>
          <a:p>
            <a:pPr algn="ctr"/>
            <a:endParaRPr lang="fi-FI" dirty="0"/>
          </a:p>
          <a:p>
            <a:pPr algn="ctr"/>
            <a:endParaRPr lang="fi-FI" dirty="0" smtClean="0"/>
          </a:p>
          <a:p>
            <a:pPr algn="ctr"/>
            <a:endParaRPr lang="fi-FI" dirty="0"/>
          </a:p>
          <a:p>
            <a:pPr algn="ctr"/>
            <a:endParaRPr lang="fi-FI" dirty="0" smtClean="0"/>
          </a:p>
          <a:p>
            <a:pPr algn="ctr"/>
            <a:endParaRPr lang="fi-FI" dirty="0"/>
          </a:p>
          <a:p>
            <a:pPr algn="ctr"/>
            <a:endParaRPr lang="fi-FI" dirty="0" smtClean="0"/>
          </a:p>
          <a:p>
            <a:pPr algn="ctr"/>
            <a:r>
              <a:rPr lang="fi-FI" sz="1600" dirty="0" err="1" smtClean="0"/>
              <a:t>Unit</a:t>
            </a:r>
            <a:endParaRPr lang="en-US" sz="1600" dirty="0"/>
          </a:p>
        </p:txBody>
      </p:sp>
      <p:sp>
        <p:nvSpPr>
          <p:cNvPr id="7" name="Pentagon 6"/>
          <p:cNvSpPr/>
          <p:nvPr/>
        </p:nvSpPr>
        <p:spPr>
          <a:xfrm>
            <a:off x="2133653" y="3183539"/>
            <a:ext cx="4896544" cy="998984"/>
          </a:xfrm>
          <a:prstGeom prst="homePlat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dirty="0" err="1" smtClean="0"/>
              <a:t>Teaching</a:t>
            </a:r>
            <a:r>
              <a:rPr lang="fi-FI" dirty="0" smtClean="0"/>
              <a:t> and </a:t>
            </a:r>
            <a:r>
              <a:rPr lang="fi-FI" dirty="0" err="1" smtClean="0"/>
              <a:t>learning</a:t>
            </a:r>
            <a:endParaRPr lang="fi-FI" dirty="0" smtClean="0"/>
          </a:p>
          <a:p>
            <a:pPr algn="ctr"/>
            <a:r>
              <a:rPr lang="fi-FI" dirty="0" smtClean="0"/>
              <a:t>RDI </a:t>
            </a:r>
            <a:r>
              <a:rPr lang="fi-FI" dirty="0" err="1" smtClean="0"/>
              <a:t>activities</a:t>
            </a:r>
            <a:endParaRPr lang="en-US" dirty="0"/>
          </a:p>
        </p:txBody>
      </p:sp>
      <p:sp>
        <p:nvSpPr>
          <p:cNvPr id="4" name="Down Arrow 3"/>
          <p:cNvSpPr/>
          <p:nvPr/>
        </p:nvSpPr>
        <p:spPr>
          <a:xfrm rot="19869080">
            <a:off x="2203567" y="1564773"/>
            <a:ext cx="316765" cy="2015017"/>
          </a:xfrm>
          <a:prstGeom prst="downArrow">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TextBox 16"/>
          <p:cNvSpPr txBox="1"/>
          <p:nvPr/>
        </p:nvSpPr>
        <p:spPr>
          <a:xfrm>
            <a:off x="382326" y="1182225"/>
            <a:ext cx="1828920" cy="369332"/>
          </a:xfrm>
          <a:prstGeom prst="rect">
            <a:avLst/>
          </a:prstGeom>
          <a:noFill/>
        </p:spPr>
        <p:txBody>
          <a:bodyPr wrap="square" rtlCol="0">
            <a:spAutoFit/>
          </a:bodyPr>
          <a:lstStyle/>
          <a:p>
            <a:r>
              <a:rPr lang="fi-FI" dirty="0" err="1" smtClean="0"/>
              <a:t>Process</a:t>
            </a:r>
            <a:r>
              <a:rPr lang="fi-FI" dirty="0" smtClean="0"/>
              <a:t> </a:t>
            </a:r>
            <a:r>
              <a:rPr lang="fi-FI" dirty="0" err="1" smtClean="0"/>
              <a:t>audits</a:t>
            </a:r>
            <a:endParaRPr lang="en-US" dirty="0"/>
          </a:p>
        </p:txBody>
      </p:sp>
      <p:sp>
        <p:nvSpPr>
          <p:cNvPr id="18" name="Down Arrow 17"/>
          <p:cNvSpPr/>
          <p:nvPr/>
        </p:nvSpPr>
        <p:spPr>
          <a:xfrm rot="3526276">
            <a:off x="6225244" y="1422936"/>
            <a:ext cx="316765" cy="1127319"/>
          </a:xfrm>
          <a:prstGeom prst="downArrow">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TextBox 18"/>
          <p:cNvSpPr txBox="1"/>
          <p:nvPr/>
        </p:nvSpPr>
        <p:spPr>
          <a:xfrm>
            <a:off x="7004673" y="952757"/>
            <a:ext cx="1898829" cy="923330"/>
          </a:xfrm>
          <a:prstGeom prst="rect">
            <a:avLst/>
          </a:prstGeom>
          <a:noFill/>
        </p:spPr>
        <p:txBody>
          <a:bodyPr wrap="square" rtlCol="0">
            <a:spAutoFit/>
          </a:bodyPr>
          <a:lstStyle/>
          <a:p>
            <a:r>
              <a:rPr lang="fi-FI" dirty="0" err="1" smtClean="0"/>
              <a:t>Unit</a:t>
            </a:r>
            <a:r>
              <a:rPr lang="fi-FI" dirty="0" smtClean="0"/>
              <a:t> </a:t>
            </a:r>
            <a:r>
              <a:rPr lang="fi-FI" dirty="0" err="1" smtClean="0"/>
              <a:t>level</a:t>
            </a:r>
            <a:r>
              <a:rPr lang="fi-FI" dirty="0" smtClean="0"/>
              <a:t> </a:t>
            </a:r>
            <a:r>
              <a:rPr lang="fi-FI" dirty="0" err="1" smtClean="0"/>
              <a:t>audits</a:t>
            </a:r>
            <a:endParaRPr lang="fi-FI" dirty="0" smtClean="0"/>
          </a:p>
          <a:p>
            <a:r>
              <a:rPr lang="fi-FI" dirty="0" err="1" smtClean="0"/>
              <a:t>Degree</a:t>
            </a:r>
            <a:r>
              <a:rPr lang="fi-FI" dirty="0" smtClean="0"/>
              <a:t> </a:t>
            </a:r>
            <a:r>
              <a:rPr lang="fi-FI" dirty="0" err="1" smtClean="0"/>
              <a:t>program</a:t>
            </a:r>
            <a:r>
              <a:rPr lang="fi-FI" dirty="0" smtClean="0"/>
              <a:t> </a:t>
            </a:r>
            <a:r>
              <a:rPr lang="fi-FI" dirty="0" err="1" smtClean="0"/>
              <a:t>level</a:t>
            </a:r>
            <a:r>
              <a:rPr lang="fi-FI" dirty="0" smtClean="0"/>
              <a:t> </a:t>
            </a:r>
            <a:r>
              <a:rPr lang="fi-FI" dirty="0" err="1" smtClean="0"/>
              <a:t>audits</a:t>
            </a:r>
            <a:endParaRPr lang="en-US" dirty="0"/>
          </a:p>
        </p:txBody>
      </p:sp>
      <p:sp>
        <p:nvSpPr>
          <p:cNvPr id="21" name="Left Brace 20"/>
          <p:cNvSpPr/>
          <p:nvPr/>
        </p:nvSpPr>
        <p:spPr>
          <a:xfrm rot="5400000">
            <a:off x="4269238" y="-3531631"/>
            <a:ext cx="613837" cy="8579976"/>
          </a:xfrm>
          <a:prstGeom prst="leftBrac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2" name="TextBox 21"/>
          <p:cNvSpPr txBox="1"/>
          <p:nvPr/>
        </p:nvSpPr>
        <p:spPr>
          <a:xfrm>
            <a:off x="3253682" y="247898"/>
            <a:ext cx="2383888" cy="369332"/>
          </a:xfrm>
          <a:prstGeom prst="rect">
            <a:avLst/>
          </a:prstGeom>
          <a:noFill/>
        </p:spPr>
        <p:txBody>
          <a:bodyPr wrap="square" rtlCol="0">
            <a:spAutoFit/>
          </a:bodyPr>
          <a:lstStyle/>
          <a:p>
            <a:r>
              <a:rPr lang="fi-FI" dirty="0" smtClean="0"/>
              <a:t>Management </a:t>
            </a:r>
            <a:r>
              <a:rPr lang="fi-FI" dirty="0" err="1"/>
              <a:t>r</a:t>
            </a:r>
            <a:r>
              <a:rPr lang="fi-FI" dirty="0" err="1" smtClean="0"/>
              <a:t>eview</a:t>
            </a:r>
            <a:endParaRPr lang="en-GB" dirty="0"/>
          </a:p>
        </p:txBody>
      </p:sp>
    </p:spTree>
    <p:extLst>
      <p:ext uri="{BB962C8B-B14F-4D97-AF65-F5344CB8AC3E}">
        <p14:creationId xmlns:p14="http://schemas.microsoft.com/office/powerpoint/2010/main" val="18522074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506" y="476672"/>
            <a:ext cx="8229600" cy="990600"/>
          </a:xfrm>
        </p:spPr>
        <p:txBody>
          <a:bodyPr/>
          <a:lstStyle/>
          <a:p>
            <a:r>
              <a:rPr lang="fi-FI" dirty="0" err="1" smtClean="0"/>
              <a:t>Self-evaluation</a:t>
            </a:r>
            <a:endParaRPr lang="en-US" dirty="0"/>
          </a:p>
        </p:txBody>
      </p:sp>
      <p:pic>
        <p:nvPicPr>
          <p:cNvPr id="5" name="Content Placeholder 4"/>
          <p:cNvPicPr>
            <a:picLocks noGrp="1" noChangeAspect="1"/>
          </p:cNvPicPr>
          <p:nvPr>
            <p:ph idx="1"/>
          </p:nvPr>
        </p:nvPicPr>
        <p:blipFill>
          <a:blip r:embed="rId2"/>
          <a:stretch>
            <a:fillRect/>
          </a:stretch>
        </p:blipFill>
        <p:spPr>
          <a:xfrm>
            <a:off x="158776" y="1214331"/>
            <a:ext cx="8776326" cy="4392488"/>
          </a:xfrm>
          <a:prstGeom prst="rect">
            <a:avLst/>
          </a:prstGeom>
        </p:spPr>
      </p:pic>
      <p:sp>
        <p:nvSpPr>
          <p:cNvPr id="4" name="Oval Callout 3"/>
          <p:cNvSpPr/>
          <p:nvPr/>
        </p:nvSpPr>
        <p:spPr>
          <a:xfrm>
            <a:off x="676353" y="1860117"/>
            <a:ext cx="1339348" cy="1235507"/>
          </a:xfrm>
          <a:prstGeom prst="wedgeEllipseCallout">
            <a:avLst>
              <a:gd name="adj1" fmla="val -76"/>
              <a:gd name="adj2" fmla="val 8399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200" dirty="0" smtClean="0"/>
              <a:t>How </a:t>
            </a:r>
            <a:r>
              <a:rPr lang="fi-FI" sz="1200" dirty="0" err="1" smtClean="0"/>
              <a:t>people</a:t>
            </a:r>
            <a:r>
              <a:rPr lang="fi-FI" sz="1200" dirty="0" smtClean="0"/>
              <a:t> and </a:t>
            </a:r>
            <a:r>
              <a:rPr lang="fi-FI" sz="1200" dirty="0" err="1" smtClean="0"/>
              <a:t>processes</a:t>
            </a:r>
            <a:r>
              <a:rPr lang="fi-FI" sz="1200" dirty="0" smtClean="0"/>
              <a:t> </a:t>
            </a:r>
            <a:r>
              <a:rPr lang="fi-FI" sz="1200" dirty="0" err="1" smtClean="0"/>
              <a:t>are</a:t>
            </a:r>
            <a:r>
              <a:rPr lang="fi-FI" sz="1200" dirty="0" smtClean="0"/>
              <a:t> </a:t>
            </a:r>
            <a:r>
              <a:rPr lang="fi-FI" sz="1200" dirty="0" err="1" smtClean="0"/>
              <a:t>managed</a:t>
            </a:r>
            <a:r>
              <a:rPr lang="fi-FI" sz="1200" dirty="0" smtClean="0"/>
              <a:t>?</a:t>
            </a:r>
            <a:endParaRPr lang="en-US" sz="1200" dirty="0"/>
          </a:p>
        </p:txBody>
      </p:sp>
      <p:sp>
        <p:nvSpPr>
          <p:cNvPr id="8" name="Oval Callout 7"/>
          <p:cNvSpPr/>
          <p:nvPr/>
        </p:nvSpPr>
        <p:spPr>
          <a:xfrm rot="21540000">
            <a:off x="139270" y="4701221"/>
            <a:ext cx="2135420" cy="1820321"/>
          </a:xfrm>
          <a:prstGeom prst="wedgeEllipseCallout">
            <a:avLst>
              <a:gd name="adj1" fmla="val 72734"/>
              <a:gd name="adj2" fmla="val -100362"/>
            </a:avLst>
          </a:prstGeom>
        </p:spPr>
        <p:style>
          <a:lnRef idx="1">
            <a:schemeClr val="accent1"/>
          </a:lnRef>
          <a:fillRef idx="3">
            <a:schemeClr val="accent1"/>
          </a:fillRef>
          <a:effectRef idx="2">
            <a:schemeClr val="accent1"/>
          </a:effectRef>
          <a:fontRef idx="minor">
            <a:schemeClr val="lt1"/>
          </a:fontRef>
        </p:style>
        <p:txBody>
          <a:bodyPr wrap="square" rtlCol="0" anchor="ctr"/>
          <a:lstStyle/>
          <a:p>
            <a:pPr algn="ctr"/>
            <a:r>
              <a:rPr lang="fi-FI" sz="1200" dirty="0" smtClean="0"/>
              <a:t>How </a:t>
            </a:r>
            <a:r>
              <a:rPr lang="fi-FI" sz="1200" dirty="0" err="1" smtClean="0"/>
              <a:t>strategy</a:t>
            </a:r>
            <a:r>
              <a:rPr lang="fi-FI" sz="1200" dirty="0" smtClean="0"/>
              <a:t> </a:t>
            </a:r>
            <a:r>
              <a:rPr lang="fi-FI" sz="1200" dirty="0" err="1" smtClean="0"/>
              <a:t>takes</a:t>
            </a:r>
            <a:r>
              <a:rPr lang="fi-FI" sz="1200" dirty="0" smtClean="0"/>
              <a:t> into </a:t>
            </a:r>
            <a:r>
              <a:rPr lang="fi-FI" sz="1200" dirty="0" err="1" smtClean="0"/>
              <a:t>account</a:t>
            </a:r>
            <a:r>
              <a:rPr lang="fi-FI" sz="1200" dirty="0" smtClean="0"/>
              <a:t> </a:t>
            </a:r>
            <a:r>
              <a:rPr lang="fi-FI" sz="1200" dirty="0" err="1" smtClean="0"/>
              <a:t>stakeholders</a:t>
            </a:r>
            <a:r>
              <a:rPr lang="fi-FI" sz="1200" dirty="0" smtClean="0"/>
              <a:t> </a:t>
            </a:r>
            <a:r>
              <a:rPr lang="fi-FI" sz="1200" dirty="0" err="1" smtClean="0"/>
              <a:t>expectations</a:t>
            </a:r>
            <a:r>
              <a:rPr lang="fi-FI" sz="1200" dirty="0" smtClean="0"/>
              <a:t> and </a:t>
            </a:r>
            <a:r>
              <a:rPr lang="fi-FI" sz="1200" dirty="0" err="1" smtClean="0"/>
              <a:t>changes</a:t>
            </a:r>
            <a:r>
              <a:rPr lang="fi-FI" sz="1200" dirty="0" smtClean="0"/>
              <a:t> in </a:t>
            </a:r>
            <a:r>
              <a:rPr lang="fi-FI" sz="1200" dirty="0" err="1" smtClean="0"/>
              <a:t>the</a:t>
            </a:r>
            <a:r>
              <a:rPr lang="fi-FI" sz="1200" dirty="0" smtClean="0"/>
              <a:t> </a:t>
            </a:r>
            <a:r>
              <a:rPr lang="fi-FI" sz="1200" dirty="0" err="1" smtClean="0"/>
              <a:t>environment</a:t>
            </a:r>
            <a:r>
              <a:rPr lang="fi-FI" sz="1200" dirty="0" smtClean="0"/>
              <a:t>?</a:t>
            </a:r>
            <a:endParaRPr lang="en-US" sz="1200" dirty="0"/>
          </a:p>
        </p:txBody>
      </p:sp>
      <p:sp>
        <p:nvSpPr>
          <p:cNvPr id="10" name="Oval Callout 9"/>
          <p:cNvSpPr/>
          <p:nvPr/>
        </p:nvSpPr>
        <p:spPr>
          <a:xfrm>
            <a:off x="4078887" y="2359458"/>
            <a:ext cx="936104" cy="864096"/>
          </a:xfrm>
          <a:prstGeom prst="wedgeEllipseCallout">
            <a:avLst>
              <a:gd name="adj1" fmla="val -114897"/>
              <a:gd name="adj2" fmla="val 21927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Callout 10"/>
          <p:cNvSpPr/>
          <p:nvPr/>
        </p:nvSpPr>
        <p:spPr>
          <a:xfrm>
            <a:off x="4053232" y="2359457"/>
            <a:ext cx="1166840" cy="866045"/>
          </a:xfrm>
          <a:prstGeom prst="wedgeEllipseCallout">
            <a:avLst>
              <a:gd name="adj1" fmla="val 5899"/>
              <a:gd name="adj2" fmla="val 9097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5263108" y="2217795"/>
            <a:ext cx="3129786" cy="2880320"/>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12" name="Oval Callout 11"/>
          <p:cNvSpPr/>
          <p:nvPr/>
        </p:nvSpPr>
        <p:spPr>
          <a:xfrm>
            <a:off x="3828194" y="2357509"/>
            <a:ext cx="1434914" cy="863867"/>
          </a:xfrm>
          <a:prstGeom prst="wedgeEllipseCallout">
            <a:avLst>
              <a:gd name="adj1" fmla="val -80811"/>
              <a:gd name="adj2" fmla="val -543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200" dirty="0" err="1" smtClean="0"/>
              <a:t>Implemen-tation</a:t>
            </a:r>
            <a:r>
              <a:rPr lang="fi-FI" sz="1200" dirty="0" smtClean="0"/>
              <a:t> </a:t>
            </a:r>
            <a:r>
              <a:rPr lang="fi-FI" sz="1200" dirty="0" err="1" smtClean="0"/>
              <a:t>plans</a:t>
            </a:r>
            <a:r>
              <a:rPr lang="fi-FI" sz="1200" dirty="0" smtClean="0"/>
              <a:t> in </a:t>
            </a:r>
            <a:r>
              <a:rPr lang="fi-FI" sz="1200" dirty="0" err="1" smtClean="0"/>
              <a:t>practice</a:t>
            </a:r>
            <a:endParaRPr lang="en-US" sz="1200" dirty="0"/>
          </a:p>
        </p:txBody>
      </p:sp>
      <p:sp>
        <p:nvSpPr>
          <p:cNvPr id="19" name="Oval Callout 18"/>
          <p:cNvSpPr/>
          <p:nvPr/>
        </p:nvSpPr>
        <p:spPr>
          <a:xfrm>
            <a:off x="7129183" y="5087791"/>
            <a:ext cx="1637126" cy="1161537"/>
          </a:xfrm>
          <a:prstGeom prst="wedgeEllipseCallout">
            <a:avLst>
              <a:gd name="adj1" fmla="val -59587"/>
              <a:gd name="adj2" fmla="val -11438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200" dirty="0" err="1" smtClean="0"/>
              <a:t>Cost-benefit</a:t>
            </a:r>
            <a:r>
              <a:rPr lang="fi-FI" sz="1200" dirty="0" smtClean="0"/>
              <a:t> </a:t>
            </a:r>
            <a:r>
              <a:rPr lang="fi-FI" sz="1200" dirty="0" err="1" smtClean="0"/>
              <a:t>analysis</a:t>
            </a:r>
            <a:r>
              <a:rPr lang="fi-FI" sz="1200" dirty="0" smtClean="0"/>
              <a:t> of </a:t>
            </a:r>
            <a:r>
              <a:rPr lang="fi-FI" sz="1200" dirty="0" err="1" smtClean="0"/>
              <a:t>the</a:t>
            </a:r>
            <a:r>
              <a:rPr lang="fi-FI" sz="1200" dirty="0" smtClean="0"/>
              <a:t> </a:t>
            </a:r>
            <a:r>
              <a:rPr lang="fi-FI" sz="1200" dirty="0" err="1" smtClean="0"/>
              <a:t>way</a:t>
            </a:r>
            <a:r>
              <a:rPr lang="fi-FI" sz="1200" dirty="0" smtClean="0"/>
              <a:t> </a:t>
            </a:r>
            <a:r>
              <a:rPr lang="fi-FI" sz="1200" dirty="0" err="1" smtClean="0"/>
              <a:t>we</a:t>
            </a:r>
            <a:r>
              <a:rPr lang="fi-FI" sz="1200" dirty="0" smtClean="0"/>
              <a:t> </a:t>
            </a:r>
            <a:r>
              <a:rPr lang="fi-FI" sz="1200" dirty="0" err="1" smtClean="0"/>
              <a:t>measure</a:t>
            </a:r>
            <a:r>
              <a:rPr lang="fi-FI" sz="1200" dirty="0" smtClean="0"/>
              <a:t> </a:t>
            </a:r>
            <a:r>
              <a:rPr lang="fi-FI" sz="1200" dirty="0" err="1" smtClean="0"/>
              <a:t>excellence</a:t>
            </a:r>
            <a:endParaRPr lang="en-US" sz="1200" dirty="0"/>
          </a:p>
        </p:txBody>
      </p:sp>
      <p:sp>
        <p:nvSpPr>
          <p:cNvPr id="20" name="Rounded Rectangular Callout 19"/>
          <p:cNvSpPr/>
          <p:nvPr/>
        </p:nvSpPr>
        <p:spPr>
          <a:xfrm>
            <a:off x="271889" y="116632"/>
            <a:ext cx="2018523" cy="1043953"/>
          </a:xfrm>
          <a:prstGeom prst="wedgeRoundRectCallout">
            <a:avLst>
              <a:gd name="adj1" fmla="val 94748"/>
              <a:gd name="adj2" fmla="val 129443"/>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i-FI" sz="1200" dirty="0" smtClean="0"/>
              <a:t>How mission and vision </a:t>
            </a:r>
            <a:r>
              <a:rPr lang="fi-FI" sz="1200" dirty="0" err="1" smtClean="0"/>
              <a:t>are</a:t>
            </a:r>
            <a:r>
              <a:rPr lang="fi-FI" sz="1200" dirty="0" smtClean="0"/>
              <a:t> </a:t>
            </a:r>
            <a:r>
              <a:rPr lang="fi-FI" sz="1200" dirty="0" err="1" smtClean="0"/>
              <a:t>communicated</a:t>
            </a:r>
            <a:r>
              <a:rPr lang="fi-FI" sz="1200" dirty="0" smtClean="0"/>
              <a:t> </a:t>
            </a:r>
            <a:r>
              <a:rPr lang="fi-FI" sz="1200" dirty="0" err="1" smtClean="0"/>
              <a:t>through</a:t>
            </a:r>
            <a:r>
              <a:rPr lang="fi-FI" sz="1200" dirty="0" smtClean="0"/>
              <a:t> </a:t>
            </a:r>
            <a:r>
              <a:rPr lang="fi-FI" sz="1200" dirty="0" err="1" smtClean="0"/>
              <a:t>strategy</a:t>
            </a:r>
            <a:r>
              <a:rPr lang="fi-FI" sz="1200" dirty="0" smtClean="0"/>
              <a:t>? </a:t>
            </a:r>
          </a:p>
          <a:p>
            <a:pPr algn="ctr"/>
            <a:r>
              <a:rPr lang="fi-FI" sz="1200" dirty="0" smtClean="0"/>
              <a:t>How </a:t>
            </a:r>
            <a:r>
              <a:rPr lang="fi-FI" sz="1200" dirty="0" err="1" smtClean="0"/>
              <a:t>strategy</a:t>
            </a:r>
            <a:r>
              <a:rPr lang="fi-FI" sz="1200" dirty="0" smtClean="0"/>
              <a:t> is </a:t>
            </a:r>
            <a:r>
              <a:rPr lang="fi-FI" sz="1200" dirty="0" err="1" smtClean="0"/>
              <a:t>implemented</a:t>
            </a:r>
            <a:r>
              <a:rPr lang="fi-FI" sz="1200" dirty="0" smtClean="0"/>
              <a:t>?</a:t>
            </a:r>
            <a:endParaRPr lang="en-US" sz="1200" dirty="0"/>
          </a:p>
        </p:txBody>
      </p:sp>
      <p:sp>
        <p:nvSpPr>
          <p:cNvPr id="21" name="Rounded Rectangular Callout 20"/>
          <p:cNvSpPr/>
          <p:nvPr/>
        </p:nvSpPr>
        <p:spPr>
          <a:xfrm>
            <a:off x="6846753" y="208675"/>
            <a:ext cx="1919556" cy="854917"/>
          </a:xfrm>
          <a:prstGeom prst="wedgeRoundRectCallout">
            <a:avLst>
              <a:gd name="adj1" fmla="val -51562"/>
              <a:gd name="adj2" fmla="val 141729"/>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i-FI" sz="1200" dirty="0" err="1" smtClean="0"/>
              <a:t>What</a:t>
            </a:r>
            <a:r>
              <a:rPr lang="fi-FI" sz="1200" dirty="0" smtClean="0"/>
              <a:t> </a:t>
            </a:r>
            <a:r>
              <a:rPr lang="fi-FI" sz="1200" dirty="0" err="1" smtClean="0"/>
              <a:t>kind</a:t>
            </a:r>
            <a:r>
              <a:rPr lang="fi-FI" sz="1200" dirty="0" smtClean="0"/>
              <a:t> of </a:t>
            </a:r>
            <a:r>
              <a:rPr lang="fi-FI" sz="1200" dirty="0" err="1" smtClean="0"/>
              <a:t>results</a:t>
            </a:r>
            <a:r>
              <a:rPr lang="fi-FI" sz="1200" dirty="0" smtClean="0"/>
              <a:t> </a:t>
            </a:r>
            <a:r>
              <a:rPr lang="fi-FI" sz="1200" dirty="0" err="1" smtClean="0"/>
              <a:t>we</a:t>
            </a:r>
            <a:r>
              <a:rPr lang="fi-FI" sz="1200" dirty="0" smtClean="0"/>
              <a:t> </a:t>
            </a:r>
            <a:r>
              <a:rPr lang="fi-FI" sz="1200" dirty="0" err="1" smtClean="0"/>
              <a:t>have</a:t>
            </a:r>
            <a:r>
              <a:rPr lang="fi-FI" sz="1200" dirty="0" smtClean="0"/>
              <a:t> </a:t>
            </a:r>
            <a:r>
              <a:rPr lang="fi-FI" sz="1200" dirty="0" err="1" smtClean="0"/>
              <a:t>accomplished</a:t>
            </a:r>
            <a:r>
              <a:rPr lang="fi-FI" sz="1200" dirty="0" smtClean="0"/>
              <a:t>? How </a:t>
            </a:r>
            <a:r>
              <a:rPr lang="fi-FI" sz="1200" dirty="0" err="1" smtClean="0"/>
              <a:t>do</a:t>
            </a:r>
            <a:r>
              <a:rPr lang="fi-FI" sz="1200" dirty="0" smtClean="0"/>
              <a:t> </a:t>
            </a:r>
            <a:r>
              <a:rPr lang="fi-FI" sz="1200" dirty="0" err="1" smtClean="0"/>
              <a:t>we</a:t>
            </a:r>
            <a:r>
              <a:rPr lang="fi-FI" sz="1200" dirty="0" smtClean="0"/>
              <a:t> </a:t>
            </a:r>
            <a:r>
              <a:rPr lang="fi-FI" sz="1200" dirty="0" err="1" smtClean="0"/>
              <a:t>measure</a:t>
            </a:r>
            <a:r>
              <a:rPr lang="fi-FI" sz="1200" dirty="0" smtClean="0"/>
              <a:t> </a:t>
            </a:r>
            <a:r>
              <a:rPr lang="fi-FI" sz="1200" dirty="0" err="1" smtClean="0"/>
              <a:t>excellence</a:t>
            </a:r>
            <a:r>
              <a:rPr lang="fi-FI" sz="1200" dirty="0" smtClean="0"/>
              <a:t>? </a:t>
            </a:r>
            <a:endParaRPr lang="en-US" sz="1200" dirty="0"/>
          </a:p>
        </p:txBody>
      </p:sp>
    </p:spTree>
    <p:extLst>
      <p:ext uri="{BB962C8B-B14F-4D97-AF65-F5344CB8AC3E}">
        <p14:creationId xmlns:p14="http://schemas.microsoft.com/office/powerpoint/2010/main" val="1693776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i-FI" dirty="0" err="1" smtClean="0"/>
              <a:t>Leadership</a:t>
            </a:r>
            <a:endParaRPr lang="en-US" dirty="0"/>
          </a:p>
        </p:txBody>
      </p:sp>
    </p:spTree>
    <p:extLst>
      <p:ext uri="{BB962C8B-B14F-4D97-AF65-F5344CB8AC3E}">
        <p14:creationId xmlns:p14="http://schemas.microsoft.com/office/powerpoint/2010/main" val="1872929865"/>
      </p:ext>
    </p:extLst>
  </p:cSld>
  <p:clrMapOvr>
    <a:masterClrMapping/>
  </p:clrMapOvr>
  <p:transition spd="slow">
    <p:cove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888" y="-424243"/>
            <a:ext cx="8229600" cy="1996870"/>
          </a:xfrm>
        </p:spPr>
        <p:txBody>
          <a:bodyPr>
            <a:normAutofit/>
          </a:bodyPr>
          <a:lstStyle/>
          <a:p>
            <a:r>
              <a:rPr lang="fi-FI" sz="3200" dirty="0" err="1" smtClean="0"/>
              <a:t>Continuous</a:t>
            </a:r>
            <a:r>
              <a:rPr lang="fi-FI" sz="3200" dirty="0" smtClean="0"/>
              <a:t> </a:t>
            </a:r>
            <a:r>
              <a:rPr lang="fi-FI" sz="3200" dirty="0" err="1" smtClean="0"/>
              <a:t>improvement</a:t>
            </a:r>
            <a:r>
              <a:rPr lang="fi-FI" sz="3200" dirty="0" smtClean="0"/>
              <a:t> </a:t>
            </a:r>
            <a:r>
              <a:rPr lang="fi-FI" sz="3200" dirty="0" err="1" smtClean="0"/>
              <a:t>maturity</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03731185"/>
              </p:ext>
            </p:extLst>
          </p:nvPr>
        </p:nvGraphicFramePr>
        <p:xfrm>
          <a:off x="128566" y="1196752"/>
          <a:ext cx="8835922"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85192" y="1007611"/>
            <a:ext cx="4762872" cy="2769989"/>
          </a:xfrm>
          <a:prstGeom prst="rect">
            <a:avLst/>
          </a:prstGeom>
          <a:noFill/>
        </p:spPr>
        <p:txBody>
          <a:bodyPr wrap="square" rtlCol="0">
            <a:spAutoFit/>
          </a:bodyPr>
          <a:lstStyle/>
          <a:p>
            <a:r>
              <a:rPr lang="fi-FI" sz="1600" dirty="0" err="1" smtClean="0"/>
              <a:t>Dimensions</a:t>
            </a:r>
            <a:r>
              <a:rPr lang="fi-FI" sz="1600" dirty="0" smtClean="0"/>
              <a:t> (</a:t>
            </a:r>
            <a:r>
              <a:rPr lang="fi-FI" sz="1600" dirty="0" err="1" smtClean="0"/>
              <a:t>principles</a:t>
            </a:r>
            <a:r>
              <a:rPr lang="fi-FI" sz="1600" dirty="0" smtClean="0"/>
              <a:t> of </a:t>
            </a:r>
            <a:r>
              <a:rPr lang="fi-FI" sz="1600" dirty="0" err="1" smtClean="0"/>
              <a:t>excellence</a:t>
            </a:r>
            <a:r>
              <a:rPr lang="fi-FI" sz="1600" dirty="0" smtClean="0"/>
              <a:t>):</a:t>
            </a:r>
          </a:p>
          <a:p>
            <a:pPr marL="285750" indent="-285750">
              <a:buFont typeface="Arial" panose="020B0604020202020204" pitchFamily="34" charset="0"/>
              <a:buChar char="•"/>
            </a:pPr>
            <a:r>
              <a:rPr lang="fi-FI" sz="1600" dirty="0" err="1"/>
              <a:t>Results</a:t>
            </a:r>
            <a:r>
              <a:rPr lang="fi-FI" sz="1600" dirty="0"/>
              <a:t> </a:t>
            </a:r>
            <a:r>
              <a:rPr lang="fi-FI" sz="1600" dirty="0" err="1" smtClean="0"/>
              <a:t>orientation</a:t>
            </a:r>
            <a:r>
              <a:rPr lang="fi-FI" sz="1600" dirty="0" smtClean="0"/>
              <a:t>, </a:t>
            </a:r>
            <a:r>
              <a:rPr lang="fi-FI" sz="1600" dirty="0" err="1" smtClean="0"/>
              <a:t>performance</a:t>
            </a:r>
            <a:r>
              <a:rPr lang="fi-FI" sz="1600" dirty="0" smtClean="0"/>
              <a:t> management</a:t>
            </a:r>
            <a:endParaRPr lang="fi-FI" sz="1600" dirty="0"/>
          </a:p>
          <a:p>
            <a:pPr marL="285750" indent="-285750">
              <a:buFont typeface="Arial" panose="020B0604020202020204" pitchFamily="34" charset="0"/>
              <a:buChar char="•"/>
            </a:pPr>
            <a:r>
              <a:rPr lang="fi-FI" sz="1600" dirty="0" err="1"/>
              <a:t>Customer</a:t>
            </a:r>
            <a:r>
              <a:rPr lang="fi-FI" sz="1600" dirty="0"/>
              <a:t> </a:t>
            </a:r>
            <a:r>
              <a:rPr lang="fi-FI" sz="1600" dirty="0" err="1"/>
              <a:t>focus</a:t>
            </a:r>
            <a:endParaRPr lang="fi-FI" sz="1600" dirty="0"/>
          </a:p>
          <a:p>
            <a:pPr marL="285750" indent="-285750">
              <a:buFont typeface="Arial" panose="020B0604020202020204" pitchFamily="34" charset="0"/>
              <a:buChar char="•"/>
            </a:pPr>
            <a:r>
              <a:rPr lang="fi-FI" sz="1600" dirty="0" err="1"/>
              <a:t>Leadership</a:t>
            </a:r>
            <a:r>
              <a:rPr lang="fi-FI" sz="1600" dirty="0"/>
              <a:t> and </a:t>
            </a:r>
            <a:r>
              <a:rPr lang="fi-FI" sz="1600" dirty="0" err="1"/>
              <a:t>constancy</a:t>
            </a:r>
            <a:r>
              <a:rPr lang="fi-FI" sz="1600" dirty="0"/>
              <a:t> of </a:t>
            </a:r>
            <a:r>
              <a:rPr lang="fi-FI" sz="1600" dirty="0" err="1"/>
              <a:t>purpose</a:t>
            </a:r>
            <a:endParaRPr lang="fi-FI" sz="1600" dirty="0"/>
          </a:p>
          <a:p>
            <a:pPr marL="285750" indent="-285750">
              <a:buFont typeface="Arial" panose="020B0604020202020204" pitchFamily="34" charset="0"/>
              <a:buChar char="•"/>
            </a:pPr>
            <a:r>
              <a:rPr lang="fi-FI" sz="1600" dirty="0"/>
              <a:t>Management </a:t>
            </a:r>
            <a:r>
              <a:rPr lang="fi-FI" sz="1600" dirty="0" err="1"/>
              <a:t>by</a:t>
            </a:r>
            <a:r>
              <a:rPr lang="fi-FI" sz="1600" dirty="0"/>
              <a:t> </a:t>
            </a:r>
            <a:r>
              <a:rPr lang="fi-FI" sz="1600" dirty="0" err="1"/>
              <a:t>processes</a:t>
            </a:r>
            <a:r>
              <a:rPr lang="fi-FI" sz="1600" dirty="0"/>
              <a:t> and </a:t>
            </a:r>
            <a:r>
              <a:rPr lang="fi-FI" sz="1600" dirty="0" err="1"/>
              <a:t>facts</a:t>
            </a:r>
            <a:endParaRPr lang="fi-FI" sz="1600" dirty="0"/>
          </a:p>
          <a:p>
            <a:pPr marL="285750" indent="-285750">
              <a:buFont typeface="Arial" panose="020B0604020202020204" pitchFamily="34" charset="0"/>
              <a:buChar char="•"/>
            </a:pPr>
            <a:r>
              <a:rPr lang="fi-FI" sz="1600" dirty="0"/>
              <a:t>People </a:t>
            </a:r>
            <a:r>
              <a:rPr lang="fi-FI" sz="1600" dirty="0" err="1"/>
              <a:t>development</a:t>
            </a:r>
            <a:r>
              <a:rPr lang="fi-FI" sz="1600" dirty="0"/>
              <a:t> and </a:t>
            </a:r>
            <a:r>
              <a:rPr lang="fi-FI" sz="1600" dirty="0" err="1"/>
              <a:t>involvement</a:t>
            </a:r>
            <a:endParaRPr lang="fi-FI" sz="1600" dirty="0"/>
          </a:p>
          <a:p>
            <a:pPr marL="285750" indent="-285750">
              <a:buFont typeface="Arial" panose="020B0604020202020204" pitchFamily="34" charset="0"/>
              <a:buChar char="•"/>
            </a:pPr>
            <a:r>
              <a:rPr lang="fi-FI" sz="1600" dirty="0" err="1"/>
              <a:t>Continuous</a:t>
            </a:r>
            <a:r>
              <a:rPr lang="fi-FI" sz="1600" dirty="0"/>
              <a:t> </a:t>
            </a:r>
            <a:r>
              <a:rPr lang="fi-FI" sz="1600" dirty="0" err="1"/>
              <a:t>learning</a:t>
            </a:r>
            <a:r>
              <a:rPr lang="fi-FI" sz="1600" dirty="0"/>
              <a:t>, </a:t>
            </a:r>
            <a:r>
              <a:rPr lang="fi-FI" sz="1600" dirty="0" err="1"/>
              <a:t>innovation</a:t>
            </a:r>
            <a:r>
              <a:rPr lang="fi-FI" sz="1600" dirty="0"/>
              <a:t> and </a:t>
            </a:r>
            <a:r>
              <a:rPr lang="fi-FI" sz="1600" dirty="0" err="1"/>
              <a:t>improvement</a:t>
            </a:r>
            <a:endParaRPr lang="fi-FI" sz="1600" dirty="0"/>
          </a:p>
          <a:p>
            <a:pPr marL="285750" indent="-285750">
              <a:buFont typeface="Arial" panose="020B0604020202020204" pitchFamily="34" charset="0"/>
              <a:buChar char="•"/>
            </a:pPr>
            <a:r>
              <a:rPr lang="fi-FI" sz="1600" dirty="0" err="1"/>
              <a:t>Partnership</a:t>
            </a:r>
            <a:r>
              <a:rPr lang="fi-FI" sz="1600" dirty="0"/>
              <a:t> </a:t>
            </a:r>
            <a:r>
              <a:rPr lang="fi-FI" sz="1600" dirty="0" err="1"/>
              <a:t>development</a:t>
            </a:r>
            <a:endParaRPr lang="fi-FI" sz="1600" dirty="0"/>
          </a:p>
          <a:p>
            <a:pPr marL="285750" indent="-285750">
              <a:buFont typeface="Arial" panose="020B0604020202020204" pitchFamily="34" charset="0"/>
              <a:buChar char="•"/>
            </a:pPr>
            <a:r>
              <a:rPr lang="fi-FI" sz="1600" dirty="0" err="1"/>
              <a:t>Social</a:t>
            </a:r>
            <a:r>
              <a:rPr lang="fi-FI" sz="1600" dirty="0"/>
              <a:t> </a:t>
            </a:r>
            <a:r>
              <a:rPr lang="fi-FI" sz="1600" dirty="0" err="1"/>
              <a:t>responsibility</a:t>
            </a:r>
            <a:endParaRPr lang="fi-FI" sz="1600" dirty="0"/>
          </a:p>
          <a:p>
            <a:endParaRPr lang="en-US" sz="1400" dirty="0"/>
          </a:p>
        </p:txBody>
      </p:sp>
    </p:spTree>
    <p:extLst>
      <p:ext uri="{BB962C8B-B14F-4D97-AF65-F5344CB8AC3E}">
        <p14:creationId xmlns:p14="http://schemas.microsoft.com/office/powerpoint/2010/main" val="36049804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5" descr="lapinamk_rgb_nega.png"/>
          <p:cNvPicPr>
            <a:picLocks noChangeAspect="1"/>
          </p:cNvPicPr>
          <p:nvPr/>
        </p:nvPicPr>
        <p:blipFill>
          <a:blip r:embed="rId2"/>
          <a:stretch>
            <a:fillRect/>
          </a:stretch>
        </p:blipFill>
        <p:spPr>
          <a:xfrm>
            <a:off x="3581399" y="5238419"/>
            <a:ext cx="1905001" cy="723238"/>
          </a:xfrm>
          <a:prstGeom prst="rect">
            <a:avLst/>
          </a:prstGeom>
          <a:solidFill>
            <a:srgbClr val="FF402B"/>
          </a:solidFill>
        </p:spPr>
      </p:pic>
      <p:sp>
        <p:nvSpPr>
          <p:cNvPr id="8" name="Tekstiruutu 9"/>
          <p:cNvSpPr txBox="1"/>
          <p:nvPr/>
        </p:nvSpPr>
        <p:spPr>
          <a:xfrm>
            <a:off x="7124" y="2132856"/>
            <a:ext cx="9144000" cy="2400657"/>
          </a:xfrm>
          <a:prstGeom prst="rect">
            <a:avLst/>
          </a:prstGeom>
          <a:solidFill>
            <a:srgbClr val="FF402B"/>
          </a:solidFill>
        </p:spPr>
        <p:txBody>
          <a:bodyPr wrap="square" rtlCol="0">
            <a:spAutoFit/>
          </a:bodyPr>
          <a:lstStyle/>
          <a:p>
            <a:pPr algn="ctr"/>
            <a:r>
              <a:rPr lang="en-US" sz="5000" i="1" baseline="30000" dirty="0" smtClean="0">
                <a:solidFill>
                  <a:schemeClr val="bg1"/>
                </a:solidFill>
                <a:latin typeface="Times"/>
                <a:cs typeface="Times"/>
              </a:rPr>
              <a:t>I'm fire. I'm ice.</a:t>
            </a:r>
          </a:p>
          <a:p>
            <a:pPr algn="ctr"/>
            <a:r>
              <a:rPr lang="en-US" sz="5000" i="1" baseline="30000" dirty="0" smtClean="0">
                <a:solidFill>
                  <a:schemeClr val="bg1"/>
                </a:solidFill>
                <a:latin typeface="Times"/>
                <a:cs typeface="Times"/>
              </a:rPr>
              <a:t>I'm a storm. I'm calm.</a:t>
            </a:r>
          </a:p>
          <a:p>
            <a:pPr algn="ctr"/>
            <a:r>
              <a:rPr lang="en-US" sz="5000" i="1" baseline="30000" dirty="0" smtClean="0">
                <a:solidFill>
                  <a:schemeClr val="bg1"/>
                </a:solidFill>
                <a:latin typeface="Times"/>
                <a:cs typeface="Times"/>
              </a:rPr>
              <a:t>I'm strong and sensitive.</a:t>
            </a:r>
          </a:p>
          <a:p>
            <a:pPr algn="ctr"/>
            <a:r>
              <a:rPr lang="en-US" sz="5000" i="1" baseline="30000" dirty="0" smtClean="0">
                <a:solidFill>
                  <a:schemeClr val="bg1"/>
                </a:solidFill>
                <a:latin typeface="Times"/>
                <a:cs typeface="Times"/>
              </a:rPr>
              <a:t>I have the Northern Factor</a:t>
            </a:r>
            <a:endParaRPr lang="fi-FI" sz="5000" i="1" dirty="0">
              <a:solidFill>
                <a:schemeClr val="bg1"/>
              </a:solidFill>
              <a:latin typeface="Times"/>
              <a:cs typeface="Times"/>
            </a:endParaRPr>
          </a:p>
        </p:txBody>
      </p:sp>
    </p:spTree>
    <p:extLst>
      <p:ext uri="{BB962C8B-B14F-4D97-AF65-F5344CB8AC3E}">
        <p14:creationId xmlns:p14="http://schemas.microsoft.com/office/powerpoint/2010/main" val="1983254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normAutofit fontScale="90000"/>
          </a:bodyPr>
          <a:lstStyle/>
          <a:p>
            <a:r>
              <a:rPr lang="fi-FI" dirty="0" smtClean="0"/>
              <a:t>Management </a:t>
            </a:r>
            <a:r>
              <a:rPr lang="fi-FI" dirty="0" err="1" smtClean="0"/>
              <a:t>commitment</a:t>
            </a:r>
            <a:r>
              <a:rPr lang="fi-FI" dirty="0" smtClean="0"/>
              <a:t> to </a:t>
            </a:r>
            <a:r>
              <a:rPr lang="fi-FI" dirty="0" err="1" smtClean="0"/>
              <a:t>quality</a:t>
            </a:r>
            <a:endParaRPr lang="en-GB" dirty="0"/>
          </a:p>
        </p:txBody>
      </p:sp>
      <p:sp>
        <p:nvSpPr>
          <p:cNvPr id="3" name="Content Placeholder 2"/>
          <p:cNvSpPr>
            <a:spLocks noGrp="1"/>
          </p:cNvSpPr>
          <p:nvPr>
            <p:ph idx="1"/>
          </p:nvPr>
        </p:nvSpPr>
        <p:spPr>
          <a:xfrm>
            <a:off x="457200" y="1403648"/>
            <a:ext cx="8229600" cy="4761656"/>
          </a:xfrm>
        </p:spPr>
        <p:txBody>
          <a:bodyPr>
            <a:normAutofit fontScale="92500"/>
          </a:bodyPr>
          <a:lstStyle/>
          <a:p>
            <a:r>
              <a:rPr lang="en-US" dirty="0"/>
              <a:t>Top management must provide evidence and demonstrate their commitment to the QMS and continual improvement by:</a:t>
            </a:r>
          </a:p>
          <a:p>
            <a:pPr lvl="1"/>
            <a:r>
              <a:rPr lang="en-US" dirty="0"/>
              <a:t>Communicating the importance of meeting </a:t>
            </a:r>
            <a:r>
              <a:rPr lang="en-US" dirty="0" smtClean="0"/>
              <a:t>stakeholder expectations and </a:t>
            </a:r>
            <a:r>
              <a:rPr lang="en-US" dirty="0"/>
              <a:t>any regulatory requirements</a:t>
            </a:r>
          </a:p>
          <a:p>
            <a:pPr lvl="1"/>
            <a:r>
              <a:rPr lang="en-US" dirty="0"/>
              <a:t>Publishing the quality policy</a:t>
            </a:r>
          </a:p>
          <a:p>
            <a:pPr lvl="1"/>
            <a:r>
              <a:rPr lang="en-US" dirty="0"/>
              <a:t>Ensuring that quality </a:t>
            </a:r>
            <a:r>
              <a:rPr lang="en-US" dirty="0" smtClean="0"/>
              <a:t>objectives</a:t>
            </a:r>
            <a:r>
              <a:rPr lang="en-US" dirty="0"/>
              <a:t> </a:t>
            </a:r>
            <a:r>
              <a:rPr lang="en-US" dirty="0" smtClean="0"/>
              <a:t>are </a:t>
            </a:r>
            <a:r>
              <a:rPr lang="en-US" dirty="0"/>
              <a:t>established</a:t>
            </a:r>
          </a:p>
          <a:p>
            <a:pPr lvl="1"/>
            <a:r>
              <a:rPr lang="en-US" dirty="0"/>
              <a:t>Performing management </a:t>
            </a:r>
            <a:r>
              <a:rPr lang="en-US" dirty="0" smtClean="0"/>
              <a:t>review</a:t>
            </a:r>
            <a:endParaRPr lang="en-US" dirty="0"/>
          </a:p>
          <a:p>
            <a:pPr lvl="1"/>
            <a:r>
              <a:rPr lang="en-US" dirty="0"/>
              <a:t>Providing appropriate </a:t>
            </a:r>
            <a:r>
              <a:rPr lang="en-US" dirty="0" smtClean="0"/>
              <a:t>resources</a:t>
            </a:r>
          </a:p>
          <a:p>
            <a:r>
              <a:rPr lang="en-US" dirty="0" smtClean="0"/>
              <a:t>Why quality assurance matters?</a:t>
            </a:r>
          </a:p>
          <a:p>
            <a:pPr lvl="1"/>
            <a:r>
              <a:rPr lang="fi-FI" dirty="0" err="1"/>
              <a:t>Consistency</a:t>
            </a:r>
            <a:r>
              <a:rPr lang="fi-FI" dirty="0"/>
              <a:t> </a:t>
            </a:r>
          </a:p>
          <a:p>
            <a:pPr lvl="1"/>
            <a:r>
              <a:rPr lang="fi-FI" dirty="0" err="1" smtClean="0"/>
              <a:t>Efficiency</a:t>
            </a:r>
            <a:r>
              <a:rPr lang="fi-FI" dirty="0" smtClean="0"/>
              <a:t>					</a:t>
            </a:r>
            <a:r>
              <a:rPr lang="fi-FI" dirty="0" err="1" smtClean="0"/>
              <a:t>From</a:t>
            </a:r>
            <a:r>
              <a:rPr lang="fi-FI" dirty="0" smtClean="0"/>
              <a:t> </a:t>
            </a:r>
            <a:r>
              <a:rPr lang="fi-FI" dirty="0" err="1" smtClean="0"/>
              <a:t>control</a:t>
            </a:r>
            <a:r>
              <a:rPr lang="fi-FI" dirty="0" smtClean="0"/>
              <a:t> to </a:t>
            </a:r>
            <a:r>
              <a:rPr lang="fi-FI" dirty="0" err="1" smtClean="0"/>
              <a:t>empowerment</a:t>
            </a:r>
            <a:r>
              <a:rPr lang="fi-FI" dirty="0" smtClean="0"/>
              <a:t> and</a:t>
            </a:r>
            <a:endParaRPr lang="fi-FI" dirty="0"/>
          </a:p>
          <a:p>
            <a:pPr lvl="1"/>
            <a:r>
              <a:rPr lang="fi-FI" dirty="0" smtClean="0"/>
              <a:t>Productivity				</a:t>
            </a:r>
            <a:r>
              <a:rPr lang="fi-FI" dirty="0" err="1" smtClean="0"/>
              <a:t>continuous</a:t>
            </a:r>
            <a:r>
              <a:rPr lang="fi-FI" dirty="0" smtClean="0"/>
              <a:t> </a:t>
            </a:r>
            <a:r>
              <a:rPr lang="fi-FI" dirty="0" err="1" smtClean="0"/>
              <a:t>improvement</a:t>
            </a:r>
            <a:r>
              <a:rPr lang="fi-FI" dirty="0" smtClean="0"/>
              <a:t> </a:t>
            </a:r>
            <a:endParaRPr lang="fi-FI" dirty="0"/>
          </a:p>
          <a:p>
            <a:pPr lvl="1"/>
            <a:r>
              <a:rPr lang="fi-FI" dirty="0" err="1"/>
              <a:t>Transparency</a:t>
            </a:r>
            <a:r>
              <a:rPr lang="fi-FI" dirty="0"/>
              <a:t> </a:t>
            </a:r>
            <a:endParaRPr lang="en-GB" dirty="0"/>
          </a:p>
          <a:p>
            <a:pPr lvl="1"/>
            <a:endParaRPr lang="en-US" dirty="0"/>
          </a:p>
          <a:p>
            <a:endParaRPr lang="en-GB" dirty="0"/>
          </a:p>
        </p:txBody>
      </p:sp>
      <p:sp>
        <p:nvSpPr>
          <p:cNvPr id="4" name="Right Brace 3"/>
          <p:cNvSpPr/>
          <p:nvPr/>
        </p:nvSpPr>
        <p:spPr>
          <a:xfrm>
            <a:off x="3203848" y="4797152"/>
            <a:ext cx="504056" cy="1296144"/>
          </a:xfrm>
          <a:prstGeom prst="rightBrac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774870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Leadership</a:t>
            </a:r>
            <a:endParaRPr lang="en-US" dirty="0"/>
          </a:p>
        </p:txBody>
      </p:sp>
      <p:sp>
        <p:nvSpPr>
          <p:cNvPr id="3" name="Content Placeholder 2"/>
          <p:cNvSpPr>
            <a:spLocks noGrp="1"/>
          </p:cNvSpPr>
          <p:nvPr>
            <p:ph idx="1"/>
          </p:nvPr>
        </p:nvSpPr>
        <p:spPr>
          <a:xfrm>
            <a:off x="457200" y="1916832"/>
            <a:ext cx="8229600" cy="3556991"/>
          </a:xfrm>
        </p:spPr>
        <p:txBody>
          <a:bodyPr/>
          <a:lstStyle/>
          <a:p>
            <a:r>
              <a:rPr lang="fi-FI" dirty="0" err="1" smtClean="0"/>
              <a:t>Provides</a:t>
            </a:r>
            <a:r>
              <a:rPr lang="fi-FI" dirty="0" smtClean="0"/>
              <a:t> </a:t>
            </a:r>
            <a:r>
              <a:rPr lang="fi-FI" dirty="0" err="1" smtClean="0"/>
              <a:t>direction</a:t>
            </a:r>
            <a:r>
              <a:rPr lang="fi-FI" dirty="0" smtClean="0"/>
              <a:t> for </a:t>
            </a:r>
            <a:r>
              <a:rPr lang="fi-FI" dirty="0" err="1" smtClean="0"/>
              <a:t>Lapland</a:t>
            </a:r>
            <a:r>
              <a:rPr lang="fi-FI" dirty="0" smtClean="0"/>
              <a:t> UAS </a:t>
            </a:r>
            <a:r>
              <a:rPr lang="fi-FI" dirty="0" err="1" smtClean="0"/>
              <a:t>by</a:t>
            </a:r>
            <a:r>
              <a:rPr lang="fi-FI" dirty="0" smtClean="0"/>
              <a:t> </a:t>
            </a:r>
            <a:r>
              <a:rPr lang="fi-FI" dirty="0" err="1" smtClean="0"/>
              <a:t>developing</a:t>
            </a:r>
            <a:r>
              <a:rPr lang="fi-FI" dirty="0" smtClean="0"/>
              <a:t> </a:t>
            </a:r>
            <a:r>
              <a:rPr lang="fi-FI" dirty="0" err="1" smtClean="0"/>
              <a:t>its</a:t>
            </a:r>
            <a:r>
              <a:rPr lang="fi-FI" dirty="0" smtClean="0"/>
              <a:t> mission, vision and </a:t>
            </a:r>
            <a:r>
              <a:rPr lang="fi-FI" dirty="0" err="1" smtClean="0"/>
              <a:t>values</a:t>
            </a:r>
            <a:endParaRPr lang="fi-FI" dirty="0" smtClean="0"/>
          </a:p>
          <a:p>
            <a:r>
              <a:rPr lang="fi-FI" dirty="0" err="1" smtClean="0"/>
              <a:t>Manage</a:t>
            </a:r>
            <a:r>
              <a:rPr lang="fi-FI" dirty="0" smtClean="0"/>
              <a:t> </a:t>
            </a:r>
            <a:r>
              <a:rPr lang="fi-FI" dirty="0" err="1" smtClean="0"/>
              <a:t>the</a:t>
            </a:r>
            <a:r>
              <a:rPr lang="fi-FI" dirty="0" smtClean="0"/>
              <a:t> UAS, </a:t>
            </a:r>
            <a:r>
              <a:rPr lang="fi-FI" dirty="0" err="1" smtClean="0"/>
              <a:t>its</a:t>
            </a:r>
            <a:r>
              <a:rPr lang="fi-FI" dirty="0" smtClean="0"/>
              <a:t> </a:t>
            </a:r>
            <a:r>
              <a:rPr lang="fi-FI" dirty="0" err="1" smtClean="0"/>
              <a:t>performance</a:t>
            </a:r>
            <a:r>
              <a:rPr lang="fi-FI" dirty="0" smtClean="0"/>
              <a:t> and </a:t>
            </a:r>
            <a:r>
              <a:rPr lang="fi-FI" dirty="0" err="1" smtClean="0"/>
              <a:t>continuous</a:t>
            </a:r>
            <a:r>
              <a:rPr lang="fi-FI" dirty="0" smtClean="0"/>
              <a:t> </a:t>
            </a:r>
            <a:r>
              <a:rPr lang="fi-FI" dirty="0" err="1" smtClean="0"/>
              <a:t>improvement</a:t>
            </a:r>
            <a:endParaRPr lang="fi-FI" dirty="0" smtClean="0"/>
          </a:p>
          <a:p>
            <a:r>
              <a:rPr lang="fi-FI" dirty="0" err="1" smtClean="0"/>
              <a:t>Motivate</a:t>
            </a:r>
            <a:r>
              <a:rPr lang="fi-FI" dirty="0" smtClean="0"/>
              <a:t> and </a:t>
            </a:r>
            <a:r>
              <a:rPr lang="fi-FI" dirty="0" err="1" smtClean="0"/>
              <a:t>support</a:t>
            </a:r>
            <a:r>
              <a:rPr lang="fi-FI" dirty="0" smtClean="0"/>
              <a:t> </a:t>
            </a:r>
            <a:r>
              <a:rPr lang="fi-FI" dirty="0" err="1" smtClean="0"/>
              <a:t>people</a:t>
            </a:r>
            <a:r>
              <a:rPr lang="fi-FI" dirty="0" smtClean="0"/>
              <a:t> and act as an </a:t>
            </a:r>
            <a:r>
              <a:rPr lang="fi-FI" dirty="0" err="1" smtClean="0"/>
              <a:t>example</a:t>
            </a:r>
            <a:r>
              <a:rPr lang="fi-FI" dirty="0" smtClean="0"/>
              <a:t> </a:t>
            </a:r>
            <a:r>
              <a:rPr lang="fi-FI" dirty="0" err="1" smtClean="0"/>
              <a:t>by</a:t>
            </a:r>
            <a:r>
              <a:rPr lang="fi-FI" dirty="0" smtClean="0"/>
              <a:t> </a:t>
            </a:r>
            <a:r>
              <a:rPr lang="fi-FI" dirty="0" err="1" smtClean="0"/>
              <a:t>embracing</a:t>
            </a:r>
            <a:r>
              <a:rPr lang="fi-FI" dirty="0" smtClean="0"/>
              <a:t> </a:t>
            </a:r>
            <a:r>
              <a:rPr lang="fi-FI" dirty="0" err="1" smtClean="0"/>
              <a:t>the</a:t>
            </a:r>
            <a:r>
              <a:rPr lang="fi-FI" dirty="0" smtClean="0"/>
              <a:t> </a:t>
            </a:r>
            <a:r>
              <a:rPr lang="fi-FI" dirty="0" err="1" smtClean="0"/>
              <a:t>values</a:t>
            </a:r>
            <a:r>
              <a:rPr lang="fi-FI" dirty="0" smtClean="0"/>
              <a:t> </a:t>
            </a:r>
          </a:p>
          <a:p>
            <a:r>
              <a:rPr lang="fi-FI" dirty="0" err="1" smtClean="0"/>
              <a:t>Manage</a:t>
            </a:r>
            <a:r>
              <a:rPr lang="fi-FI" dirty="0" smtClean="0"/>
              <a:t> </a:t>
            </a:r>
            <a:r>
              <a:rPr lang="fi-FI" dirty="0" err="1" smtClean="0"/>
              <a:t>partnerships</a:t>
            </a:r>
            <a:r>
              <a:rPr lang="fi-FI" dirty="0" smtClean="0"/>
              <a:t>, </a:t>
            </a:r>
            <a:r>
              <a:rPr lang="fi-FI" dirty="0" err="1" smtClean="0"/>
              <a:t>relations</a:t>
            </a:r>
            <a:r>
              <a:rPr lang="fi-FI" dirty="0" smtClean="0"/>
              <a:t> </a:t>
            </a:r>
            <a:r>
              <a:rPr lang="fi-FI" dirty="0" err="1" smtClean="0"/>
              <a:t>with</a:t>
            </a:r>
            <a:r>
              <a:rPr lang="fi-FI" dirty="0" smtClean="0"/>
              <a:t> </a:t>
            </a:r>
            <a:r>
              <a:rPr lang="fi-FI" dirty="0" err="1" smtClean="0"/>
              <a:t>political</a:t>
            </a:r>
            <a:r>
              <a:rPr lang="fi-FI" dirty="0" smtClean="0"/>
              <a:t> </a:t>
            </a:r>
            <a:r>
              <a:rPr lang="fi-FI" dirty="0" err="1" smtClean="0"/>
              <a:t>authorities</a:t>
            </a:r>
            <a:r>
              <a:rPr lang="fi-FI" dirty="0" smtClean="0"/>
              <a:t> and </a:t>
            </a:r>
            <a:r>
              <a:rPr lang="fi-FI" dirty="0" err="1" smtClean="0"/>
              <a:t>other</a:t>
            </a:r>
            <a:r>
              <a:rPr lang="fi-FI" dirty="0" smtClean="0"/>
              <a:t> </a:t>
            </a:r>
            <a:r>
              <a:rPr lang="fi-FI" dirty="0" err="1" smtClean="0"/>
              <a:t>stakeholders</a:t>
            </a:r>
            <a:r>
              <a:rPr lang="fi-FI" dirty="0" smtClean="0"/>
              <a:t>  </a:t>
            </a:r>
          </a:p>
          <a:p>
            <a:endParaRPr lang="en-US" dirty="0"/>
          </a:p>
        </p:txBody>
      </p:sp>
    </p:spTree>
    <p:extLst>
      <p:ext uri="{BB962C8B-B14F-4D97-AF65-F5344CB8AC3E}">
        <p14:creationId xmlns:p14="http://schemas.microsoft.com/office/powerpoint/2010/main" val="3717790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Ylänuoli 11"/>
          <p:cNvSpPr/>
          <p:nvPr/>
        </p:nvSpPr>
        <p:spPr>
          <a:xfrm>
            <a:off x="5077036" y="4869160"/>
            <a:ext cx="360040" cy="288032"/>
          </a:xfrm>
          <a:prstGeom prst="up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grpSp>
        <p:nvGrpSpPr>
          <p:cNvPr id="2" name="Group 1"/>
          <p:cNvGrpSpPr/>
          <p:nvPr/>
        </p:nvGrpSpPr>
        <p:grpSpPr>
          <a:xfrm>
            <a:off x="611560" y="1820541"/>
            <a:ext cx="8172400" cy="4169389"/>
            <a:chOff x="611560" y="1820541"/>
            <a:chExt cx="8172400" cy="4169389"/>
          </a:xfrm>
        </p:grpSpPr>
        <p:sp>
          <p:nvSpPr>
            <p:cNvPr id="5" name="Viisikulmio 4"/>
            <p:cNvSpPr/>
            <p:nvPr/>
          </p:nvSpPr>
          <p:spPr>
            <a:xfrm>
              <a:off x="611560" y="3068960"/>
              <a:ext cx="8172400" cy="144016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Pyöristetty suorakulmio 5"/>
            <p:cNvSpPr/>
            <p:nvPr/>
          </p:nvSpPr>
          <p:spPr>
            <a:xfrm>
              <a:off x="899592" y="3140968"/>
              <a:ext cx="2106234" cy="1296144"/>
            </a:xfrm>
            <a:prstGeom prst="roundRect">
              <a:avLst/>
            </a:prstGeom>
            <a:solidFill>
              <a:schemeClr val="bg1"/>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fi-FI" dirty="0" smtClean="0">
                  <a:solidFill>
                    <a:prstClr val="white"/>
                  </a:solidFill>
                </a:rPr>
                <a:t>CVVVV</a:t>
              </a:r>
              <a:endParaRPr lang="en-US" dirty="0">
                <a:solidFill>
                  <a:prstClr val="white"/>
                </a:solidFill>
              </a:endParaRPr>
            </a:p>
          </p:txBody>
        </p:sp>
        <p:sp>
          <p:nvSpPr>
            <p:cNvPr id="7" name="Pyöristetty suorakulmio 6"/>
            <p:cNvSpPr/>
            <p:nvPr/>
          </p:nvSpPr>
          <p:spPr>
            <a:xfrm>
              <a:off x="3203848" y="3140968"/>
              <a:ext cx="1549152" cy="1296144"/>
            </a:xfrm>
            <a:prstGeom prst="roundRect">
              <a:avLst/>
            </a:prstGeom>
            <a:solidFill>
              <a:schemeClr val="bg1"/>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fi-FI" dirty="0" smtClean="0">
                  <a:solidFill>
                    <a:prstClr val="white"/>
                  </a:solidFill>
                </a:rPr>
                <a:t>CVVVV</a:t>
              </a:r>
              <a:endParaRPr lang="en-US" dirty="0">
                <a:solidFill>
                  <a:prstClr val="white"/>
                </a:solidFill>
              </a:endParaRPr>
            </a:p>
          </p:txBody>
        </p:sp>
        <p:sp>
          <p:nvSpPr>
            <p:cNvPr id="8" name="Pyöristetty suorakulmio 7"/>
            <p:cNvSpPr/>
            <p:nvPr/>
          </p:nvSpPr>
          <p:spPr>
            <a:xfrm>
              <a:off x="5961769" y="3133568"/>
              <a:ext cx="1418543" cy="1296144"/>
            </a:xfrm>
            <a:prstGeom prst="roundRect">
              <a:avLst/>
            </a:prstGeom>
            <a:solidFill>
              <a:schemeClr val="bg1"/>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fi-FI" dirty="0" smtClean="0">
                  <a:solidFill>
                    <a:prstClr val="white"/>
                  </a:solidFill>
                </a:rPr>
                <a:t>CVVVV</a:t>
              </a:r>
              <a:endParaRPr lang="en-US" dirty="0">
                <a:solidFill>
                  <a:prstClr val="white"/>
                </a:solidFill>
              </a:endParaRPr>
            </a:p>
          </p:txBody>
        </p:sp>
        <p:sp>
          <p:nvSpPr>
            <p:cNvPr id="17" name="Tekstikehys 16"/>
            <p:cNvSpPr txBox="1"/>
            <p:nvPr/>
          </p:nvSpPr>
          <p:spPr>
            <a:xfrm>
              <a:off x="1043608" y="3277433"/>
              <a:ext cx="1890210" cy="646331"/>
            </a:xfrm>
            <a:prstGeom prst="rect">
              <a:avLst/>
            </a:prstGeom>
            <a:noFill/>
          </p:spPr>
          <p:txBody>
            <a:bodyPr wrap="square" rtlCol="0">
              <a:spAutoFit/>
            </a:bodyPr>
            <a:lstStyle/>
            <a:p>
              <a:pPr defTabSz="914400"/>
              <a:r>
                <a:rPr lang="fi-FI" sz="1200" dirty="0" err="1" smtClean="0">
                  <a:solidFill>
                    <a:prstClr val="black"/>
                  </a:solidFill>
                </a:rPr>
                <a:t>Analysing</a:t>
              </a:r>
              <a:r>
                <a:rPr lang="fi-FI" sz="1200" dirty="0" smtClean="0">
                  <a:solidFill>
                    <a:prstClr val="black"/>
                  </a:solidFill>
                </a:rPr>
                <a:t> </a:t>
              </a:r>
              <a:r>
                <a:rPr lang="fi-FI" sz="1200" dirty="0" err="1" smtClean="0">
                  <a:solidFill>
                    <a:prstClr val="black"/>
                  </a:solidFill>
                </a:rPr>
                <a:t>existing</a:t>
              </a:r>
              <a:r>
                <a:rPr lang="fi-FI" sz="1200" dirty="0" smtClean="0">
                  <a:solidFill>
                    <a:prstClr val="black"/>
                  </a:solidFill>
                </a:rPr>
                <a:t> </a:t>
              </a:r>
              <a:r>
                <a:rPr lang="fi-FI" sz="1200" dirty="0" err="1" smtClean="0">
                  <a:solidFill>
                    <a:prstClr val="black"/>
                  </a:solidFill>
                </a:rPr>
                <a:t>strategies</a:t>
              </a:r>
              <a:r>
                <a:rPr lang="fi-FI" sz="1200" dirty="0" smtClean="0">
                  <a:solidFill>
                    <a:prstClr val="black"/>
                  </a:solidFill>
                </a:rPr>
                <a:t>, food for </a:t>
              </a:r>
              <a:r>
                <a:rPr lang="fi-FI" sz="1200" dirty="0" err="1" smtClean="0">
                  <a:solidFill>
                    <a:prstClr val="black"/>
                  </a:solidFill>
                </a:rPr>
                <a:t>thought</a:t>
              </a:r>
              <a:r>
                <a:rPr lang="fi-FI" sz="1200" dirty="0" smtClean="0">
                  <a:solidFill>
                    <a:prstClr val="black"/>
                  </a:solidFill>
                </a:rPr>
                <a:t> for </a:t>
              </a:r>
              <a:r>
                <a:rPr lang="fi-FI" sz="1200" dirty="0" err="1" smtClean="0">
                  <a:solidFill>
                    <a:prstClr val="black"/>
                  </a:solidFill>
                </a:rPr>
                <a:t>the</a:t>
              </a:r>
              <a:r>
                <a:rPr lang="fi-FI" sz="1200" dirty="0" smtClean="0">
                  <a:solidFill>
                    <a:prstClr val="black"/>
                  </a:solidFill>
                </a:rPr>
                <a:t> </a:t>
              </a:r>
              <a:r>
                <a:rPr lang="fi-FI" sz="1200" dirty="0" err="1" smtClean="0">
                  <a:solidFill>
                    <a:prstClr val="black"/>
                  </a:solidFill>
                </a:rPr>
                <a:t>new</a:t>
              </a:r>
              <a:r>
                <a:rPr lang="fi-FI" sz="1200" dirty="0" smtClean="0">
                  <a:solidFill>
                    <a:prstClr val="black"/>
                  </a:solidFill>
                </a:rPr>
                <a:t> </a:t>
              </a:r>
              <a:r>
                <a:rPr lang="fi-FI" sz="1200" dirty="0" err="1" smtClean="0">
                  <a:solidFill>
                    <a:prstClr val="black"/>
                  </a:solidFill>
                </a:rPr>
                <a:t>strategy</a:t>
              </a:r>
              <a:endParaRPr lang="en-US" sz="1200" dirty="0">
                <a:solidFill>
                  <a:prstClr val="black"/>
                </a:solidFill>
              </a:endParaRPr>
            </a:p>
          </p:txBody>
        </p:sp>
        <p:sp>
          <p:nvSpPr>
            <p:cNvPr id="18" name="Tekstikehys 17"/>
            <p:cNvSpPr txBox="1"/>
            <p:nvPr/>
          </p:nvSpPr>
          <p:spPr>
            <a:xfrm>
              <a:off x="6125155" y="3574945"/>
              <a:ext cx="1070154" cy="461665"/>
            </a:xfrm>
            <a:prstGeom prst="rect">
              <a:avLst/>
            </a:prstGeom>
            <a:noFill/>
          </p:spPr>
          <p:txBody>
            <a:bodyPr wrap="square" rtlCol="0">
              <a:spAutoFit/>
            </a:bodyPr>
            <a:lstStyle/>
            <a:p>
              <a:pPr defTabSz="914400"/>
              <a:r>
                <a:rPr lang="fi-FI" sz="1200" dirty="0" err="1" smtClean="0">
                  <a:solidFill>
                    <a:prstClr val="black"/>
                  </a:solidFill>
                </a:rPr>
                <a:t>Finalizing</a:t>
              </a:r>
              <a:r>
                <a:rPr lang="fi-FI" sz="1200" dirty="0" smtClean="0">
                  <a:solidFill>
                    <a:prstClr val="black"/>
                  </a:solidFill>
                </a:rPr>
                <a:t> </a:t>
              </a:r>
              <a:r>
                <a:rPr lang="fi-FI" sz="1200" dirty="0" err="1" smtClean="0">
                  <a:solidFill>
                    <a:prstClr val="black"/>
                  </a:solidFill>
                </a:rPr>
                <a:t>the</a:t>
              </a:r>
              <a:r>
                <a:rPr lang="fi-FI" sz="1200" dirty="0" smtClean="0">
                  <a:solidFill>
                    <a:prstClr val="black"/>
                  </a:solidFill>
                </a:rPr>
                <a:t> </a:t>
              </a:r>
              <a:r>
                <a:rPr lang="fi-FI" sz="1200" dirty="0" err="1" smtClean="0">
                  <a:solidFill>
                    <a:prstClr val="black"/>
                  </a:solidFill>
                </a:rPr>
                <a:t>strategy</a:t>
              </a:r>
              <a:endParaRPr lang="en-US" sz="1200" dirty="0">
                <a:solidFill>
                  <a:prstClr val="black"/>
                </a:solidFill>
              </a:endParaRPr>
            </a:p>
          </p:txBody>
        </p:sp>
        <p:sp>
          <p:nvSpPr>
            <p:cNvPr id="19" name="Tekstikehys 18"/>
            <p:cNvSpPr txBox="1"/>
            <p:nvPr/>
          </p:nvSpPr>
          <p:spPr>
            <a:xfrm>
              <a:off x="3334646" y="3390278"/>
              <a:ext cx="1440160" cy="461665"/>
            </a:xfrm>
            <a:prstGeom prst="rect">
              <a:avLst/>
            </a:prstGeom>
            <a:noFill/>
          </p:spPr>
          <p:txBody>
            <a:bodyPr wrap="square" rtlCol="0">
              <a:spAutoFit/>
            </a:bodyPr>
            <a:lstStyle/>
            <a:p>
              <a:pPr defTabSz="914400"/>
              <a:r>
                <a:rPr lang="fi-FI" sz="1200" dirty="0" err="1" smtClean="0">
                  <a:solidFill>
                    <a:prstClr val="black"/>
                  </a:solidFill>
                </a:rPr>
                <a:t>Drafting</a:t>
              </a:r>
              <a:r>
                <a:rPr lang="fi-FI" sz="1200" dirty="0" smtClean="0">
                  <a:solidFill>
                    <a:prstClr val="black"/>
                  </a:solidFill>
                </a:rPr>
                <a:t> </a:t>
              </a:r>
              <a:r>
                <a:rPr lang="fi-FI" sz="1200" dirty="0" err="1" smtClean="0">
                  <a:solidFill>
                    <a:prstClr val="black"/>
                  </a:solidFill>
                </a:rPr>
                <a:t>the</a:t>
              </a:r>
              <a:r>
                <a:rPr lang="fi-FI" sz="1200" dirty="0" smtClean="0">
                  <a:solidFill>
                    <a:prstClr val="black"/>
                  </a:solidFill>
                </a:rPr>
                <a:t> </a:t>
              </a:r>
              <a:r>
                <a:rPr lang="fi-FI" sz="1200" dirty="0" err="1" smtClean="0">
                  <a:solidFill>
                    <a:prstClr val="black"/>
                  </a:solidFill>
                </a:rPr>
                <a:t>new</a:t>
              </a:r>
              <a:r>
                <a:rPr lang="fi-FI" sz="1200" dirty="0" smtClean="0">
                  <a:solidFill>
                    <a:prstClr val="black"/>
                  </a:solidFill>
                </a:rPr>
                <a:t> </a:t>
              </a:r>
              <a:r>
                <a:rPr lang="fi-FI" sz="1200" dirty="0" err="1" smtClean="0">
                  <a:solidFill>
                    <a:prstClr val="black"/>
                  </a:solidFill>
                </a:rPr>
                <a:t>strategy</a:t>
              </a:r>
              <a:endParaRPr lang="en-US" sz="1200" dirty="0">
                <a:solidFill>
                  <a:prstClr val="black"/>
                </a:solidFill>
              </a:endParaRPr>
            </a:p>
          </p:txBody>
        </p:sp>
        <p:sp>
          <p:nvSpPr>
            <p:cNvPr id="21" name="Pyöristetty suorakulmio 20"/>
            <p:cNvSpPr/>
            <p:nvPr/>
          </p:nvSpPr>
          <p:spPr>
            <a:xfrm>
              <a:off x="7452320" y="3132718"/>
              <a:ext cx="648072" cy="1296144"/>
            </a:xfrm>
            <a:prstGeom prst="roundRect">
              <a:avLst/>
            </a:prstGeom>
            <a:solidFill>
              <a:schemeClr val="bg1"/>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fi-FI" dirty="0" smtClean="0">
                  <a:solidFill>
                    <a:prstClr val="white"/>
                  </a:solidFill>
                </a:rPr>
                <a:t>CVVVV</a:t>
              </a:r>
              <a:endParaRPr lang="en-US" dirty="0">
                <a:solidFill>
                  <a:prstClr val="white"/>
                </a:solidFill>
              </a:endParaRPr>
            </a:p>
          </p:txBody>
        </p:sp>
        <p:sp>
          <p:nvSpPr>
            <p:cNvPr id="22" name="Tekstikehys 21"/>
            <p:cNvSpPr txBox="1"/>
            <p:nvPr/>
          </p:nvSpPr>
          <p:spPr>
            <a:xfrm>
              <a:off x="7452320" y="3529683"/>
              <a:ext cx="1008112" cy="461665"/>
            </a:xfrm>
            <a:prstGeom prst="rect">
              <a:avLst/>
            </a:prstGeom>
            <a:noFill/>
          </p:spPr>
          <p:txBody>
            <a:bodyPr wrap="square" rtlCol="0">
              <a:spAutoFit/>
            </a:bodyPr>
            <a:lstStyle/>
            <a:p>
              <a:pPr defTabSz="914400"/>
              <a:r>
                <a:rPr lang="fi-FI" sz="1200" dirty="0" err="1" smtClean="0">
                  <a:solidFill>
                    <a:prstClr val="black"/>
                  </a:solidFill>
                </a:rPr>
                <a:t>Decision</a:t>
              </a:r>
              <a:r>
                <a:rPr lang="fi-FI" sz="1200" dirty="0" smtClean="0">
                  <a:solidFill>
                    <a:prstClr val="black"/>
                  </a:solidFill>
                </a:rPr>
                <a:t> </a:t>
              </a:r>
              <a:r>
                <a:rPr lang="fi-FI" sz="1200" dirty="0" err="1" smtClean="0">
                  <a:solidFill>
                    <a:prstClr val="black"/>
                  </a:solidFill>
                </a:rPr>
                <a:t>making</a:t>
              </a:r>
              <a:endParaRPr lang="en-US" sz="1200" dirty="0">
                <a:solidFill>
                  <a:prstClr val="black"/>
                </a:solidFill>
              </a:endParaRPr>
            </a:p>
          </p:txBody>
        </p:sp>
        <p:sp>
          <p:nvSpPr>
            <p:cNvPr id="26" name="Ylänuoli 25"/>
            <p:cNvSpPr/>
            <p:nvPr/>
          </p:nvSpPr>
          <p:spPr>
            <a:xfrm rot="10800000">
              <a:off x="1691680" y="2708920"/>
              <a:ext cx="360040" cy="288032"/>
            </a:xfrm>
            <a:prstGeom prst="up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7" name="Ylänuoli 26"/>
            <p:cNvSpPr/>
            <p:nvPr/>
          </p:nvSpPr>
          <p:spPr>
            <a:xfrm rot="10800000">
              <a:off x="4139952" y="2673837"/>
              <a:ext cx="360040" cy="288032"/>
            </a:xfrm>
            <a:prstGeom prst="up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8" name="Ylänuoli 27"/>
            <p:cNvSpPr/>
            <p:nvPr/>
          </p:nvSpPr>
          <p:spPr>
            <a:xfrm rot="10800000">
              <a:off x="5037570" y="2682815"/>
              <a:ext cx="360040" cy="288032"/>
            </a:xfrm>
            <a:prstGeom prst="up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4" name="Tekstikehys 16"/>
            <p:cNvSpPr txBox="1"/>
            <p:nvPr/>
          </p:nvSpPr>
          <p:spPr>
            <a:xfrm>
              <a:off x="933149" y="1832641"/>
              <a:ext cx="1619200" cy="646331"/>
            </a:xfrm>
            <a:prstGeom prst="rect">
              <a:avLst/>
            </a:prstGeom>
            <a:noFill/>
          </p:spPr>
          <p:txBody>
            <a:bodyPr wrap="square" rtlCol="0">
              <a:spAutoFit/>
            </a:bodyPr>
            <a:lstStyle/>
            <a:p>
              <a:pPr defTabSz="914400"/>
              <a:r>
                <a:rPr lang="fi-FI" sz="1200" dirty="0" err="1" smtClean="0">
                  <a:solidFill>
                    <a:prstClr val="black"/>
                  </a:solidFill>
                </a:rPr>
                <a:t>Employee</a:t>
              </a:r>
              <a:r>
                <a:rPr lang="fi-FI" sz="1200" dirty="0" smtClean="0">
                  <a:solidFill>
                    <a:prstClr val="black"/>
                  </a:solidFill>
                </a:rPr>
                <a:t> </a:t>
              </a:r>
              <a:r>
                <a:rPr lang="fi-FI" sz="1200" dirty="0" err="1" smtClean="0">
                  <a:solidFill>
                    <a:prstClr val="black"/>
                  </a:solidFill>
                </a:rPr>
                <a:t>participation</a:t>
              </a:r>
              <a:r>
                <a:rPr lang="fi-FI" sz="1200" dirty="0" smtClean="0">
                  <a:solidFill>
                    <a:prstClr val="black"/>
                  </a:solidFill>
                </a:rPr>
                <a:t> </a:t>
              </a:r>
              <a:r>
                <a:rPr lang="fi-FI" sz="1200" dirty="0" err="1" smtClean="0">
                  <a:solidFill>
                    <a:prstClr val="black"/>
                  </a:solidFill>
                </a:rPr>
                <a:t>supported</a:t>
              </a:r>
              <a:r>
                <a:rPr lang="fi-FI" sz="1200" dirty="0" smtClean="0">
                  <a:solidFill>
                    <a:prstClr val="black"/>
                  </a:solidFill>
                </a:rPr>
                <a:t> </a:t>
              </a:r>
              <a:r>
                <a:rPr lang="fi-FI" sz="1200" dirty="0" err="1" smtClean="0">
                  <a:solidFill>
                    <a:prstClr val="black"/>
                  </a:solidFill>
                </a:rPr>
                <a:t>by</a:t>
              </a:r>
              <a:r>
                <a:rPr lang="fi-FI" sz="1200" dirty="0" smtClean="0">
                  <a:solidFill>
                    <a:prstClr val="black"/>
                  </a:solidFill>
                </a:rPr>
                <a:t> </a:t>
              </a:r>
              <a:r>
                <a:rPr lang="fi-FI" sz="1200" dirty="0" err="1" smtClean="0">
                  <a:solidFill>
                    <a:prstClr val="black"/>
                  </a:solidFill>
                </a:rPr>
                <a:t>strategy</a:t>
              </a:r>
              <a:r>
                <a:rPr lang="fi-FI" sz="1200" dirty="0" smtClean="0">
                  <a:solidFill>
                    <a:prstClr val="black"/>
                  </a:solidFill>
                </a:rPr>
                <a:t> </a:t>
              </a:r>
              <a:r>
                <a:rPr lang="fi-FI" sz="1200" dirty="0" err="1" smtClean="0">
                  <a:solidFill>
                    <a:prstClr val="black"/>
                  </a:solidFill>
                </a:rPr>
                <a:t>agents</a:t>
              </a:r>
              <a:endParaRPr lang="en-US" sz="1200" dirty="0">
                <a:solidFill>
                  <a:prstClr val="black"/>
                </a:solidFill>
              </a:endParaRPr>
            </a:p>
          </p:txBody>
        </p:sp>
        <p:sp>
          <p:nvSpPr>
            <p:cNvPr id="40" name="Pyöristetty suorakulmio 6"/>
            <p:cNvSpPr/>
            <p:nvPr/>
          </p:nvSpPr>
          <p:spPr>
            <a:xfrm>
              <a:off x="4888532" y="3078440"/>
              <a:ext cx="507082" cy="1296144"/>
            </a:xfrm>
            <a:prstGeom prst="roundRect">
              <a:avLst/>
            </a:prstGeom>
            <a:solidFill>
              <a:schemeClr val="bg1"/>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fi-FI" dirty="0" smtClean="0">
                  <a:solidFill>
                    <a:prstClr val="white"/>
                  </a:solidFill>
                </a:rPr>
                <a:t>CVVVV</a:t>
              </a:r>
              <a:endParaRPr lang="en-US" dirty="0">
                <a:solidFill>
                  <a:prstClr val="white"/>
                </a:solidFill>
              </a:endParaRPr>
            </a:p>
          </p:txBody>
        </p:sp>
        <p:sp>
          <p:nvSpPr>
            <p:cNvPr id="41" name="Pyöristetty suorakulmio 6"/>
            <p:cNvSpPr/>
            <p:nvPr/>
          </p:nvSpPr>
          <p:spPr>
            <a:xfrm>
              <a:off x="5142073" y="3120830"/>
              <a:ext cx="507082" cy="1296144"/>
            </a:xfrm>
            <a:prstGeom prst="roundRect">
              <a:avLst/>
            </a:prstGeom>
            <a:solidFill>
              <a:schemeClr val="bg1"/>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fi-FI" dirty="0" smtClean="0">
                  <a:solidFill>
                    <a:prstClr val="white"/>
                  </a:solidFill>
                </a:rPr>
                <a:t>CVVVV</a:t>
              </a:r>
              <a:endParaRPr lang="en-US" dirty="0">
                <a:solidFill>
                  <a:prstClr val="white"/>
                </a:solidFill>
              </a:endParaRPr>
            </a:p>
          </p:txBody>
        </p:sp>
        <p:sp>
          <p:nvSpPr>
            <p:cNvPr id="42" name="Pyöristetty suorakulmio 6"/>
            <p:cNvSpPr/>
            <p:nvPr/>
          </p:nvSpPr>
          <p:spPr>
            <a:xfrm>
              <a:off x="5339841" y="3157706"/>
              <a:ext cx="507082" cy="1296144"/>
            </a:xfrm>
            <a:prstGeom prst="roundRect">
              <a:avLst/>
            </a:prstGeom>
            <a:solidFill>
              <a:schemeClr val="bg1"/>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fi-FI" dirty="0" smtClean="0">
                  <a:solidFill>
                    <a:prstClr val="white"/>
                  </a:solidFill>
                </a:rPr>
                <a:t>CVVVV</a:t>
              </a:r>
              <a:endParaRPr lang="en-US" dirty="0">
                <a:solidFill>
                  <a:prstClr val="white"/>
                </a:solidFill>
              </a:endParaRPr>
            </a:p>
          </p:txBody>
        </p:sp>
        <p:sp>
          <p:nvSpPr>
            <p:cNvPr id="43" name="Tekstikehys 17"/>
            <p:cNvSpPr txBox="1"/>
            <p:nvPr/>
          </p:nvSpPr>
          <p:spPr>
            <a:xfrm>
              <a:off x="4888532" y="3548234"/>
              <a:ext cx="939130" cy="461665"/>
            </a:xfrm>
            <a:prstGeom prst="rect">
              <a:avLst/>
            </a:prstGeom>
            <a:noFill/>
          </p:spPr>
          <p:txBody>
            <a:bodyPr wrap="square" rtlCol="0">
              <a:spAutoFit/>
            </a:bodyPr>
            <a:lstStyle/>
            <a:p>
              <a:pPr defTabSz="914400"/>
              <a:r>
                <a:rPr lang="fi-FI" sz="1200" dirty="0" smtClean="0">
                  <a:solidFill>
                    <a:prstClr val="black"/>
                  </a:solidFill>
                </a:rPr>
                <a:t>Feedback </a:t>
              </a:r>
              <a:r>
                <a:rPr lang="fi-FI" sz="1200" dirty="0" err="1" smtClean="0">
                  <a:solidFill>
                    <a:prstClr val="black"/>
                  </a:solidFill>
                </a:rPr>
                <a:t>workshops</a:t>
              </a:r>
              <a:endParaRPr lang="en-US" sz="1200" dirty="0">
                <a:solidFill>
                  <a:prstClr val="black"/>
                </a:solidFill>
              </a:endParaRPr>
            </a:p>
          </p:txBody>
        </p:sp>
        <p:sp>
          <p:nvSpPr>
            <p:cNvPr id="46" name="Ylänuoli 11"/>
            <p:cNvSpPr/>
            <p:nvPr/>
          </p:nvSpPr>
          <p:spPr>
            <a:xfrm>
              <a:off x="1187624" y="4869160"/>
              <a:ext cx="360040" cy="288032"/>
            </a:xfrm>
            <a:prstGeom prst="up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47" name="Tekstikehys 16"/>
            <p:cNvSpPr txBox="1"/>
            <p:nvPr/>
          </p:nvSpPr>
          <p:spPr>
            <a:xfrm>
              <a:off x="971600" y="5150443"/>
              <a:ext cx="1080120" cy="646331"/>
            </a:xfrm>
            <a:prstGeom prst="rect">
              <a:avLst/>
            </a:prstGeom>
            <a:noFill/>
          </p:spPr>
          <p:txBody>
            <a:bodyPr wrap="square" rtlCol="0">
              <a:spAutoFit/>
            </a:bodyPr>
            <a:lstStyle/>
            <a:p>
              <a:pPr defTabSz="914400"/>
              <a:r>
                <a:rPr lang="fi-FI" sz="1200" dirty="0" err="1" smtClean="0">
                  <a:solidFill>
                    <a:prstClr val="black"/>
                  </a:solidFill>
                </a:rPr>
                <a:t>Involvement</a:t>
              </a:r>
              <a:r>
                <a:rPr lang="fi-FI" sz="1200" dirty="0" smtClean="0">
                  <a:solidFill>
                    <a:prstClr val="black"/>
                  </a:solidFill>
                </a:rPr>
                <a:t> of </a:t>
              </a:r>
              <a:r>
                <a:rPr lang="fi-FI" sz="1200" dirty="0" err="1" smtClean="0">
                  <a:solidFill>
                    <a:prstClr val="black"/>
                  </a:solidFill>
                </a:rPr>
                <a:t>external</a:t>
              </a:r>
              <a:r>
                <a:rPr lang="fi-FI" sz="1200" dirty="0" smtClean="0">
                  <a:solidFill>
                    <a:prstClr val="black"/>
                  </a:solidFill>
                </a:rPr>
                <a:t> </a:t>
              </a:r>
              <a:r>
                <a:rPr lang="fi-FI" sz="1200" dirty="0" err="1" smtClean="0">
                  <a:solidFill>
                    <a:prstClr val="black"/>
                  </a:solidFill>
                </a:rPr>
                <a:t>stakeholders</a:t>
              </a:r>
              <a:endParaRPr lang="en-US" sz="1200" dirty="0">
                <a:solidFill>
                  <a:prstClr val="black"/>
                </a:solidFill>
              </a:endParaRPr>
            </a:p>
          </p:txBody>
        </p:sp>
        <p:sp>
          <p:nvSpPr>
            <p:cNvPr id="48" name="Tekstikehys 16"/>
            <p:cNvSpPr txBox="1"/>
            <p:nvPr/>
          </p:nvSpPr>
          <p:spPr>
            <a:xfrm>
              <a:off x="4766034" y="1820541"/>
              <a:ext cx="1259160" cy="461665"/>
            </a:xfrm>
            <a:prstGeom prst="rect">
              <a:avLst/>
            </a:prstGeom>
            <a:noFill/>
          </p:spPr>
          <p:txBody>
            <a:bodyPr wrap="square" rtlCol="0">
              <a:spAutoFit/>
            </a:bodyPr>
            <a:lstStyle/>
            <a:p>
              <a:pPr defTabSz="914400"/>
              <a:r>
                <a:rPr lang="fi-FI" sz="1200" dirty="0" smtClean="0">
                  <a:solidFill>
                    <a:prstClr val="black"/>
                  </a:solidFill>
                </a:rPr>
                <a:t>Feedback </a:t>
              </a:r>
              <a:r>
                <a:rPr lang="fi-FI" sz="1200" dirty="0" err="1" smtClean="0">
                  <a:solidFill>
                    <a:prstClr val="black"/>
                  </a:solidFill>
                </a:rPr>
                <a:t>from</a:t>
              </a:r>
              <a:r>
                <a:rPr lang="fi-FI" sz="1200" dirty="0" smtClean="0">
                  <a:solidFill>
                    <a:prstClr val="black"/>
                  </a:solidFill>
                </a:rPr>
                <a:t> </a:t>
              </a:r>
              <a:r>
                <a:rPr lang="fi-FI" sz="1200" dirty="0" err="1" smtClean="0">
                  <a:solidFill>
                    <a:prstClr val="black"/>
                  </a:solidFill>
                </a:rPr>
                <a:t>the</a:t>
              </a:r>
              <a:r>
                <a:rPr lang="fi-FI" sz="1200" dirty="0" smtClean="0">
                  <a:solidFill>
                    <a:prstClr val="black"/>
                  </a:solidFill>
                </a:rPr>
                <a:t> </a:t>
              </a:r>
              <a:r>
                <a:rPr lang="fi-FI" sz="1200" dirty="0" err="1" smtClean="0">
                  <a:solidFill>
                    <a:prstClr val="black"/>
                  </a:solidFill>
                </a:rPr>
                <a:t>units</a:t>
              </a:r>
              <a:endParaRPr lang="en-US" sz="1200" dirty="0">
                <a:solidFill>
                  <a:prstClr val="black"/>
                </a:solidFill>
              </a:endParaRPr>
            </a:p>
          </p:txBody>
        </p:sp>
        <p:sp>
          <p:nvSpPr>
            <p:cNvPr id="49" name="Tekstikehys 16"/>
            <p:cNvSpPr txBox="1"/>
            <p:nvPr/>
          </p:nvSpPr>
          <p:spPr>
            <a:xfrm>
              <a:off x="3035875" y="1832641"/>
              <a:ext cx="1464117" cy="646331"/>
            </a:xfrm>
            <a:prstGeom prst="rect">
              <a:avLst/>
            </a:prstGeom>
            <a:noFill/>
          </p:spPr>
          <p:txBody>
            <a:bodyPr wrap="square" rtlCol="0">
              <a:spAutoFit/>
            </a:bodyPr>
            <a:lstStyle/>
            <a:p>
              <a:pPr defTabSz="914400"/>
              <a:r>
                <a:rPr lang="fi-FI" sz="1200" dirty="0" err="1" smtClean="0">
                  <a:solidFill>
                    <a:prstClr val="black"/>
                  </a:solidFill>
                </a:rPr>
                <a:t>Strategy</a:t>
              </a:r>
              <a:r>
                <a:rPr lang="fi-FI" sz="1200" dirty="0" smtClean="0">
                  <a:solidFill>
                    <a:prstClr val="black"/>
                  </a:solidFill>
                </a:rPr>
                <a:t> </a:t>
              </a:r>
              <a:r>
                <a:rPr lang="fi-FI" sz="1200" dirty="0" err="1" smtClean="0">
                  <a:solidFill>
                    <a:prstClr val="black"/>
                  </a:solidFill>
                </a:rPr>
                <a:t>workshops</a:t>
              </a:r>
              <a:r>
                <a:rPr lang="fi-FI" sz="1200" dirty="0" smtClean="0">
                  <a:solidFill>
                    <a:prstClr val="black"/>
                  </a:solidFill>
                </a:rPr>
                <a:t> of </a:t>
              </a:r>
              <a:r>
                <a:rPr lang="fi-FI" sz="1200" dirty="0" err="1" smtClean="0">
                  <a:solidFill>
                    <a:prstClr val="black"/>
                  </a:solidFill>
                </a:rPr>
                <a:t>the</a:t>
              </a:r>
              <a:r>
                <a:rPr lang="fi-FI" sz="1200" dirty="0" smtClean="0">
                  <a:solidFill>
                    <a:prstClr val="black"/>
                  </a:solidFill>
                </a:rPr>
                <a:t> Board and </a:t>
              </a:r>
              <a:r>
                <a:rPr lang="fi-FI" sz="1200" dirty="0" err="1" smtClean="0">
                  <a:solidFill>
                    <a:prstClr val="black"/>
                  </a:solidFill>
                </a:rPr>
                <a:t>the</a:t>
              </a:r>
              <a:r>
                <a:rPr lang="fi-FI" sz="1200" dirty="0" smtClean="0">
                  <a:solidFill>
                    <a:prstClr val="black"/>
                  </a:solidFill>
                </a:rPr>
                <a:t> management</a:t>
              </a:r>
              <a:endParaRPr lang="en-US" sz="1200" dirty="0">
                <a:solidFill>
                  <a:prstClr val="black"/>
                </a:solidFill>
              </a:endParaRPr>
            </a:p>
          </p:txBody>
        </p:sp>
        <p:sp>
          <p:nvSpPr>
            <p:cNvPr id="50" name="Tekstikehys 16"/>
            <p:cNvSpPr txBox="1"/>
            <p:nvPr/>
          </p:nvSpPr>
          <p:spPr>
            <a:xfrm>
              <a:off x="2327188" y="4547476"/>
              <a:ext cx="1259160" cy="276999"/>
            </a:xfrm>
            <a:prstGeom prst="rect">
              <a:avLst/>
            </a:prstGeom>
            <a:noFill/>
          </p:spPr>
          <p:txBody>
            <a:bodyPr wrap="square" rtlCol="0">
              <a:spAutoFit/>
            </a:bodyPr>
            <a:lstStyle/>
            <a:p>
              <a:pPr defTabSz="914400"/>
              <a:r>
                <a:rPr lang="fi-FI" sz="1200" dirty="0" err="1" smtClean="0">
                  <a:solidFill>
                    <a:prstClr val="black"/>
                  </a:solidFill>
                </a:rPr>
                <a:t>March</a:t>
              </a:r>
              <a:endParaRPr lang="en-US" sz="1200" dirty="0">
                <a:solidFill>
                  <a:prstClr val="black"/>
                </a:solidFill>
              </a:endParaRPr>
            </a:p>
          </p:txBody>
        </p:sp>
        <p:sp>
          <p:nvSpPr>
            <p:cNvPr id="51" name="Tekstikehys 16"/>
            <p:cNvSpPr txBox="1"/>
            <p:nvPr/>
          </p:nvSpPr>
          <p:spPr>
            <a:xfrm>
              <a:off x="674168" y="4551511"/>
              <a:ext cx="1259160" cy="276999"/>
            </a:xfrm>
            <a:prstGeom prst="rect">
              <a:avLst/>
            </a:prstGeom>
            <a:noFill/>
          </p:spPr>
          <p:txBody>
            <a:bodyPr wrap="square" rtlCol="0">
              <a:spAutoFit/>
            </a:bodyPr>
            <a:lstStyle/>
            <a:p>
              <a:pPr defTabSz="914400"/>
              <a:r>
                <a:rPr lang="fi-FI" sz="1200" dirty="0" err="1" smtClean="0">
                  <a:solidFill>
                    <a:prstClr val="black"/>
                  </a:solidFill>
                </a:rPr>
                <a:t>February</a:t>
              </a:r>
              <a:endParaRPr lang="en-US" sz="1200" dirty="0">
                <a:solidFill>
                  <a:prstClr val="black"/>
                </a:solidFill>
              </a:endParaRPr>
            </a:p>
          </p:txBody>
        </p:sp>
        <p:sp>
          <p:nvSpPr>
            <p:cNvPr id="52" name="Tekstikehys 16"/>
            <p:cNvSpPr txBox="1"/>
            <p:nvPr/>
          </p:nvSpPr>
          <p:spPr>
            <a:xfrm>
              <a:off x="6804248" y="4555616"/>
              <a:ext cx="1259160" cy="276999"/>
            </a:xfrm>
            <a:prstGeom prst="rect">
              <a:avLst/>
            </a:prstGeom>
            <a:noFill/>
          </p:spPr>
          <p:txBody>
            <a:bodyPr wrap="square" rtlCol="0">
              <a:spAutoFit/>
            </a:bodyPr>
            <a:lstStyle/>
            <a:p>
              <a:pPr defTabSz="914400"/>
              <a:r>
                <a:rPr lang="fi-FI" sz="1200" dirty="0" err="1" smtClean="0">
                  <a:solidFill>
                    <a:prstClr val="black"/>
                  </a:solidFill>
                </a:rPr>
                <a:t>June</a:t>
              </a:r>
              <a:endParaRPr lang="en-US" sz="1200" dirty="0">
                <a:solidFill>
                  <a:prstClr val="black"/>
                </a:solidFill>
              </a:endParaRPr>
            </a:p>
          </p:txBody>
        </p:sp>
        <p:sp>
          <p:nvSpPr>
            <p:cNvPr id="53" name="Tekstikehys 16"/>
            <p:cNvSpPr txBox="1"/>
            <p:nvPr/>
          </p:nvSpPr>
          <p:spPr>
            <a:xfrm>
              <a:off x="5305614" y="4555615"/>
              <a:ext cx="1259160" cy="276999"/>
            </a:xfrm>
            <a:prstGeom prst="rect">
              <a:avLst/>
            </a:prstGeom>
            <a:noFill/>
          </p:spPr>
          <p:txBody>
            <a:bodyPr wrap="square" rtlCol="0">
              <a:spAutoFit/>
            </a:bodyPr>
            <a:lstStyle/>
            <a:p>
              <a:pPr defTabSz="914400"/>
              <a:r>
                <a:rPr lang="fi-FI" sz="1200" dirty="0" err="1" smtClean="0">
                  <a:solidFill>
                    <a:prstClr val="black"/>
                  </a:solidFill>
                </a:rPr>
                <a:t>May</a:t>
              </a:r>
              <a:endParaRPr lang="en-US" sz="1200" dirty="0">
                <a:solidFill>
                  <a:prstClr val="black"/>
                </a:solidFill>
              </a:endParaRPr>
            </a:p>
          </p:txBody>
        </p:sp>
        <p:sp>
          <p:nvSpPr>
            <p:cNvPr id="54" name="Tekstikehys 16"/>
            <p:cNvSpPr txBox="1"/>
            <p:nvPr/>
          </p:nvSpPr>
          <p:spPr>
            <a:xfrm>
              <a:off x="3816660" y="4555616"/>
              <a:ext cx="1259160" cy="276999"/>
            </a:xfrm>
            <a:prstGeom prst="rect">
              <a:avLst/>
            </a:prstGeom>
            <a:noFill/>
          </p:spPr>
          <p:txBody>
            <a:bodyPr wrap="square" rtlCol="0">
              <a:spAutoFit/>
            </a:bodyPr>
            <a:lstStyle/>
            <a:p>
              <a:pPr defTabSz="914400"/>
              <a:r>
                <a:rPr lang="fi-FI" sz="1200" dirty="0" err="1" smtClean="0">
                  <a:solidFill>
                    <a:prstClr val="black"/>
                  </a:solidFill>
                </a:rPr>
                <a:t>April</a:t>
              </a:r>
              <a:endParaRPr lang="en-US" sz="1200" dirty="0">
                <a:solidFill>
                  <a:prstClr val="black"/>
                </a:solidFill>
              </a:endParaRPr>
            </a:p>
          </p:txBody>
        </p:sp>
        <p:sp>
          <p:nvSpPr>
            <p:cNvPr id="57" name="Tekstikehys 16"/>
            <p:cNvSpPr txBox="1"/>
            <p:nvPr/>
          </p:nvSpPr>
          <p:spPr>
            <a:xfrm>
              <a:off x="4812955" y="5127575"/>
              <a:ext cx="1259160" cy="646331"/>
            </a:xfrm>
            <a:prstGeom prst="rect">
              <a:avLst/>
            </a:prstGeom>
            <a:noFill/>
          </p:spPr>
          <p:txBody>
            <a:bodyPr wrap="square" rtlCol="0">
              <a:spAutoFit/>
            </a:bodyPr>
            <a:lstStyle/>
            <a:p>
              <a:pPr defTabSz="914400"/>
              <a:r>
                <a:rPr lang="fi-FI" sz="1200" dirty="0" smtClean="0">
                  <a:solidFill>
                    <a:prstClr val="black"/>
                  </a:solidFill>
                </a:rPr>
                <a:t>Feedback </a:t>
              </a:r>
              <a:r>
                <a:rPr lang="fi-FI" sz="1200" dirty="0" err="1" smtClean="0">
                  <a:solidFill>
                    <a:prstClr val="black"/>
                  </a:solidFill>
                </a:rPr>
                <a:t>from</a:t>
              </a:r>
              <a:r>
                <a:rPr lang="fi-FI" sz="1200" dirty="0" smtClean="0">
                  <a:solidFill>
                    <a:prstClr val="black"/>
                  </a:solidFill>
                </a:rPr>
                <a:t> </a:t>
              </a:r>
              <a:r>
                <a:rPr lang="fi-FI" sz="1200" dirty="0" err="1" smtClean="0">
                  <a:solidFill>
                    <a:prstClr val="black"/>
                  </a:solidFill>
                </a:rPr>
                <a:t>the</a:t>
              </a:r>
              <a:r>
                <a:rPr lang="fi-FI" sz="1200" dirty="0" smtClean="0">
                  <a:solidFill>
                    <a:prstClr val="black"/>
                  </a:solidFill>
                </a:rPr>
                <a:t> </a:t>
              </a:r>
              <a:r>
                <a:rPr lang="fi-FI" sz="1200" dirty="0" err="1" smtClean="0">
                  <a:solidFill>
                    <a:prstClr val="black"/>
                  </a:solidFill>
                </a:rPr>
                <a:t>student</a:t>
              </a:r>
              <a:r>
                <a:rPr lang="fi-FI" sz="1200" dirty="0" smtClean="0">
                  <a:solidFill>
                    <a:prstClr val="black"/>
                  </a:solidFill>
                </a:rPr>
                <a:t> </a:t>
              </a:r>
              <a:r>
                <a:rPr lang="fi-FI" sz="1200" dirty="0" err="1" smtClean="0">
                  <a:solidFill>
                    <a:prstClr val="black"/>
                  </a:solidFill>
                </a:rPr>
                <a:t>union</a:t>
              </a:r>
              <a:endParaRPr lang="en-US" sz="1200" dirty="0">
                <a:solidFill>
                  <a:prstClr val="black"/>
                </a:solidFill>
              </a:endParaRPr>
            </a:p>
          </p:txBody>
        </p:sp>
        <p:sp>
          <p:nvSpPr>
            <p:cNvPr id="33" name="Ylänuoli 11"/>
            <p:cNvSpPr/>
            <p:nvPr/>
          </p:nvSpPr>
          <p:spPr>
            <a:xfrm>
              <a:off x="2051720" y="4869160"/>
              <a:ext cx="360040" cy="288032"/>
            </a:xfrm>
            <a:prstGeom prst="up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5" name="Tekstikehys 16"/>
            <p:cNvSpPr txBox="1"/>
            <p:nvPr/>
          </p:nvSpPr>
          <p:spPr>
            <a:xfrm>
              <a:off x="1907704" y="5158933"/>
              <a:ext cx="1187152" cy="830997"/>
            </a:xfrm>
            <a:prstGeom prst="rect">
              <a:avLst/>
            </a:prstGeom>
            <a:noFill/>
          </p:spPr>
          <p:txBody>
            <a:bodyPr wrap="square" rtlCol="0">
              <a:spAutoFit/>
            </a:bodyPr>
            <a:lstStyle/>
            <a:p>
              <a:pPr defTabSz="914400"/>
              <a:r>
                <a:rPr lang="fi-FI" sz="1200" dirty="0" err="1" smtClean="0">
                  <a:solidFill>
                    <a:prstClr val="black"/>
                  </a:solidFill>
                </a:rPr>
                <a:t>Strategy</a:t>
              </a:r>
              <a:r>
                <a:rPr lang="fi-FI" sz="1200" dirty="0" smtClean="0">
                  <a:solidFill>
                    <a:prstClr val="black"/>
                  </a:solidFill>
                </a:rPr>
                <a:t> questionnaires for </a:t>
              </a:r>
              <a:r>
                <a:rPr lang="fi-FI" sz="1200" dirty="0" err="1" smtClean="0">
                  <a:solidFill>
                    <a:prstClr val="black"/>
                  </a:solidFill>
                </a:rPr>
                <a:t>employees</a:t>
              </a:r>
              <a:r>
                <a:rPr lang="fi-FI" sz="1200" dirty="0" smtClean="0">
                  <a:solidFill>
                    <a:prstClr val="black"/>
                  </a:solidFill>
                </a:rPr>
                <a:t> and </a:t>
              </a:r>
              <a:r>
                <a:rPr lang="fi-FI" sz="1200" dirty="0" err="1" smtClean="0">
                  <a:solidFill>
                    <a:prstClr val="black"/>
                  </a:solidFill>
                </a:rPr>
                <a:t>students</a:t>
              </a:r>
              <a:endParaRPr lang="en-US" sz="1200" dirty="0">
                <a:solidFill>
                  <a:prstClr val="black"/>
                </a:solidFill>
              </a:endParaRPr>
            </a:p>
          </p:txBody>
        </p:sp>
        <p:sp>
          <p:nvSpPr>
            <p:cNvPr id="36" name="Ylänuoli 11"/>
            <p:cNvSpPr/>
            <p:nvPr/>
          </p:nvSpPr>
          <p:spPr>
            <a:xfrm>
              <a:off x="3275856" y="4869160"/>
              <a:ext cx="360040" cy="288032"/>
            </a:xfrm>
            <a:prstGeom prst="up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7" name="Tekstikehys 16"/>
            <p:cNvSpPr txBox="1"/>
            <p:nvPr/>
          </p:nvSpPr>
          <p:spPr>
            <a:xfrm>
              <a:off x="2987824" y="5134045"/>
              <a:ext cx="1187152" cy="646331"/>
            </a:xfrm>
            <a:prstGeom prst="rect">
              <a:avLst/>
            </a:prstGeom>
            <a:noFill/>
          </p:spPr>
          <p:txBody>
            <a:bodyPr wrap="square" rtlCol="0">
              <a:spAutoFit/>
            </a:bodyPr>
            <a:lstStyle/>
            <a:p>
              <a:pPr defTabSz="914400"/>
              <a:r>
                <a:rPr lang="fi-FI" sz="1200" dirty="0" err="1" smtClean="0">
                  <a:solidFill>
                    <a:prstClr val="black"/>
                  </a:solidFill>
                </a:rPr>
                <a:t>Summary</a:t>
              </a:r>
              <a:r>
                <a:rPr lang="fi-FI" sz="1200" dirty="0" smtClean="0">
                  <a:solidFill>
                    <a:prstClr val="black"/>
                  </a:solidFill>
                </a:rPr>
                <a:t> for </a:t>
              </a:r>
              <a:r>
                <a:rPr lang="fi-FI" sz="1200" dirty="0" err="1" smtClean="0">
                  <a:solidFill>
                    <a:prstClr val="black"/>
                  </a:solidFill>
                </a:rPr>
                <a:t>the</a:t>
              </a:r>
              <a:r>
                <a:rPr lang="fi-FI" sz="1200" dirty="0" smtClean="0">
                  <a:solidFill>
                    <a:prstClr val="black"/>
                  </a:solidFill>
                </a:rPr>
                <a:t> management </a:t>
              </a:r>
              <a:endParaRPr lang="en-US" sz="1200" dirty="0">
                <a:solidFill>
                  <a:prstClr val="black"/>
                </a:solidFill>
              </a:endParaRPr>
            </a:p>
          </p:txBody>
        </p:sp>
        <p:sp>
          <p:nvSpPr>
            <p:cNvPr id="44" name="Ylänuoli 26"/>
            <p:cNvSpPr/>
            <p:nvPr/>
          </p:nvSpPr>
          <p:spPr>
            <a:xfrm rot="10800000">
              <a:off x="3033825" y="2682627"/>
              <a:ext cx="360040" cy="288032"/>
            </a:xfrm>
            <a:prstGeom prst="up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grpSp>
      <p:sp>
        <p:nvSpPr>
          <p:cNvPr id="39"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i="0" kern="1200">
                <a:solidFill>
                  <a:schemeClr val="tx1">
                    <a:lumMod val="65000"/>
                    <a:lumOff val="35000"/>
                  </a:schemeClr>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i-FI" sz="4000" b="1" i="0" u="none" strike="noStrike" kern="1200" cap="none" spc="0" normalizeH="0" baseline="0" noProof="0" dirty="0" err="1" smtClean="0">
                <a:ln>
                  <a:noFill/>
                </a:ln>
                <a:solidFill>
                  <a:srgbClr val="262626">
                    <a:lumMod val="65000"/>
                    <a:lumOff val="35000"/>
                  </a:srgbClr>
                </a:solidFill>
                <a:effectLst/>
                <a:uLnTx/>
                <a:uFillTx/>
                <a:latin typeface="Arial"/>
                <a:ea typeface="+mj-ea"/>
                <a:cs typeface="Arial"/>
              </a:rPr>
              <a:t>Strategy</a:t>
            </a:r>
            <a:r>
              <a:rPr kumimoji="0" lang="fi-FI" sz="4000" b="1" i="0" u="none" strike="noStrike" kern="1200" cap="none" spc="0" normalizeH="0" baseline="0" noProof="0" dirty="0" smtClean="0">
                <a:ln>
                  <a:noFill/>
                </a:ln>
                <a:solidFill>
                  <a:srgbClr val="262626">
                    <a:lumMod val="65000"/>
                    <a:lumOff val="35000"/>
                  </a:srgbClr>
                </a:solidFill>
                <a:effectLst/>
                <a:uLnTx/>
                <a:uFillTx/>
                <a:latin typeface="Arial"/>
                <a:ea typeface="+mj-ea"/>
                <a:cs typeface="Arial"/>
              </a:rPr>
              <a:t> </a:t>
            </a:r>
            <a:r>
              <a:rPr kumimoji="0" lang="fi-FI" sz="4000" b="1" i="0" u="none" strike="noStrike" kern="1200" cap="none" spc="0" normalizeH="0" baseline="0" noProof="0" dirty="0" err="1" smtClean="0">
                <a:ln>
                  <a:noFill/>
                </a:ln>
                <a:solidFill>
                  <a:srgbClr val="262626">
                    <a:lumMod val="65000"/>
                    <a:lumOff val="35000"/>
                  </a:srgbClr>
                </a:solidFill>
                <a:effectLst/>
                <a:uLnTx/>
                <a:uFillTx/>
                <a:latin typeface="Arial"/>
                <a:ea typeface="+mj-ea"/>
                <a:cs typeface="Arial"/>
              </a:rPr>
              <a:t>formulation</a:t>
            </a:r>
            <a:r>
              <a:rPr kumimoji="0" lang="fi-FI" sz="4000" b="1" i="0" u="none" strike="noStrike" kern="1200" cap="none" spc="0" normalizeH="0" baseline="0" noProof="0" dirty="0" smtClean="0">
                <a:ln>
                  <a:noFill/>
                </a:ln>
                <a:solidFill>
                  <a:srgbClr val="262626">
                    <a:lumMod val="65000"/>
                    <a:lumOff val="35000"/>
                  </a:srgbClr>
                </a:solidFill>
                <a:effectLst/>
                <a:uLnTx/>
                <a:uFillTx/>
                <a:latin typeface="Arial"/>
                <a:ea typeface="+mj-ea"/>
                <a:cs typeface="Arial"/>
              </a:rPr>
              <a:t> (2013)</a:t>
            </a:r>
            <a:endParaRPr kumimoji="0" lang="en-US" sz="4000" b="1" i="0" u="none" strike="noStrike" kern="1200" cap="none" spc="0" normalizeH="0" baseline="0" noProof="0" dirty="0">
              <a:ln>
                <a:noFill/>
              </a:ln>
              <a:solidFill>
                <a:srgbClr val="262626">
                  <a:lumMod val="65000"/>
                  <a:lumOff val="35000"/>
                </a:srgbClr>
              </a:solidFill>
              <a:effectLst/>
              <a:uLnTx/>
              <a:uFillTx/>
              <a:latin typeface="Arial"/>
              <a:ea typeface="+mj-ea"/>
              <a:cs typeface="Arial"/>
            </a:endParaRPr>
          </a:p>
        </p:txBody>
      </p:sp>
    </p:spTree>
    <p:extLst>
      <p:ext uri="{BB962C8B-B14F-4D97-AF65-F5344CB8AC3E}">
        <p14:creationId xmlns:p14="http://schemas.microsoft.com/office/powerpoint/2010/main" val="1136981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err="1" smtClean="0"/>
              <a:t>Managing</a:t>
            </a:r>
            <a:r>
              <a:rPr lang="fi-FI" dirty="0" smtClean="0"/>
              <a:t> </a:t>
            </a:r>
            <a:r>
              <a:rPr lang="fi-FI" dirty="0" err="1" smtClean="0"/>
              <a:t>the</a:t>
            </a:r>
            <a:r>
              <a:rPr lang="fi-FI" dirty="0" smtClean="0"/>
              <a:t> </a:t>
            </a:r>
            <a:r>
              <a:rPr lang="fi-FI" dirty="0" err="1" smtClean="0"/>
              <a:t>organisation</a:t>
            </a:r>
            <a:endParaRPr lang="en-US" dirty="0"/>
          </a:p>
        </p:txBody>
      </p:sp>
      <p:sp>
        <p:nvSpPr>
          <p:cNvPr id="3" name="Content Placeholder 2"/>
          <p:cNvSpPr>
            <a:spLocks noGrp="1"/>
          </p:cNvSpPr>
          <p:nvPr>
            <p:ph idx="1"/>
          </p:nvPr>
        </p:nvSpPr>
        <p:spPr>
          <a:xfrm>
            <a:off x="471563" y="1417637"/>
            <a:ext cx="8229600" cy="4675659"/>
          </a:xfrm>
        </p:spPr>
        <p:txBody>
          <a:bodyPr>
            <a:normAutofit fontScale="92500" lnSpcReduction="10000"/>
          </a:bodyPr>
          <a:lstStyle/>
          <a:p>
            <a:endParaRPr lang="fi-FI" dirty="0" smtClean="0"/>
          </a:p>
          <a:p>
            <a:r>
              <a:rPr lang="fi-FI" sz="3000" dirty="0"/>
              <a:t>L</a:t>
            </a:r>
            <a:r>
              <a:rPr lang="fi-FI" sz="3000" dirty="0" smtClean="0"/>
              <a:t>ine management </a:t>
            </a:r>
            <a:r>
              <a:rPr lang="fi-FI" sz="3000" dirty="0" err="1" smtClean="0"/>
              <a:t>with</a:t>
            </a:r>
            <a:r>
              <a:rPr lang="fi-FI" sz="3000" dirty="0" smtClean="0"/>
              <a:t> </a:t>
            </a:r>
            <a:r>
              <a:rPr lang="fi-FI" sz="3000" dirty="0" err="1" smtClean="0"/>
              <a:t>development</a:t>
            </a:r>
            <a:r>
              <a:rPr lang="fi-FI" sz="3000" dirty="0" smtClean="0"/>
              <a:t> </a:t>
            </a:r>
            <a:r>
              <a:rPr lang="fi-FI" sz="3000" dirty="0" err="1" smtClean="0"/>
              <a:t>functions</a:t>
            </a:r>
            <a:r>
              <a:rPr lang="fi-FI" sz="3000" dirty="0" smtClean="0"/>
              <a:t> in </a:t>
            </a:r>
            <a:r>
              <a:rPr lang="fi-FI" sz="3000" dirty="0" err="1" smtClean="0"/>
              <a:t>matrix</a:t>
            </a:r>
            <a:r>
              <a:rPr lang="fi-FI" sz="3000" dirty="0" smtClean="0"/>
              <a:t> </a:t>
            </a:r>
          </a:p>
          <a:p>
            <a:pPr lvl="1"/>
            <a:r>
              <a:rPr lang="fi-FI" sz="3000" dirty="0" err="1" smtClean="0"/>
              <a:t>Matrix</a:t>
            </a:r>
            <a:r>
              <a:rPr lang="fi-FI" sz="3000" dirty="0" smtClean="0"/>
              <a:t> </a:t>
            </a:r>
            <a:r>
              <a:rPr lang="fi-FI" sz="3000" dirty="0" err="1" smtClean="0"/>
              <a:t>function</a:t>
            </a:r>
            <a:r>
              <a:rPr lang="fi-FI" sz="3000" dirty="0" smtClean="0"/>
              <a:t> </a:t>
            </a:r>
            <a:r>
              <a:rPr lang="fi-FI" sz="3000" dirty="0" err="1" smtClean="0"/>
              <a:t>co-ordinates</a:t>
            </a:r>
            <a:r>
              <a:rPr lang="fi-FI" sz="3000" dirty="0" smtClean="0"/>
              <a:t> </a:t>
            </a:r>
            <a:r>
              <a:rPr lang="fi-FI" sz="3000" dirty="0" err="1" smtClean="0"/>
              <a:t>strategic</a:t>
            </a:r>
            <a:r>
              <a:rPr lang="fi-FI" sz="3000" dirty="0" smtClean="0"/>
              <a:t> </a:t>
            </a:r>
            <a:r>
              <a:rPr lang="fi-FI" sz="3000" dirty="0" err="1" smtClean="0"/>
              <a:t>development</a:t>
            </a:r>
            <a:r>
              <a:rPr lang="fi-FI" sz="3000" dirty="0" smtClean="0"/>
              <a:t> </a:t>
            </a:r>
            <a:r>
              <a:rPr lang="fi-FI" sz="3000" dirty="0" err="1" smtClean="0"/>
              <a:t>projects</a:t>
            </a:r>
            <a:r>
              <a:rPr lang="fi-FI" sz="3000" dirty="0" smtClean="0"/>
              <a:t> (</a:t>
            </a:r>
            <a:r>
              <a:rPr lang="fi-FI" sz="3000" dirty="0" err="1" smtClean="0"/>
              <a:t>internal</a:t>
            </a:r>
            <a:r>
              <a:rPr lang="fi-FI" sz="3000" dirty="0" smtClean="0"/>
              <a:t> </a:t>
            </a:r>
            <a:r>
              <a:rPr lang="fi-FI" sz="3000" dirty="0" err="1" smtClean="0"/>
              <a:t>collaboration</a:t>
            </a:r>
            <a:r>
              <a:rPr lang="fi-FI" sz="3000" dirty="0" smtClean="0"/>
              <a:t>, long </a:t>
            </a:r>
            <a:r>
              <a:rPr lang="fi-FI" sz="3000" dirty="0" err="1" smtClean="0"/>
              <a:t>term</a:t>
            </a:r>
            <a:r>
              <a:rPr lang="fi-FI" sz="3000" dirty="0" smtClean="0"/>
              <a:t> </a:t>
            </a:r>
            <a:r>
              <a:rPr lang="fi-FI" sz="3000" dirty="0" err="1" smtClean="0"/>
              <a:t>objectives</a:t>
            </a:r>
            <a:r>
              <a:rPr lang="fi-FI" sz="3000" dirty="0" smtClean="0"/>
              <a:t>), line management is in </a:t>
            </a:r>
            <a:r>
              <a:rPr lang="fi-FI" sz="3000" dirty="0" err="1" smtClean="0"/>
              <a:t>charge</a:t>
            </a:r>
            <a:r>
              <a:rPr lang="fi-FI" sz="3000" dirty="0" smtClean="0"/>
              <a:t> of </a:t>
            </a:r>
            <a:r>
              <a:rPr lang="fi-FI" sz="3000" dirty="0" err="1" smtClean="0"/>
              <a:t>meeting</a:t>
            </a:r>
            <a:r>
              <a:rPr lang="fi-FI" sz="3000" dirty="0" smtClean="0"/>
              <a:t> </a:t>
            </a:r>
            <a:r>
              <a:rPr lang="fi-FI" sz="3000" dirty="0" err="1" smtClean="0"/>
              <a:t>the</a:t>
            </a:r>
            <a:r>
              <a:rPr lang="fi-FI" sz="3000" dirty="0" smtClean="0"/>
              <a:t> </a:t>
            </a:r>
            <a:r>
              <a:rPr lang="fi-FI" sz="3000" dirty="0" err="1" smtClean="0"/>
              <a:t>objectives</a:t>
            </a:r>
            <a:r>
              <a:rPr lang="fi-FI" sz="3000" dirty="0" smtClean="0"/>
              <a:t> set in </a:t>
            </a:r>
            <a:r>
              <a:rPr lang="fi-FI" sz="3000" dirty="0" err="1" smtClean="0"/>
              <a:t>the</a:t>
            </a:r>
            <a:r>
              <a:rPr lang="fi-FI" sz="3000" dirty="0" smtClean="0"/>
              <a:t> </a:t>
            </a:r>
            <a:r>
              <a:rPr lang="fi-FI" sz="3000" dirty="0" err="1" smtClean="0"/>
              <a:t>unit</a:t>
            </a:r>
            <a:r>
              <a:rPr lang="fi-FI" sz="3000" dirty="0" smtClean="0"/>
              <a:t> </a:t>
            </a:r>
            <a:r>
              <a:rPr lang="fi-FI" sz="3000" dirty="0" err="1" smtClean="0"/>
              <a:t>level</a:t>
            </a:r>
            <a:r>
              <a:rPr lang="fi-FI" sz="3000" dirty="0" smtClean="0"/>
              <a:t> </a:t>
            </a:r>
            <a:r>
              <a:rPr lang="fi-FI" sz="3000" dirty="0" err="1" smtClean="0"/>
              <a:t>performance</a:t>
            </a:r>
            <a:r>
              <a:rPr lang="fi-FI" sz="3000" dirty="0" smtClean="0"/>
              <a:t> </a:t>
            </a:r>
            <a:r>
              <a:rPr lang="fi-FI" sz="3000" dirty="0" err="1" smtClean="0"/>
              <a:t>agreements</a:t>
            </a:r>
            <a:r>
              <a:rPr lang="fi-FI" sz="3000" dirty="0" smtClean="0"/>
              <a:t> (</a:t>
            </a:r>
            <a:r>
              <a:rPr lang="fi-FI" sz="3000" dirty="0" err="1" smtClean="0"/>
              <a:t>annual</a:t>
            </a:r>
            <a:r>
              <a:rPr lang="fi-FI" sz="3000" dirty="0" smtClean="0"/>
              <a:t> </a:t>
            </a:r>
            <a:r>
              <a:rPr lang="fi-FI" sz="3000" dirty="0" err="1" smtClean="0"/>
              <a:t>objectives</a:t>
            </a:r>
            <a:r>
              <a:rPr lang="fi-FI" sz="3000" dirty="0" smtClean="0"/>
              <a:t>)</a:t>
            </a:r>
          </a:p>
          <a:p>
            <a:r>
              <a:rPr lang="fi-FI" sz="3000" dirty="0" err="1" smtClean="0"/>
              <a:t>Fixed-term</a:t>
            </a:r>
            <a:r>
              <a:rPr lang="fi-FI" sz="3000" dirty="0" smtClean="0"/>
              <a:t> </a:t>
            </a:r>
            <a:r>
              <a:rPr lang="fi-FI" sz="3000" dirty="0" err="1" smtClean="0"/>
              <a:t>contracts</a:t>
            </a:r>
            <a:r>
              <a:rPr lang="fi-FI" sz="3000" dirty="0" smtClean="0"/>
              <a:t> of </a:t>
            </a:r>
            <a:r>
              <a:rPr lang="fi-FI" sz="3000" dirty="0" err="1" smtClean="0"/>
              <a:t>the</a:t>
            </a:r>
            <a:r>
              <a:rPr lang="fi-FI" sz="3000" dirty="0" smtClean="0"/>
              <a:t> management (80 %)  </a:t>
            </a:r>
          </a:p>
          <a:p>
            <a:r>
              <a:rPr lang="fi-FI" sz="3000" dirty="0" smtClean="0"/>
              <a:t>On-</a:t>
            </a:r>
            <a:r>
              <a:rPr lang="fi-FI" sz="3000" dirty="0" err="1" smtClean="0"/>
              <a:t>going</a:t>
            </a:r>
            <a:r>
              <a:rPr lang="fi-FI" sz="3000" dirty="0" smtClean="0"/>
              <a:t> management </a:t>
            </a:r>
            <a:r>
              <a:rPr lang="fi-FI" sz="3000" dirty="0" err="1" smtClean="0"/>
              <a:t>training</a:t>
            </a:r>
            <a:r>
              <a:rPr lang="fi-FI" sz="3000" dirty="0" smtClean="0"/>
              <a:t> </a:t>
            </a:r>
          </a:p>
          <a:p>
            <a:endParaRPr lang="fi-FI" sz="3000" dirty="0" smtClean="0"/>
          </a:p>
          <a:p>
            <a:endParaRPr lang="fi-FI" dirty="0" smtClean="0"/>
          </a:p>
          <a:p>
            <a:endParaRPr lang="fi-FI" dirty="0" smtClean="0"/>
          </a:p>
        </p:txBody>
      </p:sp>
    </p:spTree>
    <p:extLst>
      <p:ext uri="{BB962C8B-B14F-4D97-AF65-F5344CB8AC3E}">
        <p14:creationId xmlns:p14="http://schemas.microsoft.com/office/powerpoint/2010/main" val="1624264673"/>
      </p:ext>
    </p:extLst>
  </p:cSld>
  <p:clrMapOvr>
    <a:masterClrMapping/>
  </p:clrMapOvr>
</p:sld>
</file>

<file path=ppt/theme/theme1.xml><?xml version="1.0" encoding="utf-8"?>
<a:theme xmlns:a="http://schemas.openxmlformats.org/drawingml/2006/main" name="Office-teema">
  <a:themeElements>
    <a:clrScheme name="Lapin AMK väriteema">
      <a:dk1>
        <a:srgbClr val="262626"/>
      </a:dk1>
      <a:lt1>
        <a:sysClr val="window" lastClr="FFFFFF"/>
      </a:lt1>
      <a:dk2>
        <a:srgbClr val="4B4B4B"/>
      </a:dk2>
      <a:lt2>
        <a:srgbClr val="D9D9D9"/>
      </a:lt2>
      <a:accent1>
        <a:srgbClr val="FF402B"/>
      </a:accent1>
      <a:accent2>
        <a:srgbClr val="1EBEB4"/>
      </a:accent2>
      <a:accent3>
        <a:srgbClr val="FE6D5D"/>
      </a:accent3>
      <a:accent4>
        <a:srgbClr val="68C8C2"/>
      </a:accent4>
      <a:accent5>
        <a:srgbClr val="FC9084"/>
      </a:accent5>
      <a:accent6>
        <a:srgbClr val="97D5D1"/>
      </a:accent6>
      <a:hlink>
        <a:srgbClr val="FF552B"/>
      </a:hlink>
      <a:folHlink>
        <a:srgbClr val="67C3B9"/>
      </a:folHlink>
    </a:clrScheme>
    <a:fontScheme name="Office, klassinen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 Pakkastalvi -pohj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DropOffZoneRoutingForm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30EA2003B99C9C4D84CA061FA3FA85CA" ma:contentTypeVersion="2" ma:contentTypeDescription="Luo uusi asiakirja." ma:contentTypeScope="" ma:versionID="f05aeece6fb0a6cb0cbdb0514fa67a24">
  <xsd:schema xmlns:xsd="http://www.w3.org/2001/XMLSchema" xmlns:xs="http://www.w3.org/2001/XMLSchema" xmlns:p="http://schemas.microsoft.com/office/2006/metadata/properties" xmlns:ns2="e26dbc25-c664-47be-8c60-4c7e7c14f9f4" targetNamespace="http://schemas.microsoft.com/office/2006/metadata/properties" ma:root="true" ma:fieldsID="6ec5d3f023d8d722b7ab91a52dbbc9e4" ns2:_="">
    <xsd:import namespace="e26dbc25-c664-47be-8c60-4c7e7c14f9f4"/>
    <xsd:element name="properties">
      <xsd:complexType>
        <xsd:sequence>
          <xsd:element name="documentManagement">
            <xsd:complexType>
              <xsd:all>
                <xsd:element ref="ns2:_vti_RoutingExisting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6dbc25-c664-47be-8c60-4c7e7c14f9f4" elementFormDefault="qualified">
    <xsd:import namespace="http://schemas.microsoft.com/office/2006/documentManagement/types"/>
    <xsd:import namespace="http://schemas.microsoft.com/office/infopath/2007/PartnerControls"/>
    <xsd:element name="_vti_RoutingExistingProperties" ma:index="8" nillable="true" ma:displayName="Alkuperäiset ominaisuudet" ma:hidden="true" ma:internalName="_vti_RoutingExistingPropertie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_vti_RoutingExistingProperties xmlns="e26dbc25-c664-47be-8c60-4c7e7c14f9f4" xsi:nil="true"/>
  </documentManagement>
</p:properties>
</file>

<file path=customXml/itemProps1.xml><?xml version="1.0" encoding="utf-8"?>
<ds:datastoreItem xmlns:ds="http://schemas.openxmlformats.org/officeDocument/2006/customXml" ds:itemID="{E7A61156-85FC-4BED-A379-CA9E9DE4D355}">
  <ds:schemaRefs>
    <ds:schemaRef ds:uri="http://schemas.microsoft.com/sharepoint/v3/contenttype/forms"/>
  </ds:schemaRefs>
</ds:datastoreItem>
</file>

<file path=customXml/itemProps2.xml><?xml version="1.0" encoding="utf-8"?>
<ds:datastoreItem xmlns:ds="http://schemas.openxmlformats.org/officeDocument/2006/customXml" ds:itemID="{076C2D24-B0F2-4CB7-8DCF-C10B9B89D8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6dbc25-c664-47be-8c60-4c7e7c14f9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A6A03E-3461-4FD4-9D2D-2A5D7BB59C18}">
  <ds:schemaRefs>
    <ds:schemaRef ds:uri="http://purl.org/dc/dcmitype/"/>
    <ds:schemaRef ds:uri="http://schemas.microsoft.com/office/2006/documentManagement/types"/>
    <ds:schemaRef ds:uri="http://schemas.openxmlformats.org/package/2006/metadata/core-properties"/>
    <ds:schemaRef ds:uri="http://purl.org/dc/terms/"/>
    <ds:schemaRef ds:uri="http://schemas.microsoft.com/office/2006/metadata/properties"/>
    <ds:schemaRef ds:uri="http://purl.org/dc/elements/1.1/"/>
    <ds:schemaRef ds:uri="http://schemas.microsoft.com/office/infopath/2007/PartnerControls"/>
    <ds:schemaRef ds:uri="e26dbc25-c664-47be-8c60-4c7e7c14f9f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3001</TotalTime>
  <Words>2417</Words>
  <Application>Microsoft Office PowerPoint</Application>
  <PresentationFormat>On-screen Show (4:3)</PresentationFormat>
  <Paragraphs>428</Paragraphs>
  <Slides>51</Slides>
  <Notes>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51</vt:i4>
      </vt:variant>
    </vt:vector>
  </HeadingPairs>
  <TitlesOfParts>
    <vt:vector size="61" baseType="lpstr">
      <vt:lpstr>ＭＳ Ｐゴシック</vt:lpstr>
      <vt:lpstr>Adobe Fan Heiti Std B</vt:lpstr>
      <vt:lpstr>Arial</vt:lpstr>
      <vt:lpstr>Calibri</vt:lpstr>
      <vt:lpstr>Helvetica Neue</vt:lpstr>
      <vt:lpstr>Times</vt:lpstr>
      <vt:lpstr>Times New Roman</vt:lpstr>
      <vt:lpstr>Office-teema</vt:lpstr>
      <vt:lpstr>1 Pakkastalvi -pohja</vt:lpstr>
      <vt:lpstr>1_Office-teema</vt:lpstr>
      <vt:lpstr>PowerPoint Presentation</vt:lpstr>
      <vt:lpstr>Elements of our quality system based on CAF model</vt:lpstr>
      <vt:lpstr>CAF model</vt:lpstr>
      <vt:lpstr>Continuous improvement</vt:lpstr>
      <vt:lpstr>Leadership</vt:lpstr>
      <vt:lpstr>Management commitment to quality</vt:lpstr>
      <vt:lpstr>Leadership</vt:lpstr>
      <vt:lpstr>PowerPoint Presentation</vt:lpstr>
      <vt:lpstr>Managing the organisation</vt:lpstr>
      <vt:lpstr>Leadership and internal quality assurance</vt:lpstr>
      <vt:lpstr>Strategy</vt:lpstr>
      <vt:lpstr>Strategic planning (implementation)</vt:lpstr>
      <vt:lpstr>Strategy and internal quality assurance</vt:lpstr>
      <vt:lpstr>Limited company, but public funding</vt:lpstr>
      <vt:lpstr>People</vt:lpstr>
      <vt:lpstr>People</vt:lpstr>
      <vt:lpstr>People and internal quality assurance</vt:lpstr>
      <vt:lpstr>Partnerships and resources</vt:lpstr>
      <vt:lpstr>Partnerships</vt:lpstr>
      <vt:lpstr>Partnerships and internal quality assurance</vt:lpstr>
      <vt:lpstr>Resources</vt:lpstr>
      <vt:lpstr>Resourses and internal quality assurance</vt:lpstr>
      <vt:lpstr>Processes</vt:lpstr>
      <vt:lpstr>Core operations </vt:lpstr>
      <vt:lpstr>Processes (1)</vt:lpstr>
      <vt:lpstr>Processes (2)</vt:lpstr>
      <vt:lpstr>Teaching and learning</vt:lpstr>
      <vt:lpstr>Internal quality assurance of teaching and learning</vt:lpstr>
      <vt:lpstr>Process flowchart: an example</vt:lpstr>
      <vt:lpstr>Competence and probem-based curriculum (1)</vt:lpstr>
      <vt:lpstr>Competence and probem-based curriculum (2)</vt:lpstr>
      <vt:lpstr>Competence and probem-based curriculum (3)</vt:lpstr>
      <vt:lpstr>Study unit feedback</vt:lpstr>
      <vt:lpstr>RDI activities </vt:lpstr>
      <vt:lpstr>Internal quality assurance and RDI activities</vt:lpstr>
      <vt:lpstr>Process flowchart: an example</vt:lpstr>
      <vt:lpstr>Results</vt:lpstr>
      <vt:lpstr>Learner-oriented and other key stakeholder-oriented results</vt:lpstr>
      <vt:lpstr>People results</vt:lpstr>
      <vt:lpstr>Social responsiblilty results</vt:lpstr>
      <vt:lpstr>PowerPoint Presentation</vt:lpstr>
      <vt:lpstr>PowerPoint Presentation</vt:lpstr>
      <vt:lpstr>Key performance results</vt:lpstr>
      <vt:lpstr>On-line dashboard</vt:lpstr>
      <vt:lpstr>Projects Volume</vt:lpstr>
      <vt:lpstr>Internal evaluation and enhancement tools </vt:lpstr>
      <vt:lpstr>Management reviews and internal audits</vt:lpstr>
      <vt:lpstr>PowerPoint Presentation</vt:lpstr>
      <vt:lpstr>Self-evaluation</vt:lpstr>
      <vt:lpstr>Continuous improvement maturity</vt:lpstr>
      <vt:lpstr>PowerPoint Presentation</vt:lpstr>
    </vt:vector>
  </TitlesOfParts>
  <Company>Seven-1</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Lapland UAS general presentation</dc:title>
  <dc:creator>Anna</dc:creator>
  <cp:keywords>esitysmateriaali; lapland uas; lapin amk; presentation</cp:keywords>
  <cp:lastModifiedBy>Keränen Hannele</cp:lastModifiedBy>
  <cp:revision>223</cp:revision>
  <cp:lastPrinted>2016-09-21T08:09:45Z</cp:lastPrinted>
  <dcterms:created xsi:type="dcterms:W3CDTF">2013-08-28T08:45:51Z</dcterms:created>
  <dcterms:modified xsi:type="dcterms:W3CDTF">2016-09-28T04:32:53Z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0x01010030EA2003B99C9C4D84CA061FA3FA85CA</vt:lpwstr>
  </property>
  <property fmtid="{D5CDD505-2E9C-101B-9397-08002B2CF9AE}" pid="3" name="Lisätieto">
    <vt:lpwstr>Vaihtoehtoiset 
- aloitussivumallit
- sisäsivumallit
- päätössivumallit</vt:lpwstr>
  </property>
  <property fmtid="{D5CDD505-2E9C-101B-9397-08002B2CF9AE}" pid="4" name="Työryhmä">
    <vt:lpwstr>Viestintäryhmä</vt:lpwstr>
  </property>
  <property fmtid="{D5CDD505-2E9C-101B-9397-08002B2CF9AE}" pid="5" name="Julkisuus">
    <vt:lpwstr>31;#Julkinen|fa58a4b2-13fb-44dc-8562-e03a8bb010de</vt:lpwstr>
  </property>
  <property fmtid="{D5CDD505-2E9C-101B-9397-08002B2CF9AE}" pid="6" name="Vaihe">
    <vt:lpwstr>4 - Tuotanto</vt:lpwstr>
  </property>
  <property fmtid="{D5CDD505-2E9C-101B-9397-08002B2CF9AE}" pid="7" name="TaxKeyword">
    <vt:lpwstr>594;#lapland uas|786f8cb0-242d-47de-803d-e268668bfae5;#590;#lapin amk|0170a4e9-0007-4463-9383-69444201e0c9;#596;#esitysmateriaali|817c7c92-aa50-4d70-ab89-0add17df3ad5;#595;#presentation|c52453ed-91bd-47b9-980b-b7469894951a</vt:lpwstr>
  </property>
  <property fmtid="{D5CDD505-2E9C-101B-9397-08002B2CF9AE}" pid="8" name="Asiakirjan tyyppi">
    <vt:lpwstr>535;#Esitys|740f938a-f050-4323-8f2a-5e268cd6e2c1</vt:lpwstr>
  </property>
  <property fmtid="{D5CDD505-2E9C-101B-9397-08002B2CF9AE}" pid="9" name="Työyksikkö">
    <vt:lpwstr>26;#Suunnittelupalvelut|0a2ba821-3617-46fb-9daf-e2af9565001e</vt:lpwstr>
  </property>
  <property fmtid="{D5CDD505-2E9C-101B-9397-08002B2CF9AE}" pid="10" name="Tulosyksikk_x00f6_">
    <vt:lpwstr/>
  </property>
  <property fmtid="{D5CDD505-2E9C-101B-9397-08002B2CF9AE}" pid="11" name="Tulosyksikkö">
    <vt:lpwstr>77;#AMK yhteiset palvelut|8d1938d4-47f5-4b53-a71d-1763f6da2260</vt:lpwstr>
  </property>
  <property fmtid="{D5CDD505-2E9C-101B-9397-08002B2CF9AE}" pid="12" name="Order">
    <vt:r8>34600</vt:r8>
  </property>
</Properties>
</file>