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 bookmarkIdSeed="2">
  <p:sldMasterIdLst>
    <p:sldMasterId id="2147484814" r:id="rId1"/>
  </p:sldMasterIdLst>
  <p:notesMasterIdLst>
    <p:notesMasterId r:id="rId12"/>
  </p:notesMasterIdLst>
  <p:handoutMasterIdLst>
    <p:handoutMasterId r:id="rId13"/>
  </p:handoutMasterIdLst>
  <p:sldIdLst>
    <p:sldId id="303" r:id="rId2"/>
    <p:sldId id="328" r:id="rId3"/>
    <p:sldId id="391" r:id="rId4"/>
    <p:sldId id="376" r:id="rId5"/>
    <p:sldId id="394" r:id="rId6"/>
    <p:sldId id="395" r:id="rId7"/>
    <p:sldId id="396" r:id="rId8"/>
    <p:sldId id="397" r:id="rId9"/>
    <p:sldId id="398" r:id="rId10"/>
    <p:sldId id="348" r:id="rId11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>
          <p15:clr>
            <a:srgbClr val="A4A3A4"/>
          </p15:clr>
        </p15:guide>
        <p15:guide id="2" pos="341">
          <p15:clr>
            <a:srgbClr val="A4A3A4"/>
          </p15:clr>
        </p15:guide>
        <p15:guide id="3" pos="541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hidden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A300"/>
    <a:srgbClr val="00A8B4"/>
    <a:srgbClr val="D20D0D"/>
    <a:srgbClr val="928B81"/>
    <a:srgbClr val="FFCF06"/>
    <a:srgbClr val="F8C704"/>
    <a:srgbClr val="EFC0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882" autoAdjust="0"/>
    <p:restoredTop sz="94660"/>
  </p:normalViewPr>
  <p:slideViewPr>
    <p:cSldViewPr snapToGrid="0" snapToObjects="1">
      <p:cViewPr varScale="1">
        <p:scale>
          <a:sx n="74" d="100"/>
          <a:sy n="74" d="100"/>
        </p:scale>
        <p:origin x="846" y="72"/>
      </p:cViewPr>
      <p:guideLst>
        <p:guide orient="horz"/>
        <p:guide pos="341"/>
        <p:guide pos="541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9" d="100"/>
        <a:sy n="89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939D04D9-2D90-E741-8C77-A958108973E5}" type="datetimeFigureOut">
              <a:rPr lang="en-US"/>
              <a:pPr>
                <a:defRPr/>
              </a:pPr>
              <a:t>1/1/2005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2666334D-7A27-9F43-9EC7-CCD7CF254AD1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0780599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3CBA4E3A-D2E6-4947-B46E-18DB598EA3A1}" type="datetime1">
              <a:rPr lang="fi-FI"/>
              <a:pPr>
                <a:defRPr/>
              </a:pPr>
              <a:t>1.1.2005</a:t>
            </a:fld>
            <a:endParaRPr lang="fi-F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i-FI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noProof="0" smtClean="0"/>
              <a:t>Click to edit Master text styles</a:t>
            </a:r>
          </a:p>
          <a:p>
            <a:pPr lvl="1"/>
            <a:r>
              <a:rPr lang="fi-FI" noProof="0" smtClean="0"/>
              <a:t>Second level</a:t>
            </a:r>
          </a:p>
          <a:p>
            <a:pPr lvl="2"/>
            <a:r>
              <a:rPr lang="fi-FI" noProof="0" smtClean="0"/>
              <a:t>Third level</a:t>
            </a:r>
          </a:p>
          <a:p>
            <a:pPr lvl="3"/>
            <a:r>
              <a:rPr lang="fi-FI" noProof="0" smtClean="0"/>
              <a:t>Fourth level</a:t>
            </a:r>
          </a:p>
          <a:p>
            <a:pPr lvl="4"/>
            <a:r>
              <a:rPr lang="fi-FI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F0889F7-7C3B-BA40-BE46-7E19F6C05879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8483771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cov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:\My Graphic Design\Kansallinen arviointineuvosto\Logo\KARVI_logo\FINEEC_logo_PNG_transparent_RGB\FINNISH_blue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164"/>
            <a:ext cx="3818760" cy="15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Freeform 8"/>
          <p:cNvSpPr>
            <a:spLocks/>
          </p:cNvSpPr>
          <p:nvPr userDrawn="1"/>
        </p:nvSpPr>
        <p:spPr bwMode="auto">
          <a:xfrm>
            <a:off x="5479144" y="-9497"/>
            <a:ext cx="3680958" cy="6372876"/>
          </a:xfrm>
          <a:custGeom>
            <a:avLst/>
            <a:gdLst>
              <a:gd name="T0" fmla="*/ 2207 w 2207"/>
              <a:gd name="T1" fmla="*/ 3821 h 3821"/>
              <a:gd name="T2" fmla="*/ 0 w 2207"/>
              <a:gd name="T3" fmla="*/ 0 h 3821"/>
              <a:gd name="T4" fmla="*/ 2207 w 2207"/>
              <a:gd name="T5" fmla="*/ 0 h 3821"/>
              <a:gd name="T6" fmla="*/ 2206 w 2207"/>
              <a:gd name="T7" fmla="*/ 3819 h 3821"/>
              <a:gd name="T8" fmla="*/ 2207 w 2207"/>
              <a:gd name="T9" fmla="*/ 3821 h 38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207" h="3821">
                <a:moveTo>
                  <a:pt x="2207" y="3821"/>
                </a:moveTo>
                <a:lnTo>
                  <a:pt x="0" y="0"/>
                </a:lnTo>
                <a:lnTo>
                  <a:pt x="2207" y="0"/>
                </a:lnTo>
                <a:lnTo>
                  <a:pt x="2206" y="3819"/>
                </a:lnTo>
                <a:lnTo>
                  <a:pt x="2207" y="3821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11" name="Freeform 10"/>
          <p:cNvSpPr>
            <a:spLocks/>
          </p:cNvSpPr>
          <p:nvPr userDrawn="1"/>
        </p:nvSpPr>
        <p:spPr bwMode="auto">
          <a:xfrm>
            <a:off x="6335133" y="4162594"/>
            <a:ext cx="2810454" cy="2695406"/>
          </a:xfrm>
          <a:custGeom>
            <a:avLst/>
            <a:gdLst>
              <a:gd name="T0" fmla="*/ 0 w 2736"/>
              <a:gd name="T1" fmla="*/ 2624 h 2624"/>
              <a:gd name="T2" fmla="*/ 1516 w 2736"/>
              <a:gd name="T3" fmla="*/ 0 h 2624"/>
              <a:gd name="T4" fmla="*/ 2736 w 2736"/>
              <a:gd name="T5" fmla="*/ 2112 h 2624"/>
              <a:gd name="T6" fmla="*/ 2736 w 2736"/>
              <a:gd name="T7" fmla="*/ 2624 h 2624"/>
              <a:gd name="T8" fmla="*/ 0 w 2736"/>
              <a:gd name="T9" fmla="*/ 2624 h 26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736" h="2624">
                <a:moveTo>
                  <a:pt x="0" y="2624"/>
                </a:moveTo>
                <a:lnTo>
                  <a:pt x="1516" y="0"/>
                </a:lnTo>
                <a:lnTo>
                  <a:pt x="2736" y="2112"/>
                </a:lnTo>
                <a:lnTo>
                  <a:pt x="2736" y="2624"/>
                </a:lnTo>
                <a:lnTo>
                  <a:pt x="0" y="2624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5" name="Title 1"/>
          <p:cNvSpPr>
            <a:spLocks noGrp="1"/>
          </p:cNvSpPr>
          <p:nvPr userDrawn="1">
            <p:ph type="ctrTitle"/>
          </p:nvPr>
        </p:nvSpPr>
        <p:spPr>
          <a:xfrm>
            <a:off x="505053" y="2945332"/>
            <a:ext cx="8083322" cy="2123266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lnSpc>
                <a:spcPct val="80000"/>
              </a:lnSpc>
              <a:defRPr sz="6600" b="1" spc="-150">
                <a:solidFill>
                  <a:schemeClr val="tx2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 userDrawn="1">
            <p:ph type="subTitle" idx="1"/>
          </p:nvPr>
        </p:nvSpPr>
        <p:spPr>
          <a:xfrm>
            <a:off x="541339" y="5068598"/>
            <a:ext cx="5422394" cy="792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800" i="0">
                <a:solidFill>
                  <a:schemeClr val="bg2"/>
                </a:solidFill>
                <a:latin typeface="+mj-lt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15431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 descr="F:\My Graphic Design\Kansallinen arviointineuvosto\Logo\KARVI_logo\FINEEC_logo_PNG_transparent_RGB\FINNISH_blue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846" y="6044400"/>
            <a:ext cx="2007069" cy="81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541338" y="381000"/>
            <a:ext cx="8047037" cy="11957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5000"/>
              </a:lnSpc>
              <a:defRPr sz="3600" b="1" spc="-100">
                <a:solidFill>
                  <a:schemeClr val="tx2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541338" y="1685675"/>
            <a:ext cx="8047037" cy="4250891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96863" indent="-271463">
              <a:buFont typeface="Wingdings" panose="05000000000000000000" pitchFamily="2" charset="2"/>
              <a:buChar char="§"/>
              <a:defRPr sz="2000">
                <a:latin typeface="Georgia"/>
              </a:defRPr>
            </a:lvl2pPr>
            <a:lvl3pPr marL="601663" indent="-296863">
              <a:buFont typeface="Arial" panose="020B0604020202020204" pitchFamily="34" charset="0"/>
              <a:buChar char="‒"/>
              <a:defRPr sz="1600" i="1">
                <a:latin typeface="Georgia"/>
                <a:cs typeface="Georgia"/>
              </a:defRPr>
            </a:lvl3pPr>
            <a:lvl4pPr marL="900113" indent="-298450">
              <a:buFont typeface="Arial" panose="020B0604020202020204" pitchFamily="34" charset="0"/>
              <a:buChar char="‒"/>
              <a:defRPr sz="1400" baseline="0">
                <a:latin typeface="Georgia"/>
              </a:defRPr>
            </a:lvl4pPr>
            <a:lvl5pPr marL="1227138" indent="-320675">
              <a:buFont typeface="Arial" panose="020B0604020202020204" pitchFamily="34" charset="0"/>
              <a:buChar char="‒"/>
              <a:defRPr sz="1300" baseline="0"/>
            </a:lvl5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6" name="Date Placeholder 7"/>
          <p:cNvSpPr>
            <a:spLocks noGrp="1"/>
          </p:cNvSpPr>
          <p:nvPr>
            <p:ph type="dt" sz="half" idx="15"/>
          </p:nvPr>
        </p:nvSpPr>
        <p:spPr>
          <a:xfrm>
            <a:off x="4940300" y="6298084"/>
            <a:ext cx="3619500" cy="18573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4F8F17-3624-4A3C-BF8E-67F16148186A}" type="datetime1">
              <a:rPr lang="fi-FI" smtClean="0"/>
              <a:t>1.1.2005</a:t>
            </a:fld>
            <a:endParaRPr lang="fi-FI"/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7"/>
          </p:nvPr>
        </p:nvSpPr>
        <p:spPr>
          <a:xfrm>
            <a:off x="4940300" y="6483822"/>
            <a:ext cx="3619500" cy="161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07628F-9402-FB47-93B5-FC3C3BFEEBE0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539750" y="6048320"/>
            <a:ext cx="8048625" cy="0"/>
          </a:xfrm>
          <a:prstGeom prst="line">
            <a:avLst/>
          </a:prstGeom>
          <a:ln w="12700" cmpd="sng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54000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- two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540002" y="381000"/>
            <a:ext cx="8048374" cy="11957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5000"/>
              </a:lnSpc>
              <a:defRPr sz="3600" b="1" spc="-100">
                <a:solidFill>
                  <a:schemeClr val="tx2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540001" y="1685675"/>
            <a:ext cx="3988079" cy="3831557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37600" indent="-212400">
              <a:buFont typeface="Wingdings" panose="05000000000000000000" pitchFamily="2" charset="2"/>
              <a:buChar char="§"/>
              <a:defRPr sz="2000">
                <a:latin typeface="Georgia"/>
              </a:defRPr>
            </a:lvl2pPr>
            <a:lvl3pPr marL="460800" indent="-230400">
              <a:buFont typeface="Arial" panose="020B0604020202020204" pitchFamily="34" charset="0"/>
              <a:buChar char="‒"/>
              <a:defRPr sz="1600" i="1">
                <a:latin typeface="Georgia"/>
                <a:cs typeface="Georgia"/>
              </a:defRPr>
            </a:lvl3pPr>
            <a:lvl4pPr marL="792000" indent="-194400">
              <a:buFont typeface="Arial" panose="020B0604020202020204" pitchFamily="34" charset="0"/>
              <a:buChar char="‒"/>
              <a:defRPr sz="1400" baseline="0">
                <a:latin typeface="Georgia"/>
              </a:defRPr>
            </a:lvl4pPr>
            <a:lvl5pPr marL="1087200" indent="-228600">
              <a:buFont typeface="Arial" panose="020B0604020202020204" pitchFamily="34" charset="0"/>
              <a:buChar char="‒"/>
              <a:defRPr sz="1300" baseline="0"/>
            </a:lvl5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12" name="Content Placeholder 10"/>
          <p:cNvSpPr>
            <a:spLocks noGrp="1"/>
          </p:cNvSpPr>
          <p:nvPr>
            <p:ph sz="quarter" idx="18"/>
          </p:nvPr>
        </p:nvSpPr>
        <p:spPr>
          <a:xfrm>
            <a:off x="4637521" y="1685675"/>
            <a:ext cx="3922279" cy="3831557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37600" indent="-212400">
              <a:buFont typeface="Wingdings" panose="05000000000000000000" pitchFamily="2" charset="2"/>
              <a:buChar char="§"/>
              <a:defRPr sz="2000">
                <a:latin typeface="Georgia"/>
              </a:defRPr>
            </a:lvl2pPr>
            <a:lvl3pPr marL="460800" indent="-230400">
              <a:buFont typeface="Arial" panose="020B0604020202020204" pitchFamily="34" charset="0"/>
              <a:buChar char="‒"/>
              <a:defRPr sz="1600" i="1">
                <a:latin typeface="Georgia"/>
                <a:cs typeface="Georgia"/>
              </a:defRPr>
            </a:lvl3pPr>
            <a:lvl4pPr marL="792000" indent="-194400">
              <a:buFont typeface="Arial" panose="020B0604020202020204" pitchFamily="34" charset="0"/>
              <a:buChar char="‒"/>
              <a:defRPr sz="1400" baseline="0">
                <a:latin typeface="Georgia"/>
              </a:defRPr>
            </a:lvl4pPr>
            <a:lvl5pPr marL="1087200" indent="-228600">
              <a:buFont typeface="Arial" panose="020B0604020202020204" pitchFamily="34" charset="0"/>
              <a:buChar char="‒"/>
              <a:defRPr sz="1300" baseline="0"/>
            </a:lvl5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cxnSp>
        <p:nvCxnSpPr>
          <p:cNvPr id="16" name="Straight Connector 15"/>
          <p:cNvCxnSpPr/>
          <p:nvPr userDrawn="1"/>
        </p:nvCxnSpPr>
        <p:spPr>
          <a:xfrm>
            <a:off x="539750" y="6048320"/>
            <a:ext cx="8048625" cy="0"/>
          </a:xfrm>
          <a:prstGeom prst="line">
            <a:avLst/>
          </a:prstGeom>
          <a:ln w="12700" cmpd="sng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Date Placeholder 7"/>
          <p:cNvSpPr>
            <a:spLocks noGrp="1"/>
          </p:cNvSpPr>
          <p:nvPr>
            <p:ph type="dt" sz="half" idx="15"/>
          </p:nvPr>
        </p:nvSpPr>
        <p:spPr>
          <a:xfrm>
            <a:off x="4940300" y="6298084"/>
            <a:ext cx="3619500" cy="18573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23EA99-8141-4261-A54F-1198EDA12522}" type="datetime1">
              <a:rPr lang="fi-FI" smtClean="0"/>
              <a:t>1.1.2005</a:t>
            </a:fld>
            <a:endParaRPr lang="fi-FI"/>
          </a:p>
        </p:txBody>
      </p:sp>
      <p:sp>
        <p:nvSpPr>
          <p:cNvPr id="18" name="Slide Number Placeholder 9"/>
          <p:cNvSpPr>
            <a:spLocks noGrp="1"/>
          </p:cNvSpPr>
          <p:nvPr>
            <p:ph type="sldNum" sz="quarter" idx="17"/>
          </p:nvPr>
        </p:nvSpPr>
        <p:spPr>
          <a:xfrm>
            <a:off x="4940300" y="6483822"/>
            <a:ext cx="3619500" cy="161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07628F-9402-FB47-93B5-FC3C3BFEEBE0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pic>
        <p:nvPicPr>
          <p:cNvPr id="19" name="Picture 2" descr="F:\My Graphic Design\Kansallinen arviointineuvosto\Logo\KARVI_logo\FINEEC_logo_PNG_transparent_RGB\FINNISH_blue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846" y="6044400"/>
            <a:ext cx="2007069" cy="81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971510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540002" y="381000"/>
            <a:ext cx="8048374" cy="11957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5000"/>
              </a:lnSpc>
              <a:defRPr sz="3600" b="1" spc="-100">
                <a:solidFill>
                  <a:schemeClr val="tx2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539750" y="6048320"/>
            <a:ext cx="8048625" cy="0"/>
          </a:xfrm>
          <a:prstGeom prst="line">
            <a:avLst/>
          </a:prstGeom>
          <a:ln w="12700" cmpd="sng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Date Placeholder 7"/>
          <p:cNvSpPr>
            <a:spLocks noGrp="1"/>
          </p:cNvSpPr>
          <p:nvPr>
            <p:ph type="dt" sz="half" idx="15"/>
          </p:nvPr>
        </p:nvSpPr>
        <p:spPr>
          <a:xfrm>
            <a:off x="4940300" y="6298084"/>
            <a:ext cx="3619500" cy="18573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77A580-F854-4ABC-8DDF-533A1C6F2AF1}" type="datetime1">
              <a:rPr lang="fi-FI" smtClean="0"/>
              <a:t>1.1.2005</a:t>
            </a:fld>
            <a:endParaRPr lang="fi-FI"/>
          </a:p>
        </p:txBody>
      </p:sp>
      <p:sp>
        <p:nvSpPr>
          <p:cNvPr id="16" name="Slide Number Placeholder 9"/>
          <p:cNvSpPr>
            <a:spLocks noGrp="1"/>
          </p:cNvSpPr>
          <p:nvPr>
            <p:ph type="sldNum" sz="quarter" idx="17"/>
          </p:nvPr>
        </p:nvSpPr>
        <p:spPr>
          <a:xfrm>
            <a:off x="4940300" y="6483822"/>
            <a:ext cx="3619500" cy="161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07628F-9402-FB47-93B5-FC3C3BFEEBE0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pic>
        <p:nvPicPr>
          <p:cNvPr id="17" name="Picture 2" descr="F:\My Graphic Design\Kansallinen arviointineuvosto\Logo\KARVI_logo\FINEEC_logo_PNG_transparent_RGB\FINNISH_blue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846" y="6044400"/>
            <a:ext cx="2007069" cy="81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379018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 userDrawn="1"/>
        </p:nvCxnSpPr>
        <p:spPr>
          <a:xfrm>
            <a:off x="539750" y="6048320"/>
            <a:ext cx="8048625" cy="0"/>
          </a:xfrm>
          <a:prstGeom prst="line">
            <a:avLst/>
          </a:prstGeom>
          <a:ln w="12700" cmpd="sng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ate Placeholder 7"/>
          <p:cNvSpPr>
            <a:spLocks noGrp="1"/>
          </p:cNvSpPr>
          <p:nvPr>
            <p:ph type="dt" sz="half" idx="15"/>
          </p:nvPr>
        </p:nvSpPr>
        <p:spPr>
          <a:xfrm>
            <a:off x="4940300" y="6298084"/>
            <a:ext cx="3619500" cy="18573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875CA7-7977-4A11-A28A-FC9C22B46AB7}" type="datetime1">
              <a:rPr lang="fi-FI" smtClean="0"/>
              <a:t>1.1.2005</a:t>
            </a:fld>
            <a:endParaRPr lang="fi-FI"/>
          </a:p>
        </p:txBody>
      </p:sp>
      <p:sp>
        <p:nvSpPr>
          <p:cNvPr id="14" name="Slide Number Placeholder 9"/>
          <p:cNvSpPr>
            <a:spLocks noGrp="1"/>
          </p:cNvSpPr>
          <p:nvPr>
            <p:ph type="sldNum" sz="quarter" idx="17"/>
          </p:nvPr>
        </p:nvSpPr>
        <p:spPr>
          <a:xfrm>
            <a:off x="4940300" y="6483822"/>
            <a:ext cx="3619500" cy="161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07628F-9402-FB47-93B5-FC3C3BFEEBE0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pic>
        <p:nvPicPr>
          <p:cNvPr id="16" name="Picture 2" descr="F:\My Graphic Design\Kansallinen arviointineuvosto\Logo\KARVI_logo\FINEEC_logo_PNG_transparent_RGB\FINNISH_blue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846" y="6044400"/>
            <a:ext cx="2007069" cy="81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314990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mp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351003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1F9CE0"/>
                </a:solidFill>
                <a:latin typeface="Georgia" panose="02040502050405020303" pitchFamily="18" charset="0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>
                <a:latin typeface="Georgia" panose="02040502050405020303" pitchFamily="18" charset="0"/>
              </a:defRPr>
            </a:lvl1pPr>
            <a:lvl2pPr>
              <a:defRPr>
                <a:latin typeface="Georgia" panose="02040502050405020303" pitchFamily="18" charset="0"/>
              </a:defRPr>
            </a:lvl2pPr>
            <a:lvl3pPr>
              <a:defRPr>
                <a:latin typeface="Georgia" panose="02040502050405020303" pitchFamily="18" charset="0"/>
              </a:defRPr>
            </a:lvl3pPr>
            <a:lvl4pPr>
              <a:defRPr>
                <a:latin typeface="Georgia" panose="02040502050405020303" pitchFamily="18" charset="0"/>
              </a:defRPr>
            </a:lvl4pPr>
            <a:lvl5pPr>
              <a:defRPr>
                <a:latin typeface="Georgia" panose="02040502050405020303" pitchFamily="18" charset="0"/>
              </a:defRPr>
            </a:lvl5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dirty="0" smtClean="0"/>
              <a:t>26.5.2014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301F4-86FD-4910-9F5A-C4CF14468D5D}" type="slidenum">
              <a:rPr lang="fi-FI" smtClean="0"/>
              <a:t>‹#›</a:t>
            </a:fld>
            <a:endParaRPr lang="fi-FI" dirty="0"/>
          </a:p>
        </p:txBody>
      </p:sp>
      <p:pic>
        <p:nvPicPr>
          <p:cNvPr id="8" name="Kuva 7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730" t="18247" r="10900" b="18953"/>
          <a:stretch/>
        </p:blipFill>
        <p:spPr>
          <a:xfrm>
            <a:off x="3679128" y="6250879"/>
            <a:ext cx="1728192" cy="5760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24386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ue cover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F:\My Graphic Design\Kansallinen arviointineuvosto\Logo\KARVI_logo\FINEEC_logo_PNG_transparent_RGB\FINNISH_white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164"/>
            <a:ext cx="3818758" cy="15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Freeform 8"/>
          <p:cNvSpPr>
            <a:spLocks/>
          </p:cNvSpPr>
          <p:nvPr userDrawn="1"/>
        </p:nvSpPr>
        <p:spPr bwMode="auto">
          <a:xfrm>
            <a:off x="5479144" y="-9497"/>
            <a:ext cx="3680958" cy="6372876"/>
          </a:xfrm>
          <a:custGeom>
            <a:avLst/>
            <a:gdLst>
              <a:gd name="T0" fmla="*/ 2207 w 2207"/>
              <a:gd name="T1" fmla="*/ 3821 h 3821"/>
              <a:gd name="T2" fmla="*/ 0 w 2207"/>
              <a:gd name="T3" fmla="*/ 0 h 3821"/>
              <a:gd name="T4" fmla="*/ 2207 w 2207"/>
              <a:gd name="T5" fmla="*/ 0 h 3821"/>
              <a:gd name="T6" fmla="*/ 2206 w 2207"/>
              <a:gd name="T7" fmla="*/ 3819 h 3821"/>
              <a:gd name="T8" fmla="*/ 2207 w 2207"/>
              <a:gd name="T9" fmla="*/ 3821 h 38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207" h="3821">
                <a:moveTo>
                  <a:pt x="2207" y="3821"/>
                </a:moveTo>
                <a:lnTo>
                  <a:pt x="0" y="0"/>
                </a:lnTo>
                <a:lnTo>
                  <a:pt x="2207" y="0"/>
                </a:lnTo>
                <a:lnTo>
                  <a:pt x="2206" y="3819"/>
                </a:lnTo>
                <a:lnTo>
                  <a:pt x="2207" y="3821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11" name="Freeform 10"/>
          <p:cNvSpPr>
            <a:spLocks/>
          </p:cNvSpPr>
          <p:nvPr userDrawn="1"/>
        </p:nvSpPr>
        <p:spPr bwMode="auto">
          <a:xfrm>
            <a:off x="6335133" y="4162594"/>
            <a:ext cx="2810454" cy="2695406"/>
          </a:xfrm>
          <a:custGeom>
            <a:avLst/>
            <a:gdLst>
              <a:gd name="T0" fmla="*/ 0 w 2736"/>
              <a:gd name="T1" fmla="*/ 2624 h 2624"/>
              <a:gd name="T2" fmla="*/ 1516 w 2736"/>
              <a:gd name="T3" fmla="*/ 0 h 2624"/>
              <a:gd name="T4" fmla="*/ 2736 w 2736"/>
              <a:gd name="T5" fmla="*/ 2112 h 2624"/>
              <a:gd name="T6" fmla="*/ 2736 w 2736"/>
              <a:gd name="T7" fmla="*/ 2624 h 2624"/>
              <a:gd name="T8" fmla="*/ 0 w 2736"/>
              <a:gd name="T9" fmla="*/ 2624 h 26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736" h="2624">
                <a:moveTo>
                  <a:pt x="0" y="2624"/>
                </a:moveTo>
                <a:lnTo>
                  <a:pt x="1516" y="0"/>
                </a:lnTo>
                <a:lnTo>
                  <a:pt x="2736" y="2112"/>
                </a:lnTo>
                <a:lnTo>
                  <a:pt x="2736" y="2624"/>
                </a:lnTo>
                <a:lnTo>
                  <a:pt x="0" y="2624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5" name="Title 1"/>
          <p:cNvSpPr>
            <a:spLocks noGrp="1"/>
          </p:cNvSpPr>
          <p:nvPr userDrawn="1">
            <p:ph type="ctrTitle"/>
          </p:nvPr>
        </p:nvSpPr>
        <p:spPr>
          <a:xfrm>
            <a:off x="505053" y="2945332"/>
            <a:ext cx="8083322" cy="2123266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lnSpc>
                <a:spcPct val="80000"/>
              </a:lnSpc>
              <a:defRPr sz="6600" b="1" spc="0">
                <a:solidFill>
                  <a:schemeClr val="bg1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 userDrawn="1">
            <p:ph type="subTitle" idx="1"/>
          </p:nvPr>
        </p:nvSpPr>
        <p:spPr>
          <a:xfrm>
            <a:off x="541339" y="5068598"/>
            <a:ext cx="5422394" cy="792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800" i="0">
                <a:solidFill>
                  <a:schemeClr val="bg1"/>
                </a:solidFill>
                <a:latin typeface="+mj-lt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24393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cover 2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8"/>
          <p:cNvSpPr>
            <a:spLocks/>
          </p:cNvSpPr>
          <p:nvPr userDrawn="1"/>
        </p:nvSpPr>
        <p:spPr bwMode="auto">
          <a:xfrm rot="5400000">
            <a:off x="3613028" y="1326058"/>
            <a:ext cx="4057273" cy="7018698"/>
          </a:xfrm>
          <a:custGeom>
            <a:avLst/>
            <a:gdLst>
              <a:gd name="T0" fmla="*/ 2207 w 2207"/>
              <a:gd name="T1" fmla="*/ 3821 h 3821"/>
              <a:gd name="T2" fmla="*/ 0 w 2207"/>
              <a:gd name="T3" fmla="*/ 0 h 3821"/>
              <a:gd name="T4" fmla="*/ 2207 w 2207"/>
              <a:gd name="T5" fmla="*/ 0 h 3821"/>
              <a:gd name="T6" fmla="*/ 2206 w 2207"/>
              <a:gd name="T7" fmla="*/ 3819 h 3821"/>
              <a:gd name="T8" fmla="*/ 2207 w 2207"/>
              <a:gd name="T9" fmla="*/ 3821 h 3821"/>
              <a:gd name="connsiteX0" fmla="*/ 10000 w 10000"/>
              <a:gd name="connsiteY0" fmla="*/ 10000 h 10000"/>
              <a:gd name="connsiteX1" fmla="*/ 0 w 10000"/>
              <a:gd name="connsiteY1" fmla="*/ 0 h 10000"/>
              <a:gd name="connsiteX2" fmla="*/ 10000 w 10000"/>
              <a:gd name="connsiteY2" fmla="*/ 0 h 10000"/>
              <a:gd name="connsiteX3" fmla="*/ 8420 w 10000"/>
              <a:gd name="connsiteY3" fmla="*/ 7598 h 10000"/>
              <a:gd name="connsiteX4" fmla="*/ 10000 w 10000"/>
              <a:gd name="connsiteY4" fmla="*/ 10000 h 10000"/>
              <a:gd name="connsiteX0" fmla="*/ 7203 w 10000"/>
              <a:gd name="connsiteY0" fmla="*/ 7092 h 7598"/>
              <a:gd name="connsiteX1" fmla="*/ 0 w 10000"/>
              <a:gd name="connsiteY1" fmla="*/ 0 h 7598"/>
              <a:gd name="connsiteX2" fmla="*/ 10000 w 10000"/>
              <a:gd name="connsiteY2" fmla="*/ 0 h 7598"/>
              <a:gd name="connsiteX3" fmla="*/ 8420 w 10000"/>
              <a:gd name="connsiteY3" fmla="*/ 7598 h 7598"/>
              <a:gd name="connsiteX4" fmla="*/ 7203 w 10000"/>
              <a:gd name="connsiteY4" fmla="*/ 7092 h 7598"/>
              <a:gd name="connsiteX0" fmla="*/ 8219 w 10000"/>
              <a:gd name="connsiteY0" fmla="*/ 10811 h 10811"/>
              <a:gd name="connsiteX1" fmla="*/ 0 w 10000"/>
              <a:gd name="connsiteY1" fmla="*/ 0 h 10811"/>
              <a:gd name="connsiteX2" fmla="*/ 10000 w 10000"/>
              <a:gd name="connsiteY2" fmla="*/ 0 h 10811"/>
              <a:gd name="connsiteX3" fmla="*/ 8420 w 10000"/>
              <a:gd name="connsiteY3" fmla="*/ 10000 h 10811"/>
              <a:gd name="connsiteX4" fmla="*/ 8219 w 10000"/>
              <a:gd name="connsiteY4" fmla="*/ 10811 h 10811"/>
              <a:gd name="connsiteX0" fmla="*/ 8219 w 8420"/>
              <a:gd name="connsiteY0" fmla="*/ 10811 h 10811"/>
              <a:gd name="connsiteX1" fmla="*/ 0 w 8420"/>
              <a:gd name="connsiteY1" fmla="*/ 0 h 10811"/>
              <a:gd name="connsiteX2" fmla="*/ 7380 w 8420"/>
              <a:gd name="connsiteY2" fmla="*/ 112 h 10811"/>
              <a:gd name="connsiteX3" fmla="*/ 8420 w 8420"/>
              <a:gd name="connsiteY3" fmla="*/ 10000 h 10811"/>
              <a:gd name="connsiteX4" fmla="*/ 8219 w 8420"/>
              <a:gd name="connsiteY4" fmla="*/ 10811 h 10811"/>
              <a:gd name="connsiteX0" fmla="*/ 9761 w 10000"/>
              <a:gd name="connsiteY0" fmla="*/ 10010 h 10010"/>
              <a:gd name="connsiteX1" fmla="*/ 0 w 10000"/>
              <a:gd name="connsiteY1" fmla="*/ 10 h 10010"/>
              <a:gd name="connsiteX2" fmla="*/ 9761 w 10000"/>
              <a:gd name="connsiteY2" fmla="*/ 0 h 10010"/>
              <a:gd name="connsiteX3" fmla="*/ 10000 w 10000"/>
              <a:gd name="connsiteY3" fmla="*/ 9260 h 10010"/>
              <a:gd name="connsiteX4" fmla="*/ 9761 w 10000"/>
              <a:gd name="connsiteY4" fmla="*/ 10010 h 10010"/>
              <a:gd name="connsiteX0" fmla="*/ 9761 w 9785"/>
              <a:gd name="connsiteY0" fmla="*/ 10010 h 10010"/>
              <a:gd name="connsiteX1" fmla="*/ 0 w 9785"/>
              <a:gd name="connsiteY1" fmla="*/ 10 h 10010"/>
              <a:gd name="connsiteX2" fmla="*/ 9761 w 9785"/>
              <a:gd name="connsiteY2" fmla="*/ 0 h 10010"/>
              <a:gd name="connsiteX3" fmla="*/ 9773 w 9785"/>
              <a:gd name="connsiteY3" fmla="*/ 9063 h 10010"/>
              <a:gd name="connsiteX4" fmla="*/ 9761 w 9785"/>
              <a:gd name="connsiteY4" fmla="*/ 10010 h 10010"/>
              <a:gd name="connsiteX0" fmla="*/ 9975 w 10008"/>
              <a:gd name="connsiteY0" fmla="*/ 10000 h 10000"/>
              <a:gd name="connsiteX1" fmla="*/ 0 w 10008"/>
              <a:gd name="connsiteY1" fmla="*/ 10 h 10000"/>
              <a:gd name="connsiteX2" fmla="*/ 9975 w 10008"/>
              <a:gd name="connsiteY2" fmla="*/ 0 h 10000"/>
              <a:gd name="connsiteX3" fmla="*/ 9988 w 10008"/>
              <a:gd name="connsiteY3" fmla="*/ 9054 h 10000"/>
              <a:gd name="connsiteX4" fmla="*/ 9975 w 10008"/>
              <a:gd name="connsiteY4" fmla="*/ 10000 h 10000"/>
              <a:gd name="connsiteX0" fmla="*/ 9975 w 10008"/>
              <a:gd name="connsiteY0" fmla="*/ 10000 h 10000"/>
              <a:gd name="connsiteX1" fmla="*/ 0 w 10008"/>
              <a:gd name="connsiteY1" fmla="*/ 10 h 10000"/>
              <a:gd name="connsiteX2" fmla="*/ 9975 w 10008"/>
              <a:gd name="connsiteY2" fmla="*/ 0 h 10000"/>
              <a:gd name="connsiteX3" fmla="*/ 9988 w 10008"/>
              <a:gd name="connsiteY3" fmla="*/ 9054 h 10000"/>
              <a:gd name="connsiteX4" fmla="*/ 9975 w 10008"/>
              <a:gd name="connsiteY4" fmla="*/ 10000 h 10000"/>
              <a:gd name="connsiteX0" fmla="*/ 9975 w 10008"/>
              <a:gd name="connsiteY0" fmla="*/ 10000 h 10000"/>
              <a:gd name="connsiteX1" fmla="*/ 0 w 10008"/>
              <a:gd name="connsiteY1" fmla="*/ 10 h 10000"/>
              <a:gd name="connsiteX2" fmla="*/ 9975 w 10008"/>
              <a:gd name="connsiteY2" fmla="*/ 0 h 10000"/>
              <a:gd name="connsiteX3" fmla="*/ 9988 w 10008"/>
              <a:gd name="connsiteY3" fmla="*/ 9054 h 10000"/>
              <a:gd name="connsiteX4" fmla="*/ 9975 w 10008"/>
              <a:gd name="connsiteY4" fmla="*/ 10000 h 10000"/>
              <a:gd name="connsiteX0" fmla="*/ 9975 w 9988"/>
              <a:gd name="connsiteY0" fmla="*/ 10000 h 10000"/>
              <a:gd name="connsiteX1" fmla="*/ 0 w 9988"/>
              <a:gd name="connsiteY1" fmla="*/ 10 h 10000"/>
              <a:gd name="connsiteX2" fmla="*/ 9975 w 9988"/>
              <a:gd name="connsiteY2" fmla="*/ 0 h 10000"/>
              <a:gd name="connsiteX3" fmla="*/ 9988 w 9988"/>
              <a:gd name="connsiteY3" fmla="*/ 9054 h 10000"/>
              <a:gd name="connsiteX4" fmla="*/ 9975 w 9988"/>
              <a:gd name="connsiteY4" fmla="*/ 10000 h 10000"/>
              <a:gd name="connsiteX0" fmla="*/ 9987 w 10000"/>
              <a:gd name="connsiteY0" fmla="*/ 10000 h 10000"/>
              <a:gd name="connsiteX1" fmla="*/ 0 w 10000"/>
              <a:gd name="connsiteY1" fmla="*/ 10 h 10000"/>
              <a:gd name="connsiteX2" fmla="*/ 9987 w 10000"/>
              <a:gd name="connsiteY2" fmla="*/ 0 h 10000"/>
              <a:gd name="connsiteX3" fmla="*/ 10000 w 10000"/>
              <a:gd name="connsiteY3" fmla="*/ 9054 h 10000"/>
              <a:gd name="connsiteX4" fmla="*/ 9987 w 10000"/>
              <a:gd name="connsiteY4" fmla="*/ 1000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000">
                <a:moveTo>
                  <a:pt x="9987" y="10000"/>
                </a:moveTo>
                <a:lnTo>
                  <a:pt x="0" y="10"/>
                </a:lnTo>
                <a:lnTo>
                  <a:pt x="9987" y="0"/>
                </a:lnTo>
                <a:cubicBezTo>
                  <a:pt x="10015" y="3177"/>
                  <a:pt x="9972" y="5898"/>
                  <a:pt x="10000" y="9054"/>
                </a:cubicBezTo>
                <a:cubicBezTo>
                  <a:pt x="9990" y="9345"/>
                  <a:pt x="9998" y="9585"/>
                  <a:pt x="9987" y="10000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11" name="Freeform 10"/>
          <p:cNvSpPr>
            <a:spLocks/>
          </p:cNvSpPr>
          <p:nvPr userDrawn="1"/>
        </p:nvSpPr>
        <p:spPr bwMode="auto">
          <a:xfrm rot="5400000">
            <a:off x="368239" y="4113911"/>
            <a:ext cx="2385298" cy="3121778"/>
          </a:xfrm>
          <a:custGeom>
            <a:avLst/>
            <a:gdLst>
              <a:gd name="T0" fmla="*/ 0 w 2736"/>
              <a:gd name="T1" fmla="*/ 2624 h 2624"/>
              <a:gd name="T2" fmla="*/ 1516 w 2736"/>
              <a:gd name="T3" fmla="*/ 0 h 2624"/>
              <a:gd name="T4" fmla="*/ 2736 w 2736"/>
              <a:gd name="T5" fmla="*/ 2112 h 2624"/>
              <a:gd name="T6" fmla="*/ 2736 w 2736"/>
              <a:gd name="T7" fmla="*/ 2624 h 2624"/>
              <a:gd name="T8" fmla="*/ 0 w 2736"/>
              <a:gd name="T9" fmla="*/ 2624 h 2624"/>
              <a:gd name="connsiteX0" fmla="*/ 0 w 10000"/>
              <a:gd name="connsiteY0" fmla="*/ 10000 h 10000"/>
              <a:gd name="connsiteX1" fmla="*/ 5541 w 10000"/>
              <a:gd name="connsiteY1" fmla="*/ 0 h 10000"/>
              <a:gd name="connsiteX2" fmla="*/ 5742 w 10000"/>
              <a:gd name="connsiteY2" fmla="*/ 3981 h 10000"/>
              <a:gd name="connsiteX3" fmla="*/ 10000 w 10000"/>
              <a:gd name="connsiteY3" fmla="*/ 10000 h 10000"/>
              <a:gd name="connsiteX4" fmla="*/ 0 w 10000"/>
              <a:gd name="connsiteY4" fmla="*/ 10000 h 10000"/>
              <a:gd name="connsiteX0" fmla="*/ 0 w 10000"/>
              <a:gd name="connsiteY0" fmla="*/ 10000 h 10000"/>
              <a:gd name="connsiteX1" fmla="*/ 5541 w 10000"/>
              <a:gd name="connsiteY1" fmla="*/ 0 h 10000"/>
              <a:gd name="connsiteX2" fmla="*/ 7280 w 10000"/>
              <a:gd name="connsiteY2" fmla="*/ 3191 h 10000"/>
              <a:gd name="connsiteX3" fmla="*/ 10000 w 10000"/>
              <a:gd name="connsiteY3" fmla="*/ 10000 h 10000"/>
              <a:gd name="connsiteX4" fmla="*/ 0 w 10000"/>
              <a:gd name="connsiteY4" fmla="*/ 10000 h 10000"/>
              <a:gd name="connsiteX0" fmla="*/ 0 w 7280"/>
              <a:gd name="connsiteY0" fmla="*/ 10000 h 10000"/>
              <a:gd name="connsiteX1" fmla="*/ 5541 w 7280"/>
              <a:gd name="connsiteY1" fmla="*/ 0 h 10000"/>
              <a:gd name="connsiteX2" fmla="*/ 7280 w 7280"/>
              <a:gd name="connsiteY2" fmla="*/ 3191 h 10000"/>
              <a:gd name="connsiteX3" fmla="*/ 6455 w 7280"/>
              <a:gd name="connsiteY3" fmla="*/ 9930 h 10000"/>
              <a:gd name="connsiteX4" fmla="*/ 0 w 7280"/>
              <a:gd name="connsiteY4" fmla="*/ 10000 h 10000"/>
              <a:gd name="connsiteX0" fmla="*/ 0 w 10061"/>
              <a:gd name="connsiteY0" fmla="*/ 10000 h 10000"/>
              <a:gd name="connsiteX1" fmla="*/ 7611 w 10061"/>
              <a:gd name="connsiteY1" fmla="*/ 0 h 10000"/>
              <a:gd name="connsiteX2" fmla="*/ 10000 w 10061"/>
              <a:gd name="connsiteY2" fmla="*/ 3191 h 10000"/>
              <a:gd name="connsiteX3" fmla="*/ 10061 w 10061"/>
              <a:gd name="connsiteY3" fmla="*/ 10000 h 10000"/>
              <a:gd name="connsiteX4" fmla="*/ 0 w 10061"/>
              <a:gd name="connsiteY4" fmla="*/ 10000 h 10000"/>
              <a:gd name="connsiteX0" fmla="*/ 0 w 10066"/>
              <a:gd name="connsiteY0" fmla="*/ 10000 h 10000"/>
              <a:gd name="connsiteX1" fmla="*/ 7611 w 10066"/>
              <a:gd name="connsiteY1" fmla="*/ 0 h 10000"/>
              <a:gd name="connsiteX2" fmla="*/ 10061 w 10066"/>
              <a:gd name="connsiteY2" fmla="*/ 3214 h 10000"/>
              <a:gd name="connsiteX3" fmla="*/ 10061 w 10066"/>
              <a:gd name="connsiteY3" fmla="*/ 10000 h 10000"/>
              <a:gd name="connsiteX4" fmla="*/ 0 w 10066"/>
              <a:gd name="connsiteY4" fmla="*/ 1000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66" h="10000">
                <a:moveTo>
                  <a:pt x="0" y="10000"/>
                </a:moveTo>
                <a:lnTo>
                  <a:pt x="7611" y="0"/>
                </a:lnTo>
                <a:lnTo>
                  <a:pt x="10061" y="3214"/>
                </a:lnTo>
                <a:cubicBezTo>
                  <a:pt x="10081" y="5484"/>
                  <a:pt x="10041" y="7730"/>
                  <a:pt x="10061" y="10000"/>
                </a:cubicBezTo>
                <a:lnTo>
                  <a:pt x="0" y="1000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5" name="Title 1"/>
          <p:cNvSpPr>
            <a:spLocks noGrp="1"/>
          </p:cNvSpPr>
          <p:nvPr userDrawn="1">
            <p:ph type="ctrTitle"/>
          </p:nvPr>
        </p:nvSpPr>
        <p:spPr>
          <a:xfrm>
            <a:off x="505053" y="2566038"/>
            <a:ext cx="8083322" cy="162859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6600" b="1" spc="-150">
                <a:solidFill>
                  <a:schemeClr val="tx2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 userDrawn="1">
            <p:ph type="subTitle" idx="1"/>
          </p:nvPr>
        </p:nvSpPr>
        <p:spPr>
          <a:xfrm>
            <a:off x="541339" y="4194628"/>
            <a:ext cx="5422394" cy="792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800" i="0">
                <a:solidFill>
                  <a:schemeClr val="bg2"/>
                </a:solidFill>
                <a:latin typeface="+mj-lt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en-US" dirty="0"/>
          </a:p>
        </p:txBody>
      </p:sp>
      <p:pic>
        <p:nvPicPr>
          <p:cNvPr id="7" name="Picture 2" descr="F:\My Graphic Design\Kansallinen arviointineuvosto\Logo\KARVI_logo\FINEEC_logo_PNG_transparent_RGB\FINNISH_blue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164"/>
            <a:ext cx="3818760" cy="15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469631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ue cover 2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8"/>
          <p:cNvSpPr>
            <a:spLocks/>
          </p:cNvSpPr>
          <p:nvPr userDrawn="1"/>
        </p:nvSpPr>
        <p:spPr bwMode="auto">
          <a:xfrm rot="5400000">
            <a:off x="3613028" y="1326058"/>
            <a:ext cx="4057273" cy="7018698"/>
          </a:xfrm>
          <a:custGeom>
            <a:avLst/>
            <a:gdLst>
              <a:gd name="T0" fmla="*/ 2207 w 2207"/>
              <a:gd name="T1" fmla="*/ 3821 h 3821"/>
              <a:gd name="T2" fmla="*/ 0 w 2207"/>
              <a:gd name="T3" fmla="*/ 0 h 3821"/>
              <a:gd name="T4" fmla="*/ 2207 w 2207"/>
              <a:gd name="T5" fmla="*/ 0 h 3821"/>
              <a:gd name="T6" fmla="*/ 2206 w 2207"/>
              <a:gd name="T7" fmla="*/ 3819 h 3821"/>
              <a:gd name="T8" fmla="*/ 2207 w 2207"/>
              <a:gd name="T9" fmla="*/ 3821 h 3821"/>
              <a:gd name="connsiteX0" fmla="*/ 10000 w 10000"/>
              <a:gd name="connsiteY0" fmla="*/ 10000 h 10000"/>
              <a:gd name="connsiteX1" fmla="*/ 0 w 10000"/>
              <a:gd name="connsiteY1" fmla="*/ 0 h 10000"/>
              <a:gd name="connsiteX2" fmla="*/ 10000 w 10000"/>
              <a:gd name="connsiteY2" fmla="*/ 0 h 10000"/>
              <a:gd name="connsiteX3" fmla="*/ 8420 w 10000"/>
              <a:gd name="connsiteY3" fmla="*/ 7598 h 10000"/>
              <a:gd name="connsiteX4" fmla="*/ 10000 w 10000"/>
              <a:gd name="connsiteY4" fmla="*/ 10000 h 10000"/>
              <a:gd name="connsiteX0" fmla="*/ 7203 w 10000"/>
              <a:gd name="connsiteY0" fmla="*/ 7092 h 7598"/>
              <a:gd name="connsiteX1" fmla="*/ 0 w 10000"/>
              <a:gd name="connsiteY1" fmla="*/ 0 h 7598"/>
              <a:gd name="connsiteX2" fmla="*/ 10000 w 10000"/>
              <a:gd name="connsiteY2" fmla="*/ 0 h 7598"/>
              <a:gd name="connsiteX3" fmla="*/ 8420 w 10000"/>
              <a:gd name="connsiteY3" fmla="*/ 7598 h 7598"/>
              <a:gd name="connsiteX4" fmla="*/ 7203 w 10000"/>
              <a:gd name="connsiteY4" fmla="*/ 7092 h 7598"/>
              <a:gd name="connsiteX0" fmla="*/ 8219 w 10000"/>
              <a:gd name="connsiteY0" fmla="*/ 10811 h 10811"/>
              <a:gd name="connsiteX1" fmla="*/ 0 w 10000"/>
              <a:gd name="connsiteY1" fmla="*/ 0 h 10811"/>
              <a:gd name="connsiteX2" fmla="*/ 10000 w 10000"/>
              <a:gd name="connsiteY2" fmla="*/ 0 h 10811"/>
              <a:gd name="connsiteX3" fmla="*/ 8420 w 10000"/>
              <a:gd name="connsiteY3" fmla="*/ 10000 h 10811"/>
              <a:gd name="connsiteX4" fmla="*/ 8219 w 10000"/>
              <a:gd name="connsiteY4" fmla="*/ 10811 h 10811"/>
              <a:gd name="connsiteX0" fmla="*/ 8219 w 8420"/>
              <a:gd name="connsiteY0" fmla="*/ 10811 h 10811"/>
              <a:gd name="connsiteX1" fmla="*/ 0 w 8420"/>
              <a:gd name="connsiteY1" fmla="*/ 0 h 10811"/>
              <a:gd name="connsiteX2" fmla="*/ 7380 w 8420"/>
              <a:gd name="connsiteY2" fmla="*/ 112 h 10811"/>
              <a:gd name="connsiteX3" fmla="*/ 8420 w 8420"/>
              <a:gd name="connsiteY3" fmla="*/ 10000 h 10811"/>
              <a:gd name="connsiteX4" fmla="*/ 8219 w 8420"/>
              <a:gd name="connsiteY4" fmla="*/ 10811 h 10811"/>
              <a:gd name="connsiteX0" fmla="*/ 9761 w 10000"/>
              <a:gd name="connsiteY0" fmla="*/ 10010 h 10010"/>
              <a:gd name="connsiteX1" fmla="*/ 0 w 10000"/>
              <a:gd name="connsiteY1" fmla="*/ 10 h 10010"/>
              <a:gd name="connsiteX2" fmla="*/ 9761 w 10000"/>
              <a:gd name="connsiteY2" fmla="*/ 0 h 10010"/>
              <a:gd name="connsiteX3" fmla="*/ 10000 w 10000"/>
              <a:gd name="connsiteY3" fmla="*/ 9260 h 10010"/>
              <a:gd name="connsiteX4" fmla="*/ 9761 w 10000"/>
              <a:gd name="connsiteY4" fmla="*/ 10010 h 10010"/>
              <a:gd name="connsiteX0" fmla="*/ 9761 w 9785"/>
              <a:gd name="connsiteY0" fmla="*/ 10010 h 10010"/>
              <a:gd name="connsiteX1" fmla="*/ 0 w 9785"/>
              <a:gd name="connsiteY1" fmla="*/ 10 h 10010"/>
              <a:gd name="connsiteX2" fmla="*/ 9761 w 9785"/>
              <a:gd name="connsiteY2" fmla="*/ 0 h 10010"/>
              <a:gd name="connsiteX3" fmla="*/ 9773 w 9785"/>
              <a:gd name="connsiteY3" fmla="*/ 9063 h 10010"/>
              <a:gd name="connsiteX4" fmla="*/ 9761 w 9785"/>
              <a:gd name="connsiteY4" fmla="*/ 10010 h 10010"/>
              <a:gd name="connsiteX0" fmla="*/ 9975 w 10008"/>
              <a:gd name="connsiteY0" fmla="*/ 10000 h 10000"/>
              <a:gd name="connsiteX1" fmla="*/ 0 w 10008"/>
              <a:gd name="connsiteY1" fmla="*/ 10 h 10000"/>
              <a:gd name="connsiteX2" fmla="*/ 9975 w 10008"/>
              <a:gd name="connsiteY2" fmla="*/ 0 h 10000"/>
              <a:gd name="connsiteX3" fmla="*/ 9988 w 10008"/>
              <a:gd name="connsiteY3" fmla="*/ 9054 h 10000"/>
              <a:gd name="connsiteX4" fmla="*/ 9975 w 10008"/>
              <a:gd name="connsiteY4" fmla="*/ 10000 h 10000"/>
              <a:gd name="connsiteX0" fmla="*/ 9975 w 10008"/>
              <a:gd name="connsiteY0" fmla="*/ 10000 h 10000"/>
              <a:gd name="connsiteX1" fmla="*/ 0 w 10008"/>
              <a:gd name="connsiteY1" fmla="*/ 10 h 10000"/>
              <a:gd name="connsiteX2" fmla="*/ 9975 w 10008"/>
              <a:gd name="connsiteY2" fmla="*/ 0 h 10000"/>
              <a:gd name="connsiteX3" fmla="*/ 9988 w 10008"/>
              <a:gd name="connsiteY3" fmla="*/ 9054 h 10000"/>
              <a:gd name="connsiteX4" fmla="*/ 9975 w 10008"/>
              <a:gd name="connsiteY4" fmla="*/ 10000 h 10000"/>
              <a:gd name="connsiteX0" fmla="*/ 9975 w 10008"/>
              <a:gd name="connsiteY0" fmla="*/ 10000 h 10000"/>
              <a:gd name="connsiteX1" fmla="*/ 0 w 10008"/>
              <a:gd name="connsiteY1" fmla="*/ 10 h 10000"/>
              <a:gd name="connsiteX2" fmla="*/ 9975 w 10008"/>
              <a:gd name="connsiteY2" fmla="*/ 0 h 10000"/>
              <a:gd name="connsiteX3" fmla="*/ 9988 w 10008"/>
              <a:gd name="connsiteY3" fmla="*/ 9054 h 10000"/>
              <a:gd name="connsiteX4" fmla="*/ 9975 w 10008"/>
              <a:gd name="connsiteY4" fmla="*/ 10000 h 10000"/>
              <a:gd name="connsiteX0" fmla="*/ 9975 w 10012"/>
              <a:gd name="connsiteY0" fmla="*/ 10000 h 10000"/>
              <a:gd name="connsiteX1" fmla="*/ 0 w 10012"/>
              <a:gd name="connsiteY1" fmla="*/ 10 h 10000"/>
              <a:gd name="connsiteX2" fmla="*/ 9975 w 10012"/>
              <a:gd name="connsiteY2" fmla="*/ 0 h 10000"/>
              <a:gd name="connsiteX3" fmla="*/ 9988 w 10012"/>
              <a:gd name="connsiteY3" fmla="*/ 9054 h 10000"/>
              <a:gd name="connsiteX4" fmla="*/ 9975 w 10012"/>
              <a:gd name="connsiteY4" fmla="*/ 10000 h 10000"/>
              <a:gd name="connsiteX0" fmla="*/ 9975 w 9988"/>
              <a:gd name="connsiteY0" fmla="*/ 10000 h 10000"/>
              <a:gd name="connsiteX1" fmla="*/ 0 w 9988"/>
              <a:gd name="connsiteY1" fmla="*/ 10 h 10000"/>
              <a:gd name="connsiteX2" fmla="*/ 9975 w 9988"/>
              <a:gd name="connsiteY2" fmla="*/ 0 h 10000"/>
              <a:gd name="connsiteX3" fmla="*/ 9988 w 9988"/>
              <a:gd name="connsiteY3" fmla="*/ 9054 h 10000"/>
              <a:gd name="connsiteX4" fmla="*/ 9975 w 9988"/>
              <a:gd name="connsiteY4" fmla="*/ 1000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988" h="10000">
                <a:moveTo>
                  <a:pt x="9975" y="10000"/>
                </a:moveTo>
                <a:lnTo>
                  <a:pt x="0" y="10"/>
                </a:lnTo>
                <a:lnTo>
                  <a:pt x="9975" y="0"/>
                </a:lnTo>
                <a:cubicBezTo>
                  <a:pt x="10003" y="3177"/>
                  <a:pt x="9960" y="5898"/>
                  <a:pt x="9988" y="9054"/>
                </a:cubicBezTo>
                <a:cubicBezTo>
                  <a:pt x="9978" y="9407"/>
                  <a:pt x="9986" y="9667"/>
                  <a:pt x="9975" y="1000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11" name="Freeform 10"/>
          <p:cNvSpPr>
            <a:spLocks/>
          </p:cNvSpPr>
          <p:nvPr userDrawn="1"/>
        </p:nvSpPr>
        <p:spPr bwMode="auto">
          <a:xfrm rot="5400000">
            <a:off x="368239" y="4113911"/>
            <a:ext cx="2385298" cy="3121778"/>
          </a:xfrm>
          <a:custGeom>
            <a:avLst/>
            <a:gdLst>
              <a:gd name="T0" fmla="*/ 0 w 2736"/>
              <a:gd name="T1" fmla="*/ 2624 h 2624"/>
              <a:gd name="T2" fmla="*/ 1516 w 2736"/>
              <a:gd name="T3" fmla="*/ 0 h 2624"/>
              <a:gd name="T4" fmla="*/ 2736 w 2736"/>
              <a:gd name="T5" fmla="*/ 2112 h 2624"/>
              <a:gd name="T6" fmla="*/ 2736 w 2736"/>
              <a:gd name="T7" fmla="*/ 2624 h 2624"/>
              <a:gd name="T8" fmla="*/ 0 w 2736"/>
              <a:gd name="T9" fmla="*/ 2624 h 2624"/>
              <a:gd name="connsiteX0" fmla="*/ 0 w 10000"/>
              <a:gd name="connsiteY0" fmla="*/ 10000 h 10000"/>
              <a:gd name="connsiteX1" fmla="*/ 5541 w 10000"/>
              <a:gd name="connsiteY1" fmla="*/ 0 h 10000"/>
              <a:gd name="connsiteX2" fmla="*/ 5742 w 10000"/>
              <a:gd name="connsiteY2" fmla="*/ 3981 h 10000"/>
              <a:gd name="connsiteX3" fmla="*/ 10000 w 10000"/>
              <a:gd name="connsiteY3" fmla="*/ 10000 h 10000"/>
              <a:gd name="connsiteX4" fmla="*/ 0 w 10000"/>
              <a:gd name="connsiteY4" fmla="*/ 10000 h 10000"/>
              <a:gd name="connsiteX0" fmla="*/ 0 w 10000"/>
              <a:gd name="connsiteY0" fmla="*/ 10000 h 10000"/>
              <a:gd name="connsiteX1" fmla="*/ 5541 w 10000"/>
              <a:gd name="connsiteY1" fmla="*/ 0 h 10000"/>
              <a:gd name="connsiteX2" fmla="*/ 7280 w 10000"/>
              <a:gd name="connsiteY2" fmla="*/ 3191 h 10000"/>
              <a:gd name="connsiteX3" fmla="*/ 10000 w 10000"/>
              <a:gd name="connsiteY3" fmla="*/ 10000 h 10000"/>
              <a:gd name="connsiteX4" fmla="*/ 0 w 10000"/>
              <a:gd name="connsiteY4" fmla="*/ 10000 h 10000"/>
              <a:gd name="connsiteX0" fmla="*/ 0 w 7280"/>
              <a:gd name="connsiteY0" fmla="*/ 10000 h 10000"/>
              <a:gd name="connsiteX1" fmla="*/ 5541 w 7280"/>
              <a:gd name="connsiteY1" fmla="*/ 0 h 10000"/>
              <a:gd name="connsiteX2" fmla="*/ 7280 w 7280"/>
              <a:gd name="connsiteY2" fmla="*/ 3191 h 10000"/>
              <a:gd name="connsiteX3" fmla="*/ 6455 w 7280"/>
              <a:gd name="connsiteY3" fmla="*/ 9930 h 10000"/>
              <a:gd name="connsiteX4" fmla="*/ 0 w 7280"/>
              <a:gd name="connsiteY4" fmla="*/ 10000 h 10000"/>
              <a:gd name="connsiteX0" fmla="*/ 0 w 10061"/>
              <a:gd name="connsiteY0" fmla="*/ 10000 h 10000"/>
              <a:gd name="connsiteX1" fmla="*/ 7611 w 10061"/>
              <a:gd name="connsiteY1" fmla="*/ 0 h 10000"/>
              <a:gd name="connsiteX2" fmla="*/ 10000 w 10061"/>
              <a:gd name="connsiteY2" fmla="*/ 3191 h 10000"/>
              <a:gd name="connsiteX3" fmla="*/ 10061 w 10061"/>
              <a:gd name="connsiteY3" fmla="*/ 10000 h 10000"/>
              <a:gd name="connsiteX4" fmla="*/ 0 w 10061"/>
              <a:gd name="connsiteY4" fmla="*/ 10000 h 10000"/>
              <a:gd name="connsiteX0" fmla="*/ 0 w 10066"/>
              <a:gd name="connsiteY0" fmla="*/ 10000 h 10000"/>
              <a:gd name="connsiteX1" fmla="*/ 7611 w 10066"/>
              <a:gd name="connsiteY1" fmla="*/ 0 h 10000"/>
              <a:gd name="connsiteX2" fmla="*/ 10061 w 10066"/>
              <a:gd name="connsiteY2" fmla="*/ 3214 h 10000"/>
              <a:gd name="connsiteX3" fmla="*/ 10061 w 10066"/>
              <a:gd name="connsiteY3" fmla="*/ 10000 h 10000"/>
              <a:gd name="connsiteX4" fmla="*/ 0 w 10066"/>
              <a:gd name="connsiteY4" fmla="*/ 1000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66" h="10000">
                <a:moveTo>
                  <a:pt x="0" y="10000"/>
                </a:moveTo>
                <a:lnTo>
                  <a:pt x="7611" y="0"/>
                </a:lnTo>
                <a:lnTo>
                  <a:pt x="10061" y="3214"/>
                </a:lnTo>
                <a:cubicBezTo>
                  <a:pt x="10081" y="5484"/>
                  <a:pt x="10041" y="7730"/>
                  <a:pt x="10061" y="10000"/>
                </a:cubicBezTo>
                <a:lnTo>
                  <a:pt x="0" y="1000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5" name="Title 1"/>
          <p:cNvSpPr>
            <a:spLocks noGrp="1"/>
          </p:cNvSpPr>
          <p:nvPr userDrawn="1">
            <p:ph type="ctrTitle"/>
          </p:nvPr>
        </p:nvSpPr>
        <p:spPr>
          <a:xfrm>
            <a:off x="505053" y="2566038"/>
            <a:ext cx="8083322" cy="1635848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6600" b="1" spc="-150">
                <a:solidFill>
                  <a:schemeClr val="bg1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 userDrawn="1">
            <p:ph type="subTitle" idx="1"/>
          </p:nvPr>
        </p:nvSpPr>
        <p:spPr>
          <a:xfrm>
            <a:off x="541339" y="4194630"/>
            <a:ext cx="5422394" cy="792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800" i="0">
                <a:solidFill>
                  <a:schemeClr val="bg1"/>
                </a:solidFill>
                <a:latin typeface="+mj-lt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en-US" dirty="0"/>
          </a:p>
        </p:txBody>
      </p:sp>
      <p:pic>
        <p:nvPicPr>
          <p:cNvPr id="7" name="Picture 2" descr="F:\My Graphic Design\Kansallinen arviointineuvosto\Logo\KARVI_logo\FINEEC_logo_PNG_transparent_RGB\FINNISH_white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164"/>
            <a:ext cx="3818758" cy="15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377639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cover">
    <p:bg>
      <p:bgPr>
        <a:solidFill>
          <a:schemeClr val="tx1">
            <a:lumMod val="50000"/>
            <a:lumOff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 userDrawn="1">
            <p:ph type="ctrTitle"/>
          </p:nvPr>
        </p:nvSpPr>
        <p:spPr>
          <a:xfrm>
            <a:off x="505053" y="2945332"/>
            <a:ext cx="8083322" cy="2123266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lnSpc>
                <a:spcPct val="80000"/>
              </a:lnSpc>
              <a:defRPr sz="6600" b="1" spc="0">
                <a:solidFill>
                  <a:schemeClr val="bg1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 userDrawn="1">
            <p:ph type="subTitle" idx="1"/>
          </p:nvPr>
        </p:nvSpPr>
        <p:spPr>
          <a:xfrm>
            <a:off x="541339" y="5068598"/>
            <a:ext cx="5422394" cy="792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800" i="0">
                <a:solidFill>
                  <a:schemeClr val="bg1"/>
                </a:solidFill>
                <a:latin typeface="+mj-lt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en-US" dirty="0"/>
          </a:p>
        </p:txBody>
      </p:sp>
      <p:pic>
        <p:nvPicPr>
          <p:cNvPr id="7" name="Picture 2" descr="F:\My Graphic Design\Kansallinen arviointineuvosto\Logo\KARVI_logo\FINEEC_logo_PNG_transparent_RGB\FINNISH_white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164"/>
            <a:ext cx="3818758" cy="15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981474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cover - dimming">
    <p:bg>
      <p:bgPr>
        <a:solidFill>
          <a:schemeClr val="tx1">
            <a:lumMod val="50000"/>
            <a:lumOff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tx1">
                  <a:alpha val="40000"/>
                </a:schemeClr>
              </a:gs>
              <a:gs pos="100000">
                <a:schemeClr val="bg1">
                  <a:shade val="100000"/>
                  <a:satMod val="115000"/>
                  <a:alpha val="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Title 1"/>
          <p:cNvSpPr>
            <a:spLocks noGrp="1"/>
          </p:cNvSpPr>
          <p:nvPr userDrawn="1">
            <p:ph type="ctrTitle"/>
          </p:nvPr>
        </p:nvSpPr>
        <p:spPr>
          <a:xfrm>
            <a:off x="505053" y="2945332"/>
            <a:ext cx="8083322" cy="2123266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lnSpc>
                <a:spcPct val="80000"/>
              </a:lnSpc>
              <a:defRPr sz="6600" b="1" spc="0">
                <a:solidFill>
                  <a:schemeClr val="bg1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 userDrawn="1">
            <p:ph type="subTitle" idx="1"/>
          </p:nvPr>
        </p:nvSpPr>
        <p:spPr>
          <a:xfrm>
            <a:off x="541339" y="5068598"/>
            <a:ext cx="5422394" cy="792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800" i="0">
                <a:solidFill>
                  <a:schemeClr val="bg1"/>
                </a:solidFill>
                <a:latin typeface="+mj-lt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en-US" dirty="0"/>
          </a:p>
        </p:txBody>
      </p:sp>
      <p:pic>
        <p:nvPicPr>
          <p:cNvPr id="8" name="Picture 2" descr="F:\My Graphic Design\Kansallinen arviointineuvosto\Logo\KARVI_logo\FINEEC_logo_PNG_transparent_RGB\FINNISH_white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164"/>
            <a:ext cx="3818758" cy="15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608159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bcover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F:\My Graphic Design\Kansallinen arviointineuvosto\Logo\KARVI_logo\FINEEC_logo_PNG_transparent_RGB\FINNISH_white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455" y="5628542"/>
            <a:ext cx="2664250" cy="10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541338" y="1912266"/>
            <a:ext cx="8018355" cy="26360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bg1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81999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bcover with image">
    <p:bg>
      <p:bgPr>
        <a:solidFill>
          <a:schemeClr val="tx1">
            <a:lumMod val="50000"/>
            <a:lumOff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541338" y="1912266"/>
            <a:ext cx="8018355" cy="26360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bg1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pic>
        <p:nvPicPr>
          <p:cNvPr id="5" name="Picture 2" descr="F:\My Graphic Design\Kansallinen arviointineuvosto\Logo\KARVI_logo\FINEEC_logo_PNG_transparent_RGB\FINNISH_white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455" y="5628542"/>
            <a:ext cx="2664250" cy="10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566578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bcover with image - dimming">
    <p:bg>
      <p:bgPr>
        <a:solidFill>
          <a:schemeClr val="tx1">
            <a:lumMod val="50000"/>
            <a:lumOff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541338" y="1912266"/>
            <a:ext cx="8018355" cy="26360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bg1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pic>
        <p:nvPicPr>
          <p:cNvPr id="6" name="Picture 2" descr="F:\My Graphic Design\Kansallinen arviointineuvosto\Logo\KARVI_logo\FINEEC_logo_PNG_transparent_RGB\FINNISH_white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455" y="5628542"/>
            <a:ext cx="2664250" cy="10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824183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940300" y="5953125"/>
            <a:ext cx="3619500" cy="158750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fi-FI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2"/>
          </p:nvPr>
        </p:nvSpPr>
        <p:spPr>
          <a:xfrm>
            <a:off x="4940300" y="6111875"/>
            <a:ext cx="3619500" cy="185738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69FB6EC2-AA06-4363-AB3C-5E0C8BE1BC77}" type="datetime1">
              <a:rPr lang="fi-FI" smtClean="0"/>
              <a:t>1.1.2005</a:t>
            </a:fld>
            <a:endParaRPr lang="fi-FI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>
          <a:xfrm>
            <a:off x="4940300" y="6297613"/>
            <a:ext cx="3619500" cy="161925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65DB13D-24FD-0641-8100-A6CD964B88B6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33785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837" r:id="rId1"/>
    <p:sldLayoutId id="2147484839" r:id="rId2"/>
    <p:sldLayoutId id="2147484840" r:id="rId3"/>
    <p:sldLayoutId id="2147484842" r:id="rId4"/>
    <p:sldLayoutId id="2147484843" r:id="rId5"/>
    <p:sldLayoutId id="2147484844" r:id="rId6"/>
    <p:sldLayoutId id="2147484821" r:id="rId7"/>
    <p:sldLayoutId id="2147484847" r:id="rId8"/>
    <p:sldLayoutId id="2147484845" r:id="rId9"/>
    <p:sldLayoutId id="2147484850" r:id="rId10"/>
    <p:sldLayoutId id="2147484848" r:id="rId11"/>
    <p:sldLayoutId id="2147484852" r:id="rId12"/>
    <p:sldLayoutId id="2147484853" r:id="rId13"/>
    <p:sldLayoutId id="2147484854" r:id="rId14"/>
    <p:sldLayoutId id="2147484855" r:id="rId15"/>
  </p:sldLayoutIdLst>
  <p:timing>
    <p:tnLst>
      <p:par>
        <p:cTn id="1" dur="indefinite" restart="never" nodeType="tmRoot"/>
      </p:par>
    </p:tnLst>
  </p:timing>
  <p:hf hdr="0" ftr="0"/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MS PGothic" pitchFamily="34" charset="-128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MS PGothic" pitchFamily="34" charset="-128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ヒラギノ角ゴ Pro W3" charset="-128"/>
          <a:cs typeface="ヒラギノ角ゴ Pro W3" charset="-128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MS PGothic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386366" y="1968276"/>
            <a:ext cx="8328445" cy="162859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4400" dirty="0"/>
              <a:t>Developing </a:t>
            </a:r>
            <a:r>
              <a:rPr lang="en-US" sz="4400" dirty="0" err="1" smtClean="0"/>
              <a:t>Az</a:t>
            </a:r>
            <a:r>
              <a:rPr lang="et-EE" sz="4400" dirty="0" err="1" smtClean="0"/>
              <a:t>erbaijani</a:t>
            </a:r>
            <a:r>
              <a:rPr lang="en-US" sz="4400" dirty="0" smtClean="0"/>
              <a:t> Qualification</a:t>
            </a:r>
            <a:r>
              <a:rPr lang="et-EE" sz="4400" dirty="0" smtClean="0"/>
              <a:t>s</a:t>
            </a:r>
            <a:r>
              <a:rPr lang="en-US" sz="4400" dirty="0" smtClean="0"/>
              <a:t> Framework</a:t>
            </a:r>
            <a:r>
              <a:rPr lang="et-EE" sz="4400" dirty="0" smtClean="0"/>
              <a:t> (</a:t>
            </a:r>
            <a:r>
              <a:rPr lang="et-EE" sz="4400" dirty="0" err="1" smtClean="0"/>
              <a:t>AzQF</a:t>
            </a:r>
            <a:r>
              <a:rPr lang="et-EE" sz="4400" dirty="0" smtClean="0"/>
              <a:t>)</a:t>
            </a:r>
            <a:r>
              <a:rPr lang="fi-FI" sz="4800" dirty="0" smtClean="0"/>
              <a:t/>
            </a:r>
            <a:br>
              <a:rPr lang="fi-FI" sz="4800" dirty="0" smtClean="0"/>
            </a:br>
            <a:r>
              <a:rPr lang="fi-FI" sz="6000" dirty="0" smtClean="0">
                <a:solidFill>
                  <a:schemeClr val="accent5"/>
                </a:solidFill>
              </a:rPr>
              <a:t/>
            </a:r>
            <a:br>
              <a:rPr lang="fi-FI" sz="6000" dirty="0" smtClean="0">
                <a:solidFill>
                  <a:schemeClr val="accent5"/>
                </a:solidFill>
              </a:rPr>
            </a:br>
            <a:r>
              <a:rPr lang="et-EE" sz="2800" b="0" dirty="0" smtClean="0">
                <a:solidFill>
                  <a:schemeClr val="tx1"/>
                </a:solidFill>
              </a:rPr>
              <a:t>Maiki Udam</a:t>
            </a:r>
            <a:r>
              <a:rPr lang="fi-FI" sz="2800" b="0" dirty="0" smtClean="0">
                <a:solidFill>
                  <a:schemeClr val="tx1"/>
                </a:solidFill>
              </a:rPr>
              <a:t>, PhD</a:t>
            </a:r>
            <a:br>
              <a:rPr lang="fi-FI" sz="2800" b="0" dirty="0" smtClean="0">
                <a:solidFill>
                  <a:schemeClr val="tx1"/>
                </a:solidFill>
              </a:rPr>
            </a:br>
            <a:r>
              <a:rPr lang="et-EE" sz="2800" b="0" dirty="0" smtClean="0">
                <a:solidFill>
                  <a:schemeClr val="tx1"/>
                </a:solidFill>
              </a:rPr>
              <a:t>L</a:t>
            </a:r>
            <a:r>
              <a:rPr lang="fi-FI" sz="2800" b="0" dirty="0" smtClean="0">
                <a:solidFill>
                  <a:schemeClr val="tx1"/>
                </a:solidFill>
              </a:rPr>
              <a:t>eader</a:t>
            </a:r>
            <a:r>
              <a:rPr lang="et-EE" sz="2800" b="0" dirty="0" smtClean="0">
                <a:solidFill>
                  <a:schemeClr val="tx1"/>
                </a:solidFill>
              </a:rPr>
              <a:t> of </a:t>
            </a:r>
            <a:r>
              <a:rPr lang="et-EE" sz="2800" b="0" dirty="0" err="1">
                <a:solidFill>
                  <a:schemeClr val="tx1"/>
                </a:solidFill>
              </a:rPr>
              <a:t>Component</a:t>
            </a:r>
            <a:r>
              <a:rPr lang="et-EE" sz="2800" b="0" dirty="0">
                <a:solidFill>
                  <a:schemeClr val="tx1"/>
                </a:solidFill>
              </a:rPr>
              <a:t> </a:t>
            </a:r>
            <a:r>
              <a:rPr lang="et-EE" sz="2800" b="0" dirty="0" smtClean="0">
                <a:solidFill>
                  <a:schemeClr val="tx1"/>
                </a:solidFill>
              </a:rPr>
              <a:t>3</a:t>
            </a:r>
            <a:br>
              <a:rPr lang="et-EE" sz="2800" b="0" dirty="0" smtClean="0">
                <a:solidFill>
                  <a:schemeClr val="tx1"/>
                </a:solidFill>
              </a:rPr>
            </a:br>
            <a:r>
              <a:rPr lang="et-EE" sz="2800" b="0" dirty="0">
                <a:solidFill>
                  <a:schemeClr val="tx1"/>
                </a:solidFill>
              </a:rPr>
              <a:t/>
            </a:r>
            <a:br>
              <a:rPr lang="et-EE" sz="2800" b="0" dirty="0">
                <a:solidFill>
                  <a:schemeClr val="tx1"/>
                </a:solidFill>
              </a:rPr>
            </a:br>
            <a:r>
              <a:rPr lang="fi-FI" sz="2800" b="0" dirty="0">
                <a:solidFill>
                  <a:schemeClr val="tx1"/>
                </a:solidFill>
              </a:rPr>
              <a:t>Baku 20 June 2017</a:t>
            </a:r>
            <a:r>
              <a:rPr lang="fi-FI" sz="3200" dirty="0" smtClean="0"/>
              <a:t/>
            </a:r>
            <a:br>
              <a:rPr lang="fi-FI" sz="3200" dirty="0" smtClean="0"/>
            </a:br>
            <a:r>
              <a:rPr lang="fi-FI" sz="3200" dirty="0" smtClean="0"/>
              <a:t>            </a:t>
            </a:r>
            <a:endParaRPr lang="fi-FI" dirty="0"/>
          </a:p>
        </p:txBody>
      </p:sp>
      <p:pic>
        <p:nvPicPr>
          <p:cNvPr id="5" name="Kuva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39437" y="5460643"/>
            <a:ext cx="2458577" cy="1145094"/>
          </a:xfrm>
          <a:prstGeom prst="rect">
            <a:avLst/>
          </a:prstGeom>
          <a:noFill/>
        </p:spPr>
      </p:pic>
      <p:pic>
        <p:nvPicPr>
          <p:cNvPr id="1026" name="Picture 2" descr="Kuvahaun tulos haulle ekka logo estonian higher education quality agency (ekka)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8880" y="135429"/>
            <a:ext cx="2162175" cy="1228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60189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äivämäärän paikkamerkki 3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>
              <a:defRPr/>
            </a:pPr>
            <a:fld id="{754F8F17-3624-4A3C-BF8E-67F16148186A}" type="datetime1">
              <a:rPr lang="fi-FI" smtClean="0"/>
              <a:t>1.1.2005</a:t>
            </a:fld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1C07628F-9402-FB47-93B5-FC3C3BFEEBE0}" type="slidenum">
              <a:rPr lang="fi-FI" smtClean="0"/>
              <a:pPr>
                <a:defRPr/>
              </a:pPr>
              <a:t>10</a:t>
            </a:fld>
            <a:endParaRPr lang="fi-FI"/>
          </a:p>
        </p:txBody>
      </p:sp>
      <p:sp>
        <p:nvSpPr>
          <p:cNvPr id="6" name="Suorakulmio 5"/>
          <p:cNvSpPr/>
          <p:nvPr/>
        </p:nvSpPr>
        <p:spPr>
          <a:xfrm>
            <a:off x="965915" y="365270"/>
            <a:ext cx="7377897" cy="60866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4000" dirty="0">
              <a:solidFill>
                <a:schemeClr val="accent1"/>
              </a:solidFill>
            </a:endParaRPr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113" y="694686"/>
            <a:ext cx="7848517" cy="5242565"/>
          </a:xfrm>
        </p:spPr>
      </p:pic>
    </p:spTree>
    <p:extLst>
      <p:ext uri="{BB962C8B-B14F-4D97-AF65-F5344CB8AC3E}">
        <p14:creationId xmlns:p14="http://schemas.microsoft.com/office/powerpoint/2010/main" val="1465406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fi-FI" dirty="0" smtClean="0"/>
              <a:t>Aim of the Component </a:t>
            </a:r>
            <a:r>
              <a:rPr lang="et-EE" dirty="0" smtClean="0"/>
              <a:t>3</a:t>
            </a:r>
            <a:r>
              <a:rPr lang="fi-FI" dirty="0" smtClean="0"/>
              <a:t>:</a:t>
            </a:r>
            <a:endParaRPr lang="fi-FI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>
              <a:defRPr/>
            </a:pPr>
            <a:fld id="{56323907-4EFB-4D50-B9CA-F240FB5F2943}" type="datetime1">
              <a:rPr lang="fi-FI" smtClean="0"/>
              <a:t>1.1.2005</a:t>
            </a:fld>
            <a:endParaRPr lang="fi-FI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BFB6B250-F217-B84A-8E10-659CA258BA50}" type="slidenum">
              <a:rPr lang="fi-FI" smtClean="0"/>
              <a:pPr>
                <a:defRPr/>
              </a:pPr>
              <a:t>2</a:t>
            </a:fld>
            <a:endParaRPr lang="fi-FI"/>
          </a:p>
        </p:txBody>
      </p:sp>
      <p:sp>
        <p:nvSpPr>
          <p:cNvPr id="2" name="Sisällön paikkamerkki 1"/>
          <p:cNvSpPr>
            <a:spLocks noGrp="1"/>
          </p:cNvSpPr>
          <p:nvPr>
            <p:ph sz="quarter" idx="14"/>
          </p:nvPr>
        </p:nvSpPr>
        <p:spPr>
          <a:xfrm>
            <a:off x="541338" y="1352281"/>
            <a:ext cx="8254932" cy="4391695"/>
          </a:xfrm>
        </p:spPr>
        <p:txBody>
          <a:bodyPr/>
          <a:lstStyle/>
          <a:p>
            <a:endParaRPr lang="et-EE" sz="2800" dirty="0" smtClean="0"/>
          </a:p>
          <a:p>
            <a:r>
              <a:rPr lang="et-EE" sz="2800" dirty="0" err="1" smtClean="0"/>
              <a:t>The</a:t>
            </a:r>
            <a:r>
              <a:rPr lang="et-EE" sz="2800" dirty="0" smtClean="0"/>
              <a:t> </a:t>
            </a:r>
            <a:r>
              <a:rPr lang="et-EE" sz="2800" dirty="0" err="1"/>
              <a:t>AzQF</a:t>
            </a:r>
            <a:r>
              <a:rPr lang="et-EE" sz="2800" dirty="0"/>
              <a:t> </a:t>
            </a:r>
            <a:r>
              <a:rPr lang="et-EE" sz="2800" dirty="0" err="1"/>
              <a:t>sections</a:t>
            </a:r>
            <a:r>
              <a:rPr lang="et-EE" sz="2800" dirty="0"/>
              <a:t> </a:t>
            </a:r>
            <a:r>
              <a:rPr lang="et-EE" sz="2800" dirty="0" err="1"/>
              <a:t>relevant</a:t>
            </a:r>
            <a:r>
              <a:rPr lang="et-EE" sz="2800" dirty="0"/>
              <a:t> </a:t>
            </a:r>
            <a:r>
              <a:rPr lang="et-EE" sz="2800" dirty="0" err="1"/>
              <a:t>for</a:t>
            </a:r>
            <a:r>
              <a:rPr lang="et-EE" sz="2800" dirty="0"/>
              <a:t> </a:t>
            </a:r>
            <a:r>
              <a:rPr lang="et-EE" sz="2800" dirty="0" err="1"/>
              <a:t>higher</a:t>
            </a:r>
            <a:r>
              <a:rPr lang="et-EE" sz="2800" dirty="0"/>
              <a:t> </a:t>
            </a:r>
            <a:r>
              <a:rPr lang="et-EE" sz="2800" dirty="0" err="1"/>
              <a:t>education</a:t>
            </a:r>
            <a:r>
              <a:rPr lang="et-EE" sz="2800" dirty="0"/>
              <a:t> are </a:t>
            </a:r>
            <a:r>
              <a:rPr lang="et-EE" sz="2800" dirty="0" err="1"/>
              <a:t>developed</a:t>
            </a:r>
            <a:r>
              <a:rPr lang="et-EE" sz="2800" dirty="0"/>
              <a:t> </a:t>
            </a:r>
            <a:r>
              <a:rPr lang="et-EE" sz="2800" dirty="0" err="1"/>
              <a:t>in</a:t>
            </a:r>
            <a:r>
              <a:rPr lang="et-EE" sz="2800" dirty="0"/>
              <a:t> </a:t>
            </a:r>
            <a:r>
              <a:rPr lang="et-EE" sz="2800" dirty="0" err="1"/>
              <a:t>line</a:t>
            </a:r>
            <a:r>
              <a:rPr lang="et-EE" sz="2800" dirty="0"/>
              <a:t> </a:t>
            </a:r>
            <a:r>
              <a:rPr lang="et-EE" sz="2800" dirty="0" err="1"/>
              <a:t>with</a:t>
            </a:r>
            <a:r>
              <a:rPr lang="et-EE" sz="2800" dirty="0"/>
              <a:t> </a:t>
            </a:r>
            <a:r>
              <a:rPr lang="et-EE" sz="2800" dirty="0" err="1"/>
              <a:t>the</a:t>
            </a:r>
            <a:r>
              <a:rPr lang="et-EE" sz="2800" dirty="0"/>
              <a:t> </a:t>
            </a:r>
            <a:r>
              <a:rPr lang="en-US" sz="2800" dirty="0"/>
              <a:t>Qualifications Frameworks in the European Higher Education Area (QF-EHEA) </a:t>
            </a:r>
            <a:r>
              <a:rPr lang="et-EE" sz="2800" dirty="0" err="1" smtClean="0"/>
              <a:t>in</a:t>
            </a:r>
            <a:r>
              <a:rPr lang="et-EE" sz="2800" dirty="0" smtClean="0"/>
              <a:t> </a:t>
            </a:r>
            <a:r>
              <a:rPr lang="et-EE" sz="2800" dirty="0" err="1"/>
              <a:t>cooperation</a:t>
            </a:r>
            <a:r>
              <a:rPr lang="et-EE" sz="2800" dirty="0"/>
              <a:t> </a:t>
            </a:r>
            <a:r>
              <a:rPr lang="et-EE" sz="2800" dirty="0" err="1"/>
              <a:t>with</a:t>
            </a:r>
            <a:r>
              <a:rPr lang="et-EE" sz="2800" dirty="0"/>
              <a:t> </a:t>
            </a:r>
            <a:r>
              <a:rPr lang="et-EE" sz="2800" dirty="0" err="1" smtClean="0"/>
              <a:t>higher</a:t>
            </a:r>
            <a:r>
              <a:rPr lang="et-EE" sz="2800" dirty="0" smtClean="0"/>
              <a:t> </a:t>
            </a:r>
            <a:r>
              <a:rPr lang="et-EE" sz="2800" dirty="0" err="1" smtClean="0"/>
              <a:t>education</a:t>
            </a:r>
            <a:r>
              <a:rPr lang="et-EE" sz="2800" dirty="0" smtClean="0"/>
              <a:t> </a:t>
            </a:r>
            <a:r>
              <a:rPr lang="et-EE" sz="2800" dirty="0" err="1" smtClean="0"/>
              <a:t>institutions</a:t>
            </a:r>
            <a:r>
              <a:rPr lang="et-EE" sz="2800" dirty="0" smtClean="0"/>
              <a:t>. </a:t>
            </a:r>
          </a:p>
          <a:p>
            <a:r>
              <a:rPr lang="et-EE" sz="2800" dirty="0" smtClean="0"/>
              <a:t>A </a:t>
            </a:r>
            <a:r>
              <a:rPr lang="et-EE" sz="2800" dirty="0" err="1"/>
              <a:t>roadmap</a:t>
            </a:r>
            <a:r>
              <a:rPr lang="et-EE" sz="2800" dirty="0"/>
              <a:t> </a:t>
            </a:r>
            <a:r>
              <a:rPr lang="et-EE" sz="2800" dirty="0" err="1"/>
              <a:t>for</a:t>
            </a:r>
            <a:r>
              <a:rPr lang="et-EE" sz="2800" dirty="0"/>
              <a:t> </a:t>
            </a:r>
            <a:r>
              <a:rPr lang="et-EE" sz="2800" dirty="0" err="1"/>
              <a:t>the</a:t>
            </a:r>
            <a:r>
              <a:rPr lang="et-EE" sz="2800" dirty="0"/>
              <a:t> </a:t>
            </a:r>
            <a:r>
              <a:rPr lang="et-EE" sz="2800" dirty="0" err="1"/>
              <a:t>full</a:t>
            </a:r>
            <a:r>
              <a:rPr lang="et-EE" sz="2800" dirty="0"/>
              <a:t> </a:t>
            </a:r>
            <a:r>
              <a:rPr lang="et-EE" sz="2800" dirty="0" err="1"/>
              <a:t>implementation</a:t>
            </a:r>
            <a:r>
              <a:rPr lang="et-EE" sz="2800" dirty="0"/>
              <a:t> </a:t>
            </a:r>
            <a:r>
              <a:rPr lang="et-EE" sz="2800" dirty="0" err="1"/>
              <a:t>of</a:t>
            </a:r>
            <a:r>
              <a:rPr lang="et-EE" sz="2800" dirty="0"/>
              <a:t> </a:t>
            </a:r>
            <a:r>
              <a:rPr lang="et-EE" sz="2800" dirty="0" err="1"/>
              <a:t>the</a:t>
            </a:r>
            <a:r>
              <a:rPr lang="et-EE" sz="2800" dirty="0"/>
              <a:t> </a:t>
            </a:r>
            <a:r>
              <a:rPr lang="et-EE" sz="2800" dirty="0" err="1"/>
              <a:t>framework</a:t>
            </a:r>
            <a:r>
              <a:rPr lang="et-EE" sz="2800" dirty="0"/>
              <a:t> </a:t>
            </a:r>
            <a:r>
              <a:rPr lang="et-EE" sz="2800" dirty="0" err="1"/>
              <a:t>in</a:t>
            </a:r>
            <a:r>
              <a:rPr lang="et-EE" sz="2800" dirty="0"/>
              <a:t> </a:t>
            </a:r>
            <a:r>
              <a:rPr lang="et-EE" sz="2800" dirty="0" err="1"/>
              <a:t>higher</a:t>
            </a:r>
            <a:r>
              <a:rPr lang="et-EE" sz="2800" dirty="0"/>
              <a:t> </a:t>
            </a:r>
            <a:r>
              <a:rPr lang="et-EE" sz="2800" dirty="0" err="1"/>
              <a:t>education</a:t>
            </a:r>
            <a:r>
              <a:rPr lang="et-EE" sz="2800" dirty="0"/>
              <a:t> </a:t>
            </a:r>
            <a:r>
              <a:rPr lang="et-EE" sz="2800" dirty="0" err="1"/>
              <a:t>is</a:t>
            </a:r>
            <a:r>
              <a:rPr lang="et-EE" sz="2800" dirty="0"/>
              <a:t> </a:t>
            </a:r>
            <a:r>
              <a:rPr lang="et-EE" sz="2800" dirty="0" err="1" smtClean="0"/>
              <a:t>developed</a:t>
            </a:r>
            <a:r>
              <a:rPr lang="et-EE" sz="2800" dirty="0" smtClean="0"/>
              <a:t>.</a:t>
            </a:r>
            <a:endParaRPr lang="en-US" sz="2800" b="0" dirty="0"/>
          </a:p>
          <a:p>
            <a:endParaRPr lang="fi-FI" sz="2800" dirty="0" smtClean="0"/>
          </a:p>
        </p:txBody>
      </p:sp>
    </p:spTree>
    <p:extLst>
      <p:ext uri="{BB962C8B-B14F-4D97-AF65-F5344CB8AC3E}">
        <p14:creationId xmlns:p14="http://schemas.microsoft.com/office/powerpoint/2010/main" val="1387283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1338" y="381000"/>
            <a:ext cx="8047037" cy="546279"/>
          </a:xfrm>
        </p:spPr>
        <p:txBody>
          <a:bodyPr/>
          <a:lstStyle/>
          <a:p>
            <a:pPr algn="ctr"/>
            <a:r>
              <a:rPr lang="fi-FI" dirty="0" smtClean="0"/>
              <a:t>Main Activities in Component </a:t>
            </a:r>
            <a:r>
              <a:rPr lang="et-EE" dirty="0" smtClean="0"/>
              <a:t>3</a:t>
            </a:r>
            <a:r>
              <a:rPr lang="fi-FI" dirty="0" smtClean="0"/>
              <a:t>:</a:t>
            </a:r>
            <a:endParaRPr lang="fi-FI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>
              <a:defRPr/>
            </a:pPr>
            <a:fld id="{56323907-4EFB-4D50-B9CA-F240FB5F2943}" type="datetime1">
              <a:rPr lang="fi-FI" smtClean="0"/>
              <a:t>1.1.2005</a:t>
            </a:fld>
            <a:endParaRPr lang="fi-FI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BFB6B250-F217-B84A-8E10-659CA258BA50}" type="slidenum">
              <a:rPr lang="fi-FI" smtClean="0"/>
              <a:pPr>
                <a:defRPr/>
              </a:pPr>
              <a:t>3</a:t>
            </a:fld>
            <a:endParaRPr lang="fi-FI"/>
          </a:p>
        </p:txBody>
      </p:sp>
      <p:sp>
        <p:nvSpPr>
          <p:cNvPr id="2" name="Sisällön paikkamerkki 1"/>
          <p:cNvSpPr>
            <a:spLocks noGrp="1"/>
          </p:cNvSpPr>
          <p:nvPr>
            <p:ph sz="quarter" idx="14"/>
          </p:nvPr>
        </p:nvSpPr>
        <p:spPr>
          <a:xfrm>
            <a:off x="541338" y="1352281"/>
            <a:ext cx="8254932" cy="4783878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et-EE" sz="3200" b="0" dirty="0" err="1" smtClean="0"/>
              <a:t>Trainings</a:t>
            </a:r>
            <a:r>
              <a:rPr lang="et-EE" sz="3200" b="0" dirty="0" smtClean="0"/>
              <a:t> on QF-EHEA</a:t>
            </a:r>
            <a:endParaRPr lang="et-EE" sz="3200" b="0" dirty="0"/>
          </a:p>
          <a:p>
            <a:pPr marL="514350" indent="-514350">
              <a:buAutoNum type="arabicPeriod"/>
            </a:pPr>
            <a:r>
              <a:rPr lang="en-US" sz="3200" b="0" dirty="0" err="1" smtClean="0"/>
              <a:t>Analysing</a:t>
            </a:r>
            <a:r>
              <a:rPr lang="en-US" sz="3200" b="0" dirty="0" smtClean="0"/>
              <a:t> </a:t>
            </a:r>
            <a:r>
              <a:rPr lang="en-US" sz="3200" b="0" dirty="0"/>
              <a:t>the </a:t>
            </a:r>
            <a:r>
              <a:rPr lang="et-EE" sz="3200" b="0" dirty="0" smtClean="0"/>
              <a:t>C</a:t>
            </a:r>
            <a:r>
              <a:rPr lang="en-US" sz="3200" b="0" dirty="0" err="1" smtClean="0"/>
              <a:t>orrespondence</a:t>
            </a:r>
            <a:r>
              <a:rPr lang="en-US" sz="3200" b="0" dirty="0" smtClean="0"/>
              <a:t> </a:t>
            </a:r>
            <a:r>
              <a:rPr lang="en-US" sz="3200" b="0" dirty="0"/>
              <a:t>between EQF and </a:t>
            </a:r>
            <a:r>
              <a:rPr lang="en-US" sz="3200" b="0" dirty="0" err="1"/>
              <a:t>AzQF</a:t>
            </a:r>
            <a:r>
              <a:rPr lang="en-US" sz="3200" b="0" dirty="0"/>
              <a:t> 	</a:t>
            </a:r>
          </a:p>
          <a:p>
            <a:pPr marL="514350" indent="-514350">
              <a:buAutoNum type="arabicPeriod"/>
            </a:pPr>
            <a:r>
              <a:rPr lang="et-EE" sz="3200" b="0" dirty="0" err="1"/>
              <a:t>Aligning</a:t>
            </a:r>
            <a:r>
              <a:rPr lang="et-EE" sz="3200" b="0" dirty="0"/>
              <a:t> HE </a:t>
            </a:r>
            <a:r>
              <a:rPr lang="et-EE" sz="3200" b="0" dirty="0" err="1"/>
              <a:t>Qualifications</a:t>
            </a:r>
            <a:r>
              <a:rPr lang="et-EE" sz="3200" b="0" dirty="0"/>
              <a:t> and </a:t>
            </a:r>
            <a:r>
              <a:rPr lang="et-EE" sz="3200" b="0" dirty="0" err="1" smtClean="0"/>
              <a:t>Curricula</a:t>
            </a:r>
            <a:r>
              <a:rPr lang="et-EE" sz="3200" b="0" dirty="0" smtClean="0"/>
              <a:t> (</a:t>
            </a:r>
            <a:r>
              <a:rPr lang="et-EE" sz="3200" b="0" dirty="0" err="1" smtClean="0"/>
              <a:t>in</a:t>
            </a:r>
            <a:r>
              <a:rPr lang="et-EE" sz="3200" b="0" dirty="0" smtClean="0"/>
              <a:t> </a:t>
            </a:r>
            <a:r>
              <a:rPr lang="et-EE" sz="3200" b="0" dirty="0" err="1" smtClean="0"/>
              <a:t>Doctoral</a:t>
            </a:r>
            <a:r>
              <a:rPr lang="et-EE" sz="3200" b="0" dirty="0" smtClean="0"/>
              <a:t> </a:t>
            </a:r>
            <a:r>
              <a:rPr lang="et-EE" sz="3200" b="0" dirty="0" err="1" smtClean="0"/>
              <a:t>Studies</a:t>
            </a:r>
            <a:r>
              <a:rPr lang="et-EE" sz="3200" b="0" dirty="0" smtClean="0"/>
              <a:t>)</a:t>
            </a:r>
          </a:p>
          <a:p>
            <a:pPr marL="514350" indent="-514350">
              <a:buAutoNum type="arabicPeriod"/>
            </a:pPr>
            <a:r>
              <a:rPr lang="et-EE" sz="3200" b="0" dirty="0" err="1" smtClean="0"/>
              <a:t>Enhancing</a:t>
            </a:r>
            <a:r>
              <a:rPr lang="et-EE" sz="3200" b="0" dirty="0" smtClean="0"/>
              <a:t> </a:t>
            </a:r>
            <a:r>
              <a:rPr lang="et-EE" sz="3200" b="0" dirty="0" err="1"/>
              <a:t>Practices</a:t>
            </a:r>
            <a:r>
              <a:rPr lang="et-EE" sz="3200" b="0" dirty="0"/>
              <a:t> and </a:t>
            </a:r>
            <a:r>
              <a:rPr lang="et-EE" sz="3200" b="0" dirty="0" err="1" smtClean="0"/>
              <a:t>Procedures</a:t>
            </a:r>
            <a:r>
              <a:rPr lang="et-EE" sz="3200" b="0" dirty="0" smtClean="0"/>
              <a:t> </a:t>
            </a:r>
            <a:r>
              <a:rPr lang="et-EE" sz="3200" b="0" dirty="0" err="1" smtClean="0"/>
              <a:t>of</a:t>
            </a:r>
            <a:r>
              <a:rPr lang="et-EE" sz="3200" b="0" dirty="0" smtClean="0"/>
              <a:t> </a:t>
            </a:r>
            <a:r>
              <a:rPr lang="et-EE" sz="3200" b="0" dirty="0" err="1"/>
              <a:t>A</a:t>
            </a:r>
            <a:r>
              <a:rPr lang="et-EE" sz="3200" b="0" dirty="0" err="1" smtClean="0"/>
              <a:t>cademic</a:t>
            </a:r>
            <a:r>
              <a:rPr lang="et-EE" sz="3200" b="0" dirty="0" smtClean="0"/>
              <a:t> </a:t>
            </a:r>
            <a:r>
              <a:rPr lang="et-EE" sz="3200" b="0" dirty="0" err="1" smtClean="0"/>
              <a:t>Recognition</a:t>
            </a:r>
            <a:endParaRPr lang="et-EE" sz="3200" b="0" dirty="0" smtClean="0"/>
          </a:p>
          <a:p>
            <a:pPr marL="514350" indent="-514350">
              <a:buFont typeface="Arial" charset="0"/>
              <a:buAutoNum type="arabicPeriod"/>
            </a:pPr>
            <a:r>
              <a:rPr lang="et-EE" sz="3200" b="0" dirty="0" err="1"/>
              <a:t>Further</a:t>
            </a:r>
            <a:r>
              <a:rPr lang="et-EE" sz="3200" b="0" dirty="0"/>
              <a:t> </a:t>
            </a:r>
            <a:r>
              <a:rPr lang="et-EE" sz="3200" b="0" dirty="0" err="1"/>
              <a:t>Implementation</a:t>
            </a:r>
            <a:r>
              <a:rPr lang="et-EE" sz="3200" b="0" dirty="0"/>
              <a:t> </a:t>
            </a:r>
            <a:r>
              <a:rPr lang="et-EE" sz="3200" b="0" dirty="0" err="1"/>
              <a:t>of</a:t>
            </a:r>
            <a:r>
              <a:rPr lang="et-EE" sz="3200" b="0" dirty="0"/>
              <a:t> </a:t>
            </a:r>
            <a:r>
              <a:rPr lang="et-EE" sz="3200" b="0" dirty="0" err="1"/>
              <a:t>the</a:t>
            </a:r>
            <a:r>
              <a:rPr lang="et-EE" sz="3200" b="0" dirty="0"/>
              <a:t> </a:t>
            </a:r>
            <a:r>
              <a:rPr lang="et-EE" sz="3200" b="0" dirty="0" err="1"/>
              <a:t>AzQF</a:t>
            </a:r>
            <a:endParaRPr lang="et-EE" sz="3200" b="0" dirty="0"/>
          </a:p>
          <a:p>
            <a:endParaRPr lang="fi-FI" sz="3200" b="0" dirty="0" smtClean="0"/>
          </a:p>
        </p:txBody>
      </p:sp>
    </p:spTree>
    <p:extLst>
      <p:ext uri="{BB962C8B-B14F-4D97-AF65-F5344CB8AC3E}">
        <p14:creationId xmlns:p14="http://schemas.microsoft.com/office/powerpoint/2010/main" val="2147627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t-EE" b="0" dirty="0" smtClean="0"/>
              <a:t>1. </a:t>
            </a:r>
            <a:r>
              <a:rPr lang="et-EE" b="0" dirty="0" err="1" smtClean="0"/>
              <a:t>Trainings</a:t>
            </a:r>
            <a:r>
              <a:rPr lang="et-EE" b="0" dirty="0" smtClean="0"/>
              <a:t> </a:t>
            </a:r>
            <a:r>
              <a:rPr lang="et-EE" b="0" dirty="0"/>
              <a:t>on QF-EHEA</a:t>
            </a:r>
            <a:endParaRPr lang="fi-FI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>
              <a:defRPr/>
            </a:pPr>
            <a:fld id="{56323907-4EFB-4D50-B9CA-F240FB5F2943}" type="datetime1">
              <a:rPr lang="fi-FI" smtClean="0"/>
              <a:t>1.1.2005</a:t>
            </a:fld>
            <a:endParaRPr lang="fi-FI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BFB6B250-F217-B84A-8E10-659CA258BA50}" type="slidenum">
              <a:rPr lang="fi-FI" smtClean="0"/>
              <a:pPr>
                <a:defRPr/>
              </a:pPr>
              <a:t>4</a:t>
            </a:fld>
            <a:endParaRPr lang="fi-FI"/>
          </a:p>
        </p:txBody>
      </p:sp>
      <p:sp>
        <p:nvSpPr>
          <p:cNvPr id="2" name="Sisällön paikkamerkki 1"/>
          <p:cNvSpPr>
            <a:spLocks noGrp="1"/>
          </p:cNvSpPr>
          <p:nvPr>
            <p:ph sz="quarter" idx="14"/>
          </p:nvPr>
        </p:nvSpPr>
        <p:spPr>
          <a:xfrm>
            <a:off x="541338" y="1194328"/>
            <a:ext cx="8254932" cy="3464417"/>
          </a:xfrm>
        </p:spPr>
        <p:txBody>
          <a:bodyPr/>
          <a:lstStyle/>
          <a:p>
            <a:pPr marL="457200" lvl="0" indent="-457200">
              <a:buClr>
                <a:schemeClr val="tx2"/>
              </a:buClr>
              <a:buFont typeface="Wingdings" panose="05000000000000000000" pitchFamily="2" charset="2"/>
              <a:buChar char="Ø"/>
            </a:pPr>
            <a:r>
              <a:rPr lang="et-EE" sz="2800" b="0" dirty="0" smtClean="0"/>
              <a:t>60+ </a:t>
            </a:r>
            <a:r>
              <a:rPr lang="et-EE" sz="2800" b="0" dirty="0" err="1" smtClean="0"/>
              <a:t>participants</a:t>
            </a:r>
            <a:endParaRPr lang="et-EE" sz="2800" b="0" dirty="0" smtClean="0"/>
          </a:p>
          <a:p>
            <a:pPr marL="457200" lvl="0" indent="-457200">
              <a:buClr>
                <a:schemeClr val="tx2"/>
              </a:buClr>
              <a:buFont typeface="Wingdings" panose="05000000000000000000" pitchFamily="2" charset="2"/>
              <a:buChar char="Ø"/>
            </a:pPr>
            <a:r>
              <a:rPr lang="et-EE" sz="2800" b="0" dirty="0" smtClean="0"/>
              <a:t>3 </a:t>
            </a:r>
            <a:r>
              <a:rPr lang="et-EE" sz="2800" b="0" dirty="0" err="1" smtClean="0"/>
              <a:t>areas</a:t>
            </a:r>
            <a:r>
              <a:rPr lang="et-EE" sz="2800" b="0" dirty="0" smtClean="0"/>
              <a:t>: </a:t>
            </a:r>
            <a:r>
              <a:rPr lang="et-EE" sz="2800" b="0" dirty="0" err="1" smtClean="0"/>
              <a:t>business</a:t>
            </a:r>
            <a:r>
              <a:rPr lang="et-EE" sz="2800" b="0" dirty="0" smtClean="0"/>
              <a:t>, </a:t>
            </a:r>
            <a:r>
              <a:rPr lang="et-EE" sz="2800" b="0" dirty="0" err="1" smtClean="0"/>
              <a:t>engineering</a:t>
            </a:r>
            <a:r>
              <a:rPr lang="et-EE" sz="2800" b="0" dirty="0" smtClean="0"/>
              <a:t>, </a:t>
            </a:r>
            <a:r>
              <a:rPr lang="et-EE" sz="2800" b="0" dirty="0" err="1" smtClean="0"/>
              <a:t>teacher</a:t>
            </a:r>
            <a:r>
              <a:rPr lang="et-EE" sz="2800" b="0" dirty="0" smtClean="0"/>
              <a:t> </a:t>
            </a:r>
            <a:r>
              <a:rPr lang="et-EE" sz="2800" b="0" dirty="0" err="1" smtClean="0"/>
              <a:t>training</a:t>
            </a:r>
            <a:endParaRPr lang="et-EE" sz="2800" b="0" dirty="0" smtClean="0"/>
          </a:p>
          <a:p>
            <a:pPr marL="457200" lvl="0" indent="-457200">
              <a:buClr>
                <a:schemeClr val="tx2"/>
              </a:buClr>
              <a:buFont typeface="Wingdings" panose="05000000000000000000" pitchFamily="2" charset="2"/>
              <a:buChar char="Ø"/>
            </a:pPr>
            <a:r>
              <a:rPr lang="et-EE" sz="2800" b="0" dirty="0" err="1" smtClean="0"/>
              <a:t>Topics</a:t>
            </a:r>
            <a:r>
              <a:rPr lang="et-EE" sz="2800" b="0" dirty="0" smtClean="0"/>
              <a:t>:</a:t>
            </a:r>
          </a:p>
          <a:p>
            <a:pPr marL="754063" lvl="1" indent="-457200">
              <a:buClr>
                <a:schemeClr val="tx2"/>
              </a:buClr>
              <a:buFont typeface="Wingdings" panose="05000000000000000000" pitchFamily="2" charset="2"/>
              <a:buChar char="Ø"/>
            </a:pPr>
            <a:r>
              <a:rPr lang="et-EE" sz="2700" b="0" dirty="0" err="1" smtClean="0"/>
              <a:t>idea</a:t>
            </a:r>
            <a:r>
              <a:rPr lang="et-EE" sz="2700" b="0" dirty="0" smtClean="0"/>
              <a:t> </a:t>
            </a:r>
            <a:r>
              <a:rPr lang="et-EE" sz="2700" b="0" dirty="0" err="1"/>
              <a:t>of</a:t>
            </a:r>
            <a:r>
              <a:rPr lang="et-EE" sz="2700" b="0" dirty="0"/>
              <a:t> </a:t>
            </a:r>
            <a:r>
              <a:rPr lang="et-EE" sz="2700" b="0" dirty="0" smtClean="0"/>
              <a:t>QF </a:t>
            </a:r>
          </a:p>
          <a:p>
            <a:pPr marL="754063" lvl="1" indent="-457200">
              <a:buClr>
                <a:schemeClr val="tx2"/>
              </a:buClr>
              <a:buFont typeface="Wingdings" panose="05000000000000000000" pitchFamily="2" charset="2"/>
              <a:buChar char="Ø"/>
            </a:pPr>
            <a:r>
              <a:rPr lang="et-EE" sz="2700" b="0" dirty="0" err="1" smtClean="0"/>
              <a:t>learning</a:t>
            </a:r>
            <a:r>
              <a:rPr lang="et-EE" sz="2700" b="0" dirty="0" smtClean="0"/>
              <a:t> </a:t>
            </a:r>
            <a:r>
              <a:rPr lang="et-EE" sz="2700" b="0" dirty="0" err="1" smtClean="0"/>
              <a:t>outcomes</a:t>
            </a:r>
            <a:endParaRPr lang="et-EE" sz="2700" b="0" dirty="0" smtClean="0"/>
          </a:p>
          <a:p>
            <a:pPr marL="754063" lvl="1" indent="-457200">
              <a:buClr>
                <a:schemeClr val="tx2"/>
              </a:buClr>
              <a:buFont typeface="Wingdings" panose="05000000000000000000" pitchFamily="2" charset="2"/>
              <a:buChar char="Ø"/>
            </a:pPr>
            <a:r>
              <a:rPr lang="et-EE" sz="2700" b="0" dirty="0" err="1" smtClean="0"/>
              <a:t>student</a:t>
            </a:r>
            <a:r>
              <a:rPr lang="et-EE" sz="2700" b="0" dirty="0" smtClean="0"/>
              <a:t> </a:t>
            </a:r>
            <a:r>
              <a:rPr lang="et-EE" sz="2700" b="0" dirty="0" err="1" smtClean="0"/>
              <a:t>assessment</a:t>
            </a:r>
            <a:endParaRPr lang="et-EE" sz="2700" b="0" dirty="0" smtClean="0"/>
          </a:p>
          <a:p>
            <a:pPr marL="754063" lvl="1" indent="-457200">
              <a:buClr>
                <a:schemeClr val="tx2"/>
              </a:buClr>
              <a:buFont typeface="Wingdings" panose="05000000000000000000" pitchFamily="2" charset="2"/>
              <a:buChar char="Ø"/>
            </a:pPr>
            <a:r>
              <a:rPr lang="et-EE" sz="2700" dirty="0" err="1"/>
              <a:t>t</a:t>
            </a:r>
            <a:r>
              <a:rPr lang="et-EE" sz="2700" dirty="0" err="1" smtClean="0"/>
              <a:t>eaching</a:t>
            </a:r>
            <a:r>
              <a:rPr lang="et-EE" sz="2700" dirty="0" smtClean="0"/>
              <a:t> </a:t>
            </a:r>
            <a:r>
              <a:rPr lang="et-EE" sz="2700" dirty="0" err="1" smtClean="0"/>
              <a:t>methods</a:t>
            </a:r>
            <a:endParaRPr lang="et-EE" sz="2700" dirty="0"/>
          </a:p>
          <a:p>
            <a:pPr marL="457200" indent="-457200">
              <a:buClr>
                <a:schemeClr val="tx2"/>
              </a:buClr>
              <a:buFont typeface="Wingdings" panose="05000000000000000000" pitchFamily="2" charset="2"/>
              <a:buChar char="Ø"/>
            </a:pPr>
            <a:r>
              <a:rPr lang="et-EE" sz="2800" b="0" dirty="0" smtClean="0">
                <a:solidFill>
                  <a:srgbClr val="FF0000"/>
                </a:solidFill>
              </a:rPr>
              <a:t>Main </a:t>
            </a:r>
            <a:r>
              <a:rPr lang="et-EE" sz="2800" b="0" dirty="0" err="1" smtClean="0">
                <a:solidFill>
                  <a:srgbClr val="FF0000"/>
                </a:solidFill>
              </a:rPr>
              <a:t>recommendation</a:t>
            </a:r>
            <a:r>
              <a:rPr lang="et-EE" sz="2800" b="0" dirty="0" smtClean="0">
                <a:solidFill>
                  <a:srgbClr val="FF0000"/>
                </a:solidFill>
              </a:rPr>
              <a:t>: </a:t>
            </a:r>
            <a:r>
              <a:rPr lang="et-EE" sz="2800" b="0" dirty="0" err="1" smtClean="0">
                <a:solidFill>
                  <a:srgbClr val="FF0000"/>
                </a:solidFill>
              </a:rPr>
              <a:t>more</a:t>
            </a:r>
            <a:r>
              <a:rPr lang="et-EE" sz="2800" b="0" dirty="0" smtClean="0">
                <a:solidFill>
                  <a:srgbClr val="FF0000"/>
                </a:solidFill>
              </a:rPr>
              <a:t> </a:t>
            </a:r>
            <a:r>
              <a:rPr lang="et-EE" sz="2800" b="0" dirty="0" err="1" smtClean="0">
                <a:solidFill>
                  <a:srgbClr val="FF0000"/>
                </a:solidFill>
              </a:rPr>
              <a:t>systematic</a:t>
            </a:r>
            <a:r>
              <a:rPr lang="et-EE" sz="2800" b="0" dirty="0" smtClean="0">
                <a:solidFill>
                  <a:srgbClr val="FF0000"/>
                </a:solidFill>
              </a:rPr>
              <a:t> </a:t>
            </a:r>
            <a:r>
              <a:rPr lang="et-EE" sz="2800" b="0" dirty="0" err="1" smtClean="0">
                <a:solidFill>
                  <a:srgbClr val="FF0000"/>
                </a:solidFill>
              </a:rPr>
              <a:t>approach</a:t>
            </a:r>
            <a:r>
              <a:rPr lang="et-EE" sz="2800" b="0" dirty="0" smtClean="0">
                <a:solidFill>
                  <a:srgbClr val="FF0000"/>
                </a:solidFill>
              </a:rPr>
              <a:t> </a:t>
            </a:r>
            <a:r>
              <a:rPr lang="et-EE" sz="2800" b="0" dirty="0" err="1" smtClean="0">
                <a:solidFill>
                  <a:srgbClr val="FF0000"/>
                </a:solidFill>
              </a:rPr>
              <a:t>to</a:t>
            </a:r>
            <a:r>
              <a:rPr lang="et-EE" sz="2800" b="0" dirty="0" smtClean="0">
                <a:solidFill>
                  <a:srgbClr val="FF0000"/>
                </a:solidFill>
              </a:rPr>
              <a:t> </a:t>
            </a:r>
            <a:r>
              <a:rPr lang="et-EE" sz="2800" b="0" dirty="0" err="1" smtClean="0">
                <a:solidFill>
                  <a:srgbClr val="FF0000"/>
                </a:solidFill>
              </a:rPr>
              <a:t>trainings</a:t>
            </a:r>
            <a:r>
              <a:rPr lang="et-EE" sz="2800" b="0" dirty="0" smtClean="0">
                <a:solidFill>
                  <a:srgbClr val="FF0000"/>
                </a:solidFill>
              </a:rPr>
              <a:t> </a:t>
            </a:r>
            <a:r>
              <a:rPr lang="et-EE" sz="2800" b="0" dirty="0" err="1" smtClean="0">
                <a:solidFill>
                  <a:srgbClr val="FF0000"/>
                </a:solidFill>
              </a:rPr>
              <a:t>of</a:t>
            </a:r>
            <a:r>
              <a:rPr lang="et-EE" sz="2800" b="0" dirty="0" smtClean="0">
                <a:solidFill>
                  <a:srgbClr val="FF0000"/>
                </a:solidFill>
              </a:rPr>
              <a:t> </a:t>
            </a:r>
            <a:r>
              <a:rPr lang="et-EE" sz="2800" b="0" dirty="0" err="1" smtClean="0">
                <a:solidFill>
                  <a:srgbClr val="FF0000"/>
                </a:solidFill>
              </a:rPr>
              <a:t>academic</a:t>
            </a:r>
            <a:r>
              <a:rPr lang="et-EE" sz="2800" b="0" dirty="0" smtClean="0">
                <a:solidFill>
                  <a:srgbClr val="FF0000"/>
                </a:solidFill>
              </a:rPr>
              <a:t> </a:t>
            </a:r>
            <a:r>
              <a:rPr lang="et-EE" sz="2800" b="0" dirty="0" err="1" smtClean="0">
                <a:solidFill>
                  <a:srgbClr val="FF0000"/>
                </a:solidFill>
              </a:rPr>
              <a:t>staff</a:t>
            </a:r>
            <a:r>
              <a:rPr lang="et-EE" sz="2800" b="0" dirty="0" smtClean="0">
                <a:solidFill>
                  <a:srgbClr val="FF0000"/>
                </a:solidFill>
              </a:rPr>
              <a:t>!</a:t>
            </a:r>
            <a:endParaRPr lang="en-GB" sz="2800" b="0" dirty="0" smtClean="0">
              <a:solidFill>
                <a:srgbClr val="FF0000"/>
              </a:solidFill>
            </a:endParaRPr>
          </a:p>
          <a:p>
            <a:pPr marL="457200" lvl="0" indent="-457200">
              <a:buClr>
                <a:schemeClr val="tx2"/>
              </a:buClr>
              <a:buFont typeface="Wingdings" panose="05000000000000000000" pitchFamily="2" charset="2"/>
              <a:buChar char="Ø"/>
            </a:pPr>
            <a:endParaRPr lang="fi-FI" sz="2800" b="0" dirty="0"/>
          </a:p>
          <a:p>
            <a:endParaRPr lang="fi-FI" dirty="0" smtClean="0"/>
          </a:p>
        </p:txBody>
      </p:sp>
    </p:spTree>
    <p:extLst>
      <p:ext uri="{BB962C8B-B14F-4D97-AF65-F5344CB8AC3E}">
        <p14:creationId xmlns:p14="http://schemas.microsoft.com/office/powerpoint/2010/main" val="1043934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t-EE" b="0" dirty="0" smtClean="0"/>
              <a:t>2. </a:t>
            </a:r>
            <a:r>
              <a:rPr lang="en-US" b="0" dirty="0" err="1"/>
              <a:t>Analysing</a:t>
            </a:r>
            <a:r>
              <a:rPr lang="en-US" b="0" dirty="0"/>
              <a:t> the </a:t>
            </a:r>
            <a:r>
              <a:rPr lang="et-EE" b="0" dirty="0"/>
              <a:t>C</a:t>
            </a:r>
            <a:r>
              <a:rPr lang="en-US" b="0" dirty="0" err="1"/>
              <a:t>orrespondence</a:t>
            </a:r>
            <a:r>
              <a:rPr lang="en-US" b="0" dirty="0"/>
              <a:t> between EQF and </a:t>
            </a:r>
            <a:r>
              <a:rPr lang="en-US" b="0" dirty="0" err="1"/>
              <a:t>AzQF</a:t>
            </a:r>
            <a:endParaRPr lang="fi-FI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>
              <a:defRPr/>
            </a:pPr>
            <a:fld id="{56323907-4EFB-4D50-B9CA-F240FB5F2943}" type="datetime1">
              <a:rPr lang="fi-FI" smtClean="0"/>
              <a:t>1.1.2005</a:t>
            </a:fld>
            <a:endParaRPr lang="fi-FI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BFB6B250-F217-B84A-8E10-659CA258BA50}" type="slidenum">
              <a:rPr lang="fi-FI" smtClean="0"/>
              <a:pPr>
                <a:defRPr/>
              </a:pPr>
              <a:t>5</a:t>
            </a:fld>
            <a:endParaRPr lang="fi-FI"/>
          </a:p>
        </p:txBody>
      </p:sp>
      <p:sp>
        <p:nvSpPr>
          <p:cNvPr id="2" name="Sisällön paikkamerkki 1"/>
          <p:cNvSpPr>
            <a:spLocks noGrp="1"/>
          </p:cNvSpPr>
          <p:nvPr>
            <p:ph sz="quarter" idx="14"/>
          </p:nvPr>
        </p:nvSpPr>
        <p:spPr>
          <a:xfrm>
            <a:off x="541338" y="1194328"/>
            <a:ext cx="8254932" cy="3464417"/>
          </a:xfrm>
        </p:spPr>
        <p:txBody>
          <a:bodyPr/>
          <a:lstStyle/>
          <a:p>
            <a:pPr marL="457200" lvl="0" indent="-457200">
              <a:buClr>
                <a:schemeClr val="tx2"/>
              </a:buClr>
              <a:buFont typeface="Wingdings" panose="05000000000000000000" pitchFamily="2" charset="2"/>
              <a:buChar char="Ø"/>
            </a:pPr>
            <a:endParaRPr lang="et-EE" sz="2800" b="0" dirty="0" smtClean="0"/>
          </a:p>
          <a:p>
            <a:pPr marL="457200" lvl="0" indent="-457200">
              <a:buClr>
                <a:schemeClr val="tx2"/>
              </a:buClr>
              <a:buFont typeface="Wingdings" panose="05000000000000000000" pitchFamily="2" charset="2"/>
              <a:buChar char="Ø"/>
            </a:pPr>
            <a:r>
              <a:rPr lang="et-EE" sz="2400" b="0" dirty="0" err="1" smtClean="0"/>
              <a:t>In</a:t>
            </a:r>
            <a:r>
              <a:rPr lang="et-EE" sz="2400" b="0" dirty="0" smtClean="0"/>
              <a:t> 2014, ETF </a:t>
            </a:r>
            <a:r>
              <a:rPr lang="et-EE" sz="2400" b="0" dirty="0" err="1" smtClean="0"/>
              <a:t>prepared</a:t>
            </a:r>
            <a:r>
              <a:rPr lang="et-EE" sz="2400" b="0" dirty="0" smtClean="0"/>
              <a:t> a </a:t>
            </a:r>
            <a:r>
              <a:rPr lang="et-EE" sz="2400" b="0" dirty="0" err="1" smtClean="0"/>
              <a:t>document</a:t>
            </a:r>
            <a:r>
              <a:rPr lang="et-EE" sz="2400" b="0" dirty="0" smtClean="0"/>
              <a:t> </a:t>
            </a:r>
            <a:r>
              <a:rPr lang="en-GB" sz="2400" b="0" dirty="0" smtClean="0"/>
              <a:t> </a:t>
            </a:r>
            <a:r>
              <a:rPr lang="en-GB" sz="2400" b="0" dirty="0"/>
              <a:t>“Analysis of existing qualification standards in Azerbaijan</a:t>
            </a:r>
            <a:r>
              <a:rPr lang="en-GB" sz="2400" b="0" dirty="0" smtClean="0"/>
              <a:t>”</a:t>
            </a:r>
            <a:endParaRPr lang="et-EE" sz="2400" b="0" dirty="0" smtClean="0"/>
          </a:p>
          <a:p>
            <a:pPr marL="457200" lvl="0" indent="-457200">
              <a:buClr>
                <a:schemeClr val="tx2"/>
              </a:buClr>
              <a:buFont typeface="Wingdings" panose="05000000000000000000" pitchFamily="2" charset="2"/>
              <a:buChar char="Ø"/>
            </a:pPr>
            <a:endParaRPr lang="et-EE" sz="2400" b="0" dirty="0" smtClean="0"/>
          </a:p>
          <a:p>
            <a:pPr marL="457200" indent="-457200">
              <a:buClr>
                <a:schemeClr val="tx2"/>
              </a:buClr>
              <a:buFont typeface="Wingdings" panose="05000000000000000000" pitchFamily="2" charset="2"/>
              <a:buChar char="Ø"/>
            </a:pPr>
            <a:r>
              <a:rPr lang="et-EE" sz="2400" b="0" dirty="0" err="1" smtClean="0"/>
              <a:t>In</a:t>
            </a:r>
            <a:r>
              <a:rPr lang="et-EE" sz="2400" b="0" dirty="0" smtClean="0"/>
              <a:t> 2016, </a:t>
            </a:r>
            <a:r>
              <a:rPr lang="et-EE" sz="2400" b="0" dirty="0" err="1" smtClean="0"/>
              <a:t>Twinning</a:t>
            </a:r>
            <a:r>
              <a:rPr lang="et-EE" sz="2400" b="0" dirty="0" smtClean="0"/>
              <a:t> </a:t>
            </a:r>
            <a:r>
              <a:rPr lang="et-EE" sz="2400" b="0" dirty="0" err="1" smtClean="0"/>
              <a:t>came</a:t>
            </a:r>
            <a:r>
              <a:rPr lang="et-EE" sz="2400" b="0" dirty="0" smtClean="0"/>
              <a:t> </a:t>
            </a:r>
            <a:r>
              <a:rPr lang="et-EE" sz="2400" b="0" dirty="0" err="1" smtClean="0"/>
              <a:t>to</a:t>
            </a:r>
            <a:r>
              <a:rPr lang="et-EE" sz="2400" b="0" dirty="0" smtClean="0"/>
              <a:t> </a:t>
            </a:r>
            <a:r>
              <a:rPr lang="et-EE" sz="2400" b="0" dirty="0" err="1" smtClean="0"/>
              <a:t>the</a:t>
            </a:r>
            <a:r>
              <a:rPr lang="et-EE" sz="2400" b="0" dirty="0" smtClean="0"/>
              <a:t> </a:t>
            </a:r>
            <a:r>
              <a:rPr lang="et-EE" sz="2400" b="0" dirty="0" err="1" smtClean="0"/>
              <a:t>similar</a:t>
            </a:r>
            <a:r>
              <a:rPr lang="et-EE" sz="2400" b="0" dirty="0" smtClean="0"/>
              <a:t> </a:t>
            </a:r>
            <a:r>
              <a:rPr lang="et-EE" sz="2400" b="0" dirty="0" err="1" smtClean="0"/>
              <a:t>conclusions</a:t>
            </a:r>
            <a:r>
              <a:rPr lang="et-EE" sz="2400" b="0" dirty="0" smtClean="0"/>
              <a:t> </a:t>
            </a:r>
            <a:r>
              <a:rPr lang="et-EE" sz="2400" b="0" dirty="0" err="1" smtClean="0"/>
              <a:t>as</a:t>
            </a:r>
            <a:r>
              <a:rPr lang="et-EE" sz="2400" b="0" dirty="0" smtClean="0"/>
              <a:t> ETF:</a:t>
            </a:r>
          </a:p>
          <a:p>
            <a:pPr marL="754063" lvl="1" indent="-457200">
              <a:buClr>
                <a:schemeClr val="tx2"/>
              </a:buClr>
              <a:buFont typeface="Wingdings" panose="05000000000000000000" pitchFamily="2" charset="2"/>
              <a:buChar char="Ø"/>
            </a:pPr>
            <a:r>
              <a:rPr lang="et-EE" sz="2400" dirty="0" err="1" smtClean="0"/>
              <a:t>Some</a:t>
            </a:r>
            <a:r>
              <a:rPr lang="et-EE" sz="2400" dirty="0" smtClean="0"/>
              <a:t> </a:t>
            </a:r>
            <a:r>
              <a:rPr lang="et-EE" sz="2400" dirty="0" err="1" smtClean="0"/>
              <a:t>minor</a:t>
            </a:r>
            <a:r>
              <a:rPr lang="et-EE" sz="2400" dirty="0" smtClean="0"/>
              <a:t> </a:t>
            </a:r>
            <a:r>
              <a:rPr lang="et-EE" sz="2400" dirty="0" err="1" smtClean="0"/>
              <a:t>contradictions</a:t>
            </a:r>
            <a:r>
              <a:rPr lang="et-EE" sz="2400" dirty="0" smtClean="0"/>
              <a:t> </a:t>
            </a:r>
            <a:r>
              <a:rPr lang="et-EE" sz="2400" dirty="0" err="1" smtClean="0"/>
              <a:t>in</a:t>
            </a:r>
            <a:r>
              <a:rPr lang="et-EE" sz="2400" dirty="0" smtClean="0"/>
              <a:t> </a:t>
            </a:r>
            <a:r>
              <a:rPr lang="et-EE" sz="2400" dirty="0" err="1" smtClean="0"/>
              <a:t>content</a:t>
            </a:r>
            <a:r>
              <a:rPr lang="et-EE" sz="2400" dirty="0" smtClean="0"/>
              <a:t> and </a:t>
            </a:r>
            <a:r>
              <a:rPr lang="et-EE" sz="2400" dirty="0" err="1" smtClean="0"/>
              <a:t>formulations</a:t>
            </a:r>
            <a:r>
              <a:rPr lang="et-EE" sz="2400" dirty="0" smtClean="0"/>
              <a:t> </a:t>
            </a:r>
            <a:r>
              <a:rPr lang="et-EE" sz="2400" dirty="0" err="1" smtClean="0"/>
              <a:t>but</a:t>
            </a:r>
            <a:r>
              <a:rPr lang="et-EE" sz="2400" dirty="0" smtClean="0"/>
              <a:t> </a:t>
            </a:r>
            <a:r>
              <a:rPr lang="et-EE" sz="2400" dirty="0" err="1" smtClean="0">
                <a:solidFill>
                  <a:srgbClr val="FF0000"/>
                </a:solidFill>
              </a:rPr>
              <a:t>in</a:t>
            </a:r>
            <a:r>
              <a:rPr lang="et-EE" sz="2400" dirty="0" smtClean="0">
                <a:solidFill>
                  <a:srgbClr val="FF0000"/>
                </a:solidFill>
              </a:rPr>
              <a:t> </a:t>
            </a:r>
            <a:r>
              <a:rPr lang="et-EE" sz="2400" dirty="0" err="1" smtClean="0">
                <a:solidFill>
                  <a:srgbClr val="FF0000"/>
                </a:solidFill>
              </a:rPr>
              <a:t>general</a:t>
            </a:r>
            <a:r>
              <a:rPr lang="et-EE" sz="2400" dirty="0" smtClean="0">
                <a:solidFill>
                  <a:srgbClr val="FF0000"/>
                </a:solidFill>
              </a:rPr>
              <a:t> </a:t>
            </a:r>
            <a:r>
              <a:rPr lang="et-EE" sz="2400" dirty="0" err="1" smtClean="0">
                <a:solidFill>
                  <a:srgbClr val="FF0000"/>
                </a:solidFill>
              </a:rPr>
              <a:t>AzQF</a:t>
            </a:r>
            <a:r>
              <a:rPr lang="et-EE" sz="2400" dirty="0" smtClean="0">
                <a:solidFill>
                  <a:srgbClr val="FF0000"/>
                </a:solidFill>
              </a:rPr>
              <a:t> </a:t>
            </a:r>
            <a:r>
              <a:rPr lang="et-EE" sz="2400" dirty="0" err="1" smtClean="0">
                <a:solidFill>
                  <a:srgbClr val="FF0000"/>
                </a:solidFill>
              </a:rPr>
              <a:t>corresponds</a:t>
            </a:r>
            <a:r>
              <a:rPr lang="et-EE" sz="2400" dirty="0" smtClean="0">
                <a:solidFill>
                  <a:srgbClr val="FF0000"/>
                </a:solidFill>
              </a:rPr>
              <a:t> </a:t>
            </a:r>
            <a:r>
              <a:rPr lang="et-EE" sz="2400" dirty="0" err="1" smtClean="0">
                <a:solidFill>
                  <a:srgbClr val="FF0000"/>
                </a:solidFill>
              </a:rPr>
              <a:t>to</a:t>
            </a:r>
            <a:r>
              <a:rPr lang="et-EE" sz="2400" dirty="0" smtClean="0">
                <a:solidFill>
                  <a:srgbClr val="FF0000"/>
                </a:solidFill>
              </a:rPr>
              <a:t> EQF, </a:t>
            </a:r>
            <a:r>
              <a:rPr lang="et-EE" sz="2400" dirty="0" err="1" smtClean="0">
                <a:solidFill>
                  <a:srgbClr val="FF0000"/>
                </a:solidFill>
              </a:rPr>
              <a:t>thus</a:t>
            </a:r>
            <a:r>
              <a:rPr lang="et-EE" sz="2400" dirty="0" smtClean="0">
                <a:solidFill>
                  <a:srgbClr val="FF0000"/>
                </a:solidFill>
              </a:rPr>
              <a:t> </a:t>
            </a:r>
            <a:r>
              <a:rPr lang="et-EE" sz="2400" dirty="0" err="1" smtClean="0">
                <a:solidFill>
                  <a:srgbClr val="FF0000"/>
                </a:solidFill>
              </a:rPr>
              <a:t>it</a:t>
            </a:r>
            <a:r>
              <a:rPr lang="et-EE" sz="2400" dirty="0" smtClean="0">
                <a:solidFill>
                  <a:srgbClr val="FF0000"/>
                </a:solidFill>
              </a:rPr>
              <a:t> </a:t>
            </a:r>
            <a:r>
              <a:rPr lang="et-EE" sz="2400" dirty="0" err="1" smtClean="0">
                <a:solidFill>
                  <a:srgbClr val="FF0000"/>
                </a:solidFill>
              </a:rPr>
              <a:t>can</a:t>
            </a:r>
            <a:r>
              <a:rPr lang="et-EE" sz="2400" dirty="0" smtClean="0">
                <a:solidFill>
                  <a:srgbClr val="FF0000"/>
                </a:solidFill>
              </a:rPr>
              <a:t> </a:t>
            </a:r>
            <a:r>
              <a:rPr lang="et-EE" sz="2400" dirty="0" err="1" smtClean="0">
                <a:solidFill>
                  <a:srgbClr val="FF0000"/>
                </a:solidFill>
              </a:rPr>
              <a:t>be</a:t>
            </a:r>
            <a:r>
              <a:rPr lang="et-EE" sz="2400" dirty="0" smtClean="0">
                <a:solidFill>
                  <a:srgbClr val="FF0000"/>
                </a:solidFill>
              </a:rPr>
              <a:t> </a:t>
            </a:r>
            <a:r>
              <a:rPr lang="et-EE" sz="2400" dirty="0" err="1" smtClean="0">
                <a:solidFill>
                  <a:srgbClr val="FF0000"/>
                </a:solidFill>
              </a:rPr>
              <a:t>approved</a:t>
            </a:r>
            <a:r>
              <a:rPr lang="et-EE" sz="2400" dirty="0" smtClean="0">
                <a:solidFill>
                  <a:srgbClr val="FF0000"/>
                </a:solidFill>
              </a:rPr>
              <a:t> and </a:t>
            </a:r>
            <a:r>
              <a:rPr lang="et-EE" sz="2400" dirty="0" err="1" smtClean="0">
                <a:solidFill>
                  <a:srgbClr val="FF0000"/>
                </a:solidFill>
              </a:rPr>
              <a:t>implemented</a:t>
            </a:r>
            <a:endParaRPr lang="fi-FI" sz="2400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3292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t-EE" b="0" dirty="0" smtClean="0"/>
              <a:t>3. </a:t>
            </a:r>
            <a:r>
              <a:rPr lang="et-EE" b="0" dirty="0" err="1"/>
              <a:t>Aligning</a:t>
            </a:r>
            <a:r>
              <a:rPr lang="et-EE" b="0" dirty="0"/>
              <a:t> HE </a:t>
            </a:r>
            <a:r>
              <a:rPr lang="et-EE" b="0" dirty="0" err="1"/>
              <a:t>Qualifications</a:t>
            </a:r>
            <a:r>
              <a:rPr lang="et-EE" b="0" dirty="0"/>
              <a:t> and </a:t>
            </a:r>
            <a:r>
              <a:rPr lang="et-EE" b="0" dirty="0" err="1"/>
              <a:t>Curricula</a:t>
            </a:r>
            <a:r>
              <a:rPr lang="et-EE" b="0" dirty="0"/>
              <a:t> (</a:t>
            </a:r>
            <a:r>
              <a:rPr lang="et-EE" b="0" dirty="0" err="1"/>
              <a:t>in</a:t>
            </a:r>
            <a:r>
              <a:rPr lang="et-EE" b="0" dirty="0"/>
              <a:t> </a:t>
            </a:r>
            <a:r>
              <a:rPr lang="et-EE" b="0" dirty="0" err="1"/>
              <a:t>Doctoral</a:t>
            </a:r>
            <a:r>
              <a:rPr lang="et-EE" b="0" dirty="0"/>
              <a:t> </a:t>
            </a:r>
            <a:r>
              <a:rPr lang="et-EE" b="0" dirty="0" err="1"/>
              <a:t>Studies</a:t>
            </a:r>
            <a:r>
              <a:rPr lang="et-EE" b="0" dirty="0"/>
              <a:t>)</a:t>
            </a:r>
            <a:br>
              <a:rPr lang="et-EE" b="0" dirty="0"/>
            </a:br>
            <a:endParaRPr lang="fi-FI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>
              <a:defRPr/>
            </a:pPr>
            <a:fld id="{56323907-4EFB-4D50-B9CA-F240FB5F2943}" type="datetime1">
              <a:rPr lang="fi-FI" smtClean="0"/>
              <a:t>1.1.2005</a:t>
            </a:fld>
            <a:endParaRPr lang="fi-FI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BFB6B250-F217-B84A-8E10-659CA258BA50}" type="slidenum">
              <a:rPr lang="fi-FI" smtClean="0"/>
              <a:pPr>
                <a:defRPr/>
              </a:pPr>
              <a:t>6</a:t>
            </a:fld>
            <a:endParaRPr lang="fi-FI"/>
          </a:p>
        </p:txBody>
      </p:sp>
      <p:sp>
        <p:nvSpPr>
          <p:cNvPr id="2" name="Sisällön paikkamerkki 1"/>
          <p:cNvSpPr>
            <a:spLocks noGrp="1"/>
          </p:cNvSpPr>
          <p:nvPr>
            <p:ph sz="quarter" idx="14"/>
          </p:nvPr>
        </p:nvSpPr>
        <p:spPr>
          <a:xfrm>
            <a:off x="541338" y="1194328"/>
            <a:ext cx="8254932" cy="3464417"/>
          </a:xfrm>
        </p:spPr>
        <p:txBody>
          <a:bodyPr/>
          <a:lstStyle/>
          <a:p>
            <a:pPr marL="457200" lvl="0" indent="-457200">
              <a:buClr>
                <a:schemeClr val="tx2"/>
              </a:buClr>
              <a:buFont typeface="Wingdings" panose="05000000000000000000" pitchFamily="2" charset="2"/>
              <a:buChar char="Ø"/>
            </a:pPr>
            <a:endParaRPr lang="et-EE" sz="2800" b="0" dirty="0" smtClean="0"/>
          </a:p>
          <a:p>
            <a:pPr marL="457200" lvl="0" indent="-457200">
              <a:buClr>
                <a:schemeClr val="tx2"/>
              </a:buClr>
              <a:buFont typeface="Wingdings" panose="05000000000000000000" pitchFamily="2" charset="2"/>
              <a:buChar char="Ø"/>
            </a:pPr>
            <a:r>
              <a:rPr lang="et-EE" sz="2400" b="0" dirty="0" err="1" smtClean="0"/>
              <a:t>The</a:t>
            </a:r>
            <a:r>
              <a:rPr lang="et-EE" sz="2400" b="0" dirty="0" smtClean="0"/>
              <a:t> </a:t>
            </a:r>
            <a:r>
              <a:rPr lang="et-EE" sz="2400" b="0" dirty="0" err="1" smtClean="0"/>
              <a:t>most</a:t>
            </a:r>
            <a:r>
              <a:rPr lang="et-EE" sz="2400" b="0" dirty="0" smtClean="0"/>
              <a:t> </a:t>
            </a:r>
            <a:r>
              <a:rPr lang="et-EE" sz="2400" b="0" dirty="0" err="1" smtClean="0"/>
              <a:t>challenging</a:t>
            </a:r>
            <a:r>
              <a:rPr lang="et-EE" sz="2400" b="0" dirty="0" smtClean="0"/>
              <a:t> </a:t>
            </a:r>
            <a:r>
              <a:rPr lang="et-EE" sz="2400" b="0" dirty="0" err="1" smtClean="0"/>
              <a:t>area</a:t>
            </a:r>
            <a:r>
              <a:rPr lang="et-EE" sz="2400" b="0" dirty="0" smtClean="0"/>
              <a:t> …</a:t>
            </a:r>
          </a:p>
          <a:p>
            <a:pPr marL="457200" lvl="0" indent="-457200">
              <a:buClr>
                <a:schemeClr val="tx2"/>
              </a:buClr>
              <a:buFont typeface="Wingdings" panose="05000000000000000000" pitchFamily="2" charset="2"/>
              <a:buChar char="Ø"/>
            </a:pPr>
            <a:endParaRPr lang="et-EE" sz="2400" b="0" dirty="0" smtClean="0"/>
          </a:p>
          <a:p>
            <a:pPr marL="457200" lvl="0" indent="-457200">
              <a:buClr>
                <a:schemeClr val="tx2"/>
              </a:buClr>
              <a:buFont typeface="Wingdings" panose="05000000000000000000" pitchFamily="2" charset="2"/>
              <a:buChar char="Ø"/>
            </a:pPr>
            <a:r>
              <a:rPr lang="et-EE" sz="2400" b="0" dirty="0" err="1" smtClean="0"/>
              <a:t>To</a:t>
            </a:r>
            <a:r>
              <a:rPr lang="et-EE" sz="2400" b="0" dirty="0" smtClean="0"/>
              <a:t> </a:t>
            </a:r>
            <a:r>
              <a:rPr lang="et-EE" sz="2400" b="0" dirty="0" err="1" smtClean="0"/>
              <a:t>be</a:t>
            </a:r>
            <a:r>
              <a:rPr lang="et-EE" sz="2400" b="0" dirty="0" smtClean="0"/>
              <a:t> solved:</a:t>
            </a:r>
          </a:p>
          <a:p>
            <a:pPr marL="754063" lvl="1" indent="-457200">
              <a:lnSpc>
                <a:spcPct val="150000"/>
              </a:lnSpc>
              <a:buClr>
                <a:schemeClr val="tx2"/>
              </a:buClr>
              <a:buFont typeface="Wingdings" panose="05000000000000000000" pitchFamily="2" charset="2"/>
              <a:buChar char="Ø"/>
            </a:pPr>
            <a:r>
              <a:rPr lang="et-EE" sz="2300" dirty="0" smtClean="0"/>
              <a:t>2-level </a:t>
            </a:r>
            <a:r>
              <a:rPr lang="et-EE" sz="2300" dirty="0" err="1" smtClean="0"/>
              <a:t>doctoral</a:t>
            </a:r>
            <a:r>
              <a:rPr lang="et-EE" sz="2300" dirty="0" smtClean="0"/>
              <a:t> </a:t>
            </a:r>
            <a:r>
              <a:rPr lang="et-EE" sz="2300" dirty="0" err="1" smtClean="0"/>
              <a:t>studies</a:t>
            </a:r>
            <a:r>
              <a:rPr lang="et-EE" sz="2300" dirty="0" smtClean="0"/>
              <a:t> (</a:t>
            </a:r>
            <a:r>
              <a:rPr lang="et-EE" sz="2300" dirty="0" err="1" smtClean="0"/>
              <a:t>PhD</a:t>
            </a:r>
            <a:r>
              <a:rPr lang="et-EE" sz="2300" dirty="0" smtClean="0"/>
              <a:t>, </a:t>
            </a:r>
            <a:r>
              <a:rPr lang="et-EE" sz="2300" dirty="0" err="1" smtClean="0"/>
              <a:t>Doctor</a:t>
            </a:r>
            <a:r>
              <a:rPr lang="et-EE" sz="2300" dirty="0" smtClean="0"/>
              <a:t> </a:t>
            </a:r>
            <a:r>
              <a:rPr lang="et-EE" sz="2300" dirty="0" err="1" smtClean="0"/>
              <a:t>of</a:t>
            </a:r>
            <a:r>
              <a:rPr lang="et-EE" sz="2300" dirty="0" smtClean="0"/>
              <a:t> </a:t>
            </a:r>
            <a:r>
              <a:rPr lang="et-EE" sz="2300" dirty="0" err="1" smtClean="0"/>
              <a:t>Science</a:t>
            </a:r>
            <a:r>
              <a:rPr lang="et-EE" sz="2300" dirty="0" smtClean="0"/>
              <a:t>) </a:t>
            </a:r>
          </a:p>
          <a:p>
            <a:pPr marL="754063" lvl="1" indent="-457200">
              <a:lnSpc>
                <a:spcPct val="150000"/>
              </a:lnSpc>
              <a:buClr>
                <a:schemeClr val="tx2"/>
              </a:buClr>
              <a:buFont typeface="Wingdings" panose="05000000000000000000" pitchFamily="2" charset="2"/>
              <a:buChar char="Ø"/>
            </a:pPr>
            <a:r>
              <a:rPr lang="et-EE" sz="2300" b="0" dirty="0" err="1" smtClean="0"/>
              <a:t>Cooperation</a:t>
            </a:r>
            <a:r>
              <a:rPr lang="et-EE" sz="2300" b="0" dirty="0" smtClean="0"/>
              <a:t> </a:t>
            </a:r>
            <a:r>
              <a:rPr lang="et-EE" sz="2300" b="0" dirty="0" err="1" smtClean="0"/>
              <a:t>between</a:t>
            </a:r>
            <a:r>
              <a:rPr lang="et-EE" sz="2300" b="0" dirty="0" smtClean="0"/>
              <a:t> </a:t>
            </a:r>
            <a:r>
              <a:rPr lang="et-EE" sz="2300" b="0" dirty="0" err="1" smtClean="0"/>
              <a:t>universities</a:t>
            </a:r>
            <a:r>
              <a:rPr lang="et-EE" sz="2300" b="0" dirty="0" smtClean="0"/>
              <a:t> and </a:t>
            </a:r>
            <a:r>
              <a:rPr lang="et-EE" sz="2300" b="0" dirty="0" err="1" smtClean="0"/>
              <a:t>research</a:t>
            </a:r>
            <a:r>
              <a:rPr lang="et-EE" sz="2300" b="0" dirty="0" smtClean="0"/>
              <a:t> </a:t>
            </a:r>
            <a:r>
              <a:rPr lang="et-EE" sz="2300" b="0" dirty="0" err="1" smtClean="0"/>
              <a:t>institutes</a:t>
            </a:r>
            <a:endParaRPr lang="et-EE" sz="2300" b="0" dirty="0" smtClean="0"/>
          </a:p>
          <a:p>
            <a:pPr marL="754063" lvl="1" indent="-457200">
              <a:lnSpc>
                <a:spcPct val="150000"/>
              </a:lnSpc>
              <a:buClr>
                <a:schemeClr val="tx2"/>
              </a:buClr>
              <a:buFont typeface="Wingdings" panose="05000000000000000000" pitchFamily="2" charset="2"/>
              <a:buChar char="Ø"/>
            </a:pPr>
            <a:r>
              <a:rPr lang="et-EE" sz="2300" dirty="0" err="1" smtClean="0"/>
              <a:t>Funding</a:t>
            </a:r>
            <a:endParaRPr lang="et-EE" sz="2300" dirty="0" smtClean="0"/>
          </a:p>
          <a:p>
            <a:pPr marL="754063" lvl="1" indent="-457200">
              <a:lnSpc>
                <a:spcPct val="150000"/>
              </a:lnSpc>
              <a:buClr>
                <a:schemeClr val="tx2"/>
              </a:buClr>
              <a:buFont typeface="Wingdings" panose="05000000000000000000" pitchFamily="2" charset="2"/>
              <a:buChar char="Ø"/>
            </a:pPr>
            <a:r>
              <a:rPr lang="et-EE" sz="2300" b="0" dirty="0" smtClean="0"/>
              <a:t>International </a:t>
            </a:r>
            <a:r>
              <a:rPr lang="et-EE" sz="2300" b="0" dirty="0" err="1" smtClean="0"/>
              <a:t>cooperation</a:t>
            </a:r>
            <a:r>
              <a:rPr lang="et-EE" sz="2300" b="0" dirty="0" smtClean="0"/>
              <a:t> </a:t>
            </a:r>
          </a:p>
          <a:p>
            <a:pPr marL="754063" lvl="1" indent="-457200">
              <a:lnSpc>
                <a:spcPct val="150000"/>
              </a:lnSpc>
              <a:buClr>
                <a:schemeClr val="tx2"/>
              </a:buClr>
              <a:buFont typeface="Wingdings" panose="05000000000000000000" pitchFamily="2" charset="2"/>
              <a:buChar char="Ø"/>
            </a:pPr>
            <a:r>
              <a:rPr lang="et-EE" sz="2300" dirty="0" err="1" smtClean="0"/>
              <a:t>Quality</a:t>
            </a:r>
            <a:r>
              <a:rPr lang="et-EE" sz="2300" dirty="0" smtClean="0"/>
              <a:t> </a:t>
            </a:r>
            <a:r>
              <a:rPr lang="et-EE" sz="2300" dirty="0" err="1" smtClean="0"/>
              <a:t>assurance</a:t>
            </a:r>
            <a:endParaRPr lang="et-EE" sz="2300" b="0" dirty="0" smtClean="0"/>
          </a:p>
          <a:p>
            <a:endParaRPr lang="fi-FI" dirty="0" smtClean="0"/>
          </a:p>
        </p:txBody>
      </p:sp>
    </p:spTree>
    <p:extLst>
      <p:ext uri="{BB962C8B-B14F-4D97-AF65-F5344CB8AC3E}">
        <p14:creationId xmlns:p14="http://schemas.microsoft.com/office/powerpoint/2010/main" val="1584545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t-EE" b="0" dirty="0" smtClean="0"/>
              <a:t>4. </a:t>
            </a:r>
            <a:r>
              <a:rPr lang="et-EE" b="0" dirty="0" err="1"/>
              <a:t>Enhancing</a:t>
            </a:r>
            <a:r>
              <a:rPr lang="et-EE" b="0" dirty="0"/>
              <a:t> </a:t>
            </a:r>
            <a:r>
              <a:rPr lang="et-EE" b="0" dirty="0" err="1"/>
              <a:t>Practices</a:t>
            </a:r>
            <a:r>
              <a:rPr lang="et-EE" b="0" dirty="0"/>
              <a:t> and </a:t>
            </a:r>
            <a:r>
              <a:rPr lang="et-EE" b="0" dirty="0" err="1"/>
              <a:t>Procedures</a:t>
            </a:r>
            <a:r>
              <a:rPr lang="et-EE" b="0" dirty="0"/>
              <a:t> </a:t>
            </a:r>
            <a:r>
              <a:rPr lang="et-EE" b="0" dirty="0" err="1"/>
              <a:t>of</a:t>
            </a:r>
            <a:r>
              <a:rPr lang="et-EE" b="0" dirty="0"/>
              <a:t> </a:t>
            </a:r>
            <a:r>
              <a:rPr lang="et-EE" b="0" dirty="0" err="1"/>
              <a:t>Academic</a:t>
            </a:r>
            <a:r>
              <a:rPr lang="et-EE" b="0" dirty="0"/>
              <a:t> </a:t>
            </a:r>
            <a:r>
              <a:rPr lang="et-EE" b="0" dirty="0" err="1"/>
              <a:t>Recognition</a:t>
            </a:r>
            <a:r>
              <a:rPr lang="et-EE" b="0" dirty="0"/>
              <a:t/>
            </a:r>
            <a:br>
              <a:rPr lang="et-EE" b="0" dirty="0"/>
            </a:br>
            <a:r>
              <a:rPr lang="et-EE" b="0" dirty="0"/>
              <a:t/>
            </a:r>
            <a:br>
              <a:rPr lang="et-EE" b="0" dirty="0"/>
            </a:br>
            <a:endParaRPr lang="fi-FI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>
              <a:defRPr/>
            </a:pPr>
            <a:fld id="{56323907-4EFB-4D50-B9CA-F240FB5F2943}" type="datetime1">
              <a:rPr lang="fi-FI" smtClean="0"/>
              <a:t>1.1.2005</a:t>
            </a:fld>
            <a:endParaRPr lang="fi-FI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BFB6B250-F217-B84A-8E10-659CA258BA50}" type="slidenum">
              <a:rPr lang="fi-FI" smtClean="0"/>
              <a:pPr>
                <a:defRPr/>
              </a:pPr>
              <a:t>7</a:t>
            </a:fld>
            <a:endParaRPr lang="fi-FI"/>
          </a:p>
        </p:txBody>
      </p:sp>
      <p:sp>
        <p:nvSpPr>
          <p:cNvPr id="2" name="Sisällön paikkamerkki 1"/>
          <p:cNvSpPr>
            <a:spLocks noGrp="1"/>
          </p:cNvSpPr>
          <p:nvPr>
            <p:ph sz="quarter" idx="14"/>
          </p:nvPr>
        </p:nvSpPr>
        <p:spPr>
          <a:xfrm>
            <a:off x="541338" y="1194328"/>
            <a:ext cx="8254932" cy="3464417"/>
          </a:xfrm>
        </p:spPr>
        <p:txBody>
          <a:bodyPr/>
          <a:lstStyle/>
          <a:p>
            <a:pPr marL="457200" lvl="0" indent="-457200">
              <a:buClr>
                <a:schemeClr val="tx2"/>
              </a:buClr>
              <a:buFont typeface="Wingdings" panose="05000000000000000000" pitchFamily="2" charset="2"/>
              <a:buChar char="Ø"/>
            </a:pPr>
            <a:endParaRPr lang="et-EE" sz="2800" b="0" dirty="0" smtClean="0"/>
          </a:p>
          <a:p>
            <a:pPr marL="457200" lvl="0" indent="-457200">
              <a:buClr>
                <a:schemeClr val="tx2"/>
              </a:buClr>
              <a:buFont typeface="Wingdings" panose="05000000000000000000" pitchFamily="2" charset="2"/>
              <a:buChar char="Ø"/>
            </a:pPr>
            <a:r>
              <a:rPr lang="et-EE" sz="2400" b="0" dirty="0" err="1" smtClean="0"/>
              <a:t>Achievement</a:t>
            </a:r>
            <a:r>
              <a:rPr lang="et-EE" sz="2400" b="0" dirty="0" smtClean="0"/>
              <a:t>:</a:t>
            </a:r>
          </a:p>
          <a:p>
            <a:pPr marL="754063" lvl="1" indent="-457200">
              <a:buClr>
                <a:schemeClr val="tx2"/>
              </a:buClr>
              <a:buFont typeface="Wingdings" panose="05000000000000000000" pitchFamily="2" charset="2"/>
              <a:buChar char="Ø"/>
            </a:pPr>
            <a:r>
              <a:rPr lang="et-EE" sz="2300" dirty="0" smtClean="0"/>
              <a:t>ANO and </a:t>
            </a:r>
            <a:r>
              <a:rPr lang="et-EE" sz="2300" dirty="0" err="1" smtClean="0"/>
              <a:t>its</a:t>
            </a:r>
            <a:r>
              <a:rPr lang="et-EE" sz="2300" dirty="0" smtClean="0"/>
              <a:t> </a:t>
            </a:r>
            <a:r>
              <a:rPr lang="et-EE" sz="2300" dirty="0" err="1" smtClean="0"/>
              <a:t>enthusiastic</a:t>
            </a:r>
            <a:r>
              <a:rPr lang="et-EE" sz="2300" dirty="0" smtClean="0"/>
              <a:t> </a:t>
            </a:r>
            <a:r>
              <a:rPr lang="et-EE" sz="2300" dirty="0" err="1" smtClean="0"/>
              <a:t>staff</a:t>
            </a:r>
            <a:endParaRPr lang="et-EE" sz="2300" b="0" dirty="0" smtClean="0"/>
          </a:p>
          <a:p>
            <a:pPr marL="457200" lvl="0" indent="-457200">
              <a:buClr>
                <a:schemeClr val="tx2"/>
              </a:buClr>
              <a:buFont typeface="Wingdings" panose="05000000000000000000" pitchFamily="2" charset="2"/>
              <a:buChar char="Ø"/>
            </a:pPr>
            <a:endParaRPr lang="et-EE" sz="2400" b="0" dirty="0" smtClean="0"/>
          </a:p>
          <a:p>
            <a:pPr marL="457200" lvl="0" indent="-457200">
              <a:buClr>
                <a:schemeClr val="tx2"/>
              </a:buClr>
              <a:buFont typeface="Wingdings" panose="05000000000000000000" pitchFamily="2" charset="2"/>
              <a:buChar char="Ø"/>
            </a:pPr>
            <a:r>
              <a:rPr lang="et-EE" sz="2400" b="0" dirty="0" err="1" smtClean="0"/>
              <a:t>To</a:t>
            </a:r>
            <a:r>
              <a:rPr lang="et-EE" sz="2400" b="0" dirty="0" smtClean="0"/>
              <a:t> </a:t>
            </a:r>
            <a:r>
              <a:rPr lang="et-EE" sz="2400" b="0" dirty="0" err="1" smtClean="0"/>
              <a:t>be</a:t>
            </a:r>
            <a:r>
              <a:rPr lang="et-EE" sz="2400" b="0" dirty="0" smtClean="0"/>
              <a:t> </a:t>
            </a:r>
            <a:r>
              <a:rPr lang="et-EE" sz="2400" b="0" dirty="0" err="1" smtClean="0"/>
              <a:t>worked</a:t>
            </a:r>
            <a:r>
              <a:rPr lang="et-EE" sz="2400" b="0" dirty="0"/>
              <a:t> </a:t>
            </a:r>
            <a:r>
              <a:rPr lang="et-EE" sz="2400" b="0" dirty="0" err="1" smtClean="0"/>
              <a:t>further</a:t>
            </a:r>
            <a:r>
              <a:rPr lang="et-EE" sz="2400" b="0" dirty="0" smtClean="0"/>
              <a:t>:</a:t>
            </a:r>
          </a:p>
          <a:p>
            <a:pPr marL="754063" lvl="1" indent="-457200">
              <a:buClr>
                <a:schemeClr val="tx2"/>
              </a:buClr>
              <a:buFont typeface="Wingdings" panose="05000000000000000000" pitchFamily="2" charset="2"/>
              <a:buChar char="Ø"/>
            </a:pPr>
            <a:r>
              <a:rPr lang="et-EE" sz="2300" dirty="0" err="1" smtClean="0"/>
              <a:t>From</a:t>
            </a:r>
            <a:r>
              <a:rPr lang="et-EE" sz="2300" dirty="0" smtClean="0"/>
              <a:t> </a:t>
            </a:r>
            <a:r>
              <a:rPr lang="et-EE" sz="2300" dirty="0" err="1" smtClean="0"/>
              <a:t>nostrification</a:t>
            </a:r>
            <a:r>
              <a:rPr lang="et-EE" sz="2300" dirty="0" smtClean="0"/>
              <a:t> </a:t>
            </a:r>
            <a:r>
              <a:rPr lang="et-EE" sz="2300" dirty="0" err="1" smtClean="0"/>
              <a:t>to</a:t>
            </a:r>
            <a:r>
              <a:rPr lang="et-EE" sz="2300" dirty="0" smtClean="0"/>
              <a:t> </a:t>
            </a:r>
            <a:r>
              <a:rPr lang="et-EE" sz="2300" dirty="0" err="1" smtClean="0"/>
              <a:t>recognition</a:t>
            </a:r>
            <a:r>
              <a:rPr lang="et-EE" sz="2300" dirty="0" smtClean="0"/>
              <a:t> (</a:t>
            </a:r>
            <a:r>
              <a:rPr lang="en-US" sz="2400" i="1" dirty="0"/>
              <a:t>moving from equivalence to the recognition unless substantial differences can be shown between the foreign and national </a:t>
            </a:r>
            <a:r>
              <a:rPr lang="en-US" sz="2400" i="1" dirty="0" smtClean="0"/>
              <a:t>qualification</a:t>
            </a:r>
            <a:r>
              <a:rPr lang="et-EE" sz="2400" dirty="0" smtClean="0"/>
              <a:t>)</a:t>
            </a:r>
            <a:r>
              <a:rPr lang="et-EE" sz="2300" dirty="0" smtClean="0"/>
              <a:t> </a:t>
            </a:r>
          </a:p>
          <a:p>
            <a:pPr marL="754063" lvl="1" indent="-457200">
              <a:lnSpc>
                <a:spcPct val="150000"/>
              </a:lnSpc>
              <a:buClr>
                <a:schemeClr val="tx2"/>
              </a:buClr>
              <a:buFont typeface="Wingdings" panose="05000000000000000000" pitchFamily="2" charset="2"/>
              <a:buChar char="Ø"/>
            </a:pPr>
            <a:r>
              <a:rPr lang="et-EE" sz="2300" b="0" dirty="0" err="1" smtClean="0"/>
              <a:t>Less</a:t>
            </a:r>
            <a:r>
              <a:rPr lang="et-EE" sz="2300" b="0" dirty="0" smtClean="0"/>
              <a:t> </a:t>
            </a:r>
            <a:r>
              <a:rPr lang="et-EE" sz="2300" b="0" dirty="0" err="1" smtClean="0"/>
              <a:t>strict</a:t>
            </a:r>
            <a:r>
              <a:rPr lang="et-EE" sz="2300" b="0" dirty="0" smtClean="0"/>
              <a:t> and </a:t>
            </a:r>
            <a:r>
              <a:rPr lang="et-EE" sz="2300" b="0" dirty="0" err="1" smtClean="0"/>
              <a:t>detailed</a:t>
            </a:r>
            <a:r>
              <a:rPr lang="et-EE" sz="2300" b="0" dirty="0" smtClean="0"/>
              <a:t> </a:t>
            </a:r>
            <a:r>
              <a:rPr lang="et-EE" sz="2300" b="0" dirty="0" err="1" smtClean="0"/>
              <a:t>regulations</a:t>
            </a:r>
            <a:r>
              <a:rPr lang="et-EE" sz="2300" b="0" dirty="0" smtClean="0"/>
              <a:t> on </a:t>
            </a:r>
            <a:r>
              <a:rPr lang="et-EE" sz="2300" b="0" dirty="0" err="1" smtClean="0"/>
              <a:t>national</a:t>
            </a:r>
            <a:r>
              <a:rPr lang="et-EE" sz="2300" b="0" dirty="0" smtClean="0"/>
              <a:t> (</a:t>
            </a:r>
            <a:r>
              <a:rPr lang="et-EE" sz="2300" b="0" dirty="0" err="1" smtClean="0"/>
              <a:t>law</a:t>
            </a:r>
            <a:r>
              <a:rPr lang="et-EE" sz="2300" b="0" dirty="0" smtClean="0"/>
              <a:t>) </a:t>
            </a:r>
            <a:r>
              <a:rPr lang="et-EE" sz="2300" b="0" dirty="0" err="1" smtClean="0"/>
              <a:t>level</a:t>
            </a:r>
            <a:endParaRPr lang="et-EE" sz="2300" dirty="0" smtClean="0"/>
          </a:p>
          <a:p>
            <a:pPr marL="754063" lvl="1" indent="-457200">
              <a:lnSpc>
                <a:spcPct val="150000"/>
              </a:lnSpc>
              <a:buClr>
                <a:schemeClr val="tx2"/>
              </a:buClr>
              <a:buFont typeface="Wingdings" panose="05000000000000000000" pitchFamily="2" charset="2"/>
              <a:buChar char="Ø"/>
            </a:pPr>
            <a:r>
              <a:rPr lang="et-EE" sz="2300" b="0" dirty="0" err="1" smtClean="0"/>
              <a:t>More</a:t>
            </a:r>
            <a:r>
              <a:rPr lang="et-EE" sz="2300" b="0" dirty="0" smtClean="0"/>
              <a:t> </a:t>
            </a:r>
            <a:r>
              <a:rPr lang="et-EE" sz="2300" b="0" dirty="0" err="1" smtClean="0"/>
              <a:t>autonomy</a:t>
            </a:r>
            <a:r>
              <a:rPr lang="et-EE" sz="2300" b="0" dirty="0" smtClean="0"/>
              <a:t> </a:t>
            </a:r>
            <a:r>
              <a:rPr lang="et-EE" sz="2300" b="0" dirty="0" err="1" smtClean="0"/>
              <a:t>to</a:t>
            </a:r>
            <a:r>
              <a:rPr lang="et-EE" sz="2300" b="0" dirty="0" smtClean="0"/>
              <a:t> HEI-s </a:t>
            </a:r>
          </a:p>
          <a:p>
            <a:endParaRPr lang="fi-FI" dirty="0" smtClean="0"/>
          </a:p>
        </p:txBody>
      </p:sp>
    </p:spTree>
    <p:extLst>
      <p:ext uri="{BB962C8B-B14F-4D97-AF65-F5344CB8AC3E}">
        <p14:creationId xmlns:p14="http://schemas.microsoft.com/office/powerpoint/2010/main" val="667206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t-EE" b="0" dirty="0" smtClean="0"/>
              <a:t>5. </a:t>
            </a:r>
            <a:r>
              <a:rPr lang="et-EE" b="0" dirty="0" err="1"/>
              <a:t>Further</a:t>
            </a:r>
            <a:r>
              <a:rPr lang="et-EE" b="0" dirty="0"/>
              <a:t> </a:t>
            </a:r>
            <a:r>
              <a:rPr lang="et-EE" b="0" dirty="0" err="1"/>
              <a:t>Implementation</a:t>
            </a:r>
            <a:r>
              <a:rPr lang="et-EE" b="0" dirty="0"/>
              <a:t> </a:t>
            </a:r>
            <a:r>
              <a:rPr lang="et-EE" b="0" dirty="0" err="1"/>
              <a:t>of</a:t>
            </a:r>
            <a:r>
              <a:rPr lang="et-EE" b="0" dirty="0"/>
              <a:t> </a:t>
            </a:r>
            <a:r>
              <a:rPr lang="et-EE" b="0" dirty="0" err="1"/>
              <a:t>the</a:t>
            </a:r>
            <a:r>
              <a:rPr lang="et-EE" b="0" dirty="0"/>
              <a:t> </a:t>
            </a:r>
            <a:r>
              <a:rPr lang="et-EE" b="0" dirty="0" err="1"/>
              <a:t>AzQF</a:t>
            </a:r>
            <a:r>
              <a:rPr lang="et-EE" b="0" dirty="0"/>
              <a:t/>
            </a:r>
            <a:br>
              <a:rPr lang="et-EE" b="0" dirty="0"/>
            </a:br>
            <a:r>
              <a:rPr lang="et-EE" b="0" dirty="0"/>
              <a:t/>
            </a:r>
            <a:br>
              <a:rPr lang="et-EE" b="0" dirty="0"/>
            </a:br>
            <a:r>
              <a:rPr lang="et-EE" b="0" dirty="0"/>
              <a:t/>
            </a:r>
            <a:br>
              <a:rPr lang="et-EE" b="0" dirty="0"/>
            </a:br>
            <a:endParaRPr lang="fi-FI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>
              <a:defRPr/>
            </a:pPr>
            <a:fld id="{56323907-4EFB-4D50-B9CA-F240FB5F2943}" type="datetime1">
              <a:rPr lang="fi-FI" smtClean="0"/>
              <a:t>1.1.2005</a:t>
            </a:fld>
            <a:endParaRPr lang="fi-FI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BFB6B250-F217-B84A-8E10-659CA258BA50}" type="slidenum">
              <a:rPr lang="fi-FI" smtClean="0"/>
              <a:pPr>
                <a:defRPr/>
              </a:pPr>
              <a:t>8</a:t>
            </a:fld>
            <a:endParaRPr lang="fi-FI"/>
          </a:p>
        </p:txBody>
      </p:sp>
      <p:sp>
        <p:nvSpPr>
          <p:cNvPr id="2" name="Sisällön paikkamerkki 1"/>
          <p:cNvSpPr>
            <a:spLocks noGrp="1"/>
          </p:cNvSpPr>
          <p:nvPr>
            <p:ph sz="quarter" idx="14"/>
          </p:nvPr>
        </p:nvSpPr>
        <p:spPr>
          <a:xfrm>
            <a:off x="541338" y="1194328"/>
            <a:ext cx="8254932" cy="5289494"/>
          </a:xfrm>
        </p:spPr>
        <p:txBody>
          <a:bodyPr/>
          <a:lstStyle/>
          <a:p>
            <a:pPr marL="457200" lvl="0" indent="-457200">
              <a:buClr>
                <a:schemeClr val="tx2"/>
              </a:buClr>
              <a:buFont typeface="Wingdings" panose="05000000000000000000" pitchFamily="2" charset="2"/>
              <a:buChar char="Ø"/>
            </a:pPr>
            <a:r>
              <a:rPr lang="et-EE" sz="2400" b="0" dirty="0" err="1" smtClean="0"/>
              <a:t>Achievement</a:t>
            </a:r>
            <a:r>
              <a:rPr lang="et-EE" sz="2400" b="0" dirty="0" smtClean="0"/>
              <a:t>:</a:t>
            </a:r>
          </a:p>
          <a:p>
            <a:pPr marL="754063" lvl="1" indent="-457200">
              <a:buClr>
                <a:schemeClr val="tx2"/>
              </a:buClr>
              <a:buFont typeface="Wingdings" panose="05000000000000000000" pitchFamily="2" charset="2"/>
              <a:buChar char="Ø"/>
            </a:pPr>
            <a:r>
              <a:rPr lang="et-EE" sz="2400" dirty="0" err="1" smtClean="0"/>
              <a:t>Draft</a:t>
            </a:r>
            <a:r>
              <a:rPr lang="et-EE" sz="2400" dirty="0" smtClean="0"/>
              <a:t> </a:t>
            </a:r>
            <a:r>
              <a:rPr lang="en-GB" sz="2400" dirty="0" smtClean="0"/>
              <a:t>Action </a:t>
            </a:r>
            <a:r>
              <a:rPr lang="en-GB" sz="2400" dirty="0"/>
              <a:t>Plan on Implementation of National Qualifications Framework for Lifelong Learning </a:t>
            </a:r>
            <a:endParaRPr lang="et-EE" sz="2400" dirty="0" smtClean="0"/>
          </a:p>
          <a:p>
            <a:pPr marL="754063" lvl="1" indent="-457200">
              <a:buClr>
                <a:schemeClr val="tx2"/>
              </a:buClr>
              <a:buFont typeface="Wingdings" panose="05000000000000000000" pitchFamily="2" charset="2"/>
              <a:buChar char="Ø"/>
            </a:pPr>
            <a:r>
              <a:rPr lang="et-EE" sz="2400" dirty="0" err="1" smtClean="0"/>
              <a:t>Draft</a:t>
            </a:r>
            <a:r>
              <a:rPr lang="et-EE" sz="2400" dirty="0" smtClean="0"/>
              <a:t> </a:t>
            </a:r>
            <a:r>
              <a:rPr lang="en-GB" sz="2400" dirty="0" smtClean="0"/>
              <a:t>Concept </a:t>
            </a:r>
            <a:r>
              <a:rPr lang="en-GB" sz="2400" dirty="0"/>
              <a:t>of establishment of National Commission and Secretariat for implementation of </a:t>
            </a:r>
            <a:r>
              <a:rPr lang="en-GB" sz="2400" dirty="0" err="1" smtClean="0"/>
              <a:t>AzQF</a:t>
            </a:r>
            <a:endParaRPr lang="et-EE" sz="2400" b="0" dirty="0" smtClean="0"/>
          </a:p>
          <a:p>
            <a:pPr marL="457200" lvl="0" indent="-457200">
              <a:buClr>
                <a:schemeClr val="tx2"/>
              </a:buClr>
              <a:buFont typeface="Wingdings" panose="05000000000000000000" pitchFamily="2" charset="2"/>
              <a:buChar char="Ø"/>
            </a:pPr>
            <a:r>
              <a:rPr lang="et-EE" sz="2400" b="0" dirty="0" err="1" smtClean="0"/>
              <a:t>To</a:t>
            </a:r>
            <a:r>
              <a:rPr lang="et-EE" sz="2400" b="0" dirty="0" smtClean="0"/>
              <a:t> </a:t>
            </a:r>
            <a:r>
              <a:rPr lang="et-EE" sz="2400" b="0" dirty="0" err="1" smtClean="0"/>
              <a:t>be</a:t>
            </a:r>
            <a:r>
              <a:rPr lang="et-EE" sz="2400" b="0" dirty="0" smtClean="0"/>
              <a:t> </a:t>
            </a:r>
            <a:r>
              <a:rPr lang="et-EE" sz="2400" b="0" dirty="0" err="1" smtClean="0"/>
              <a:t>worked</a:t>
            </a:r>
            <a:r>
              <a:rPr lang="et-EE" sz="2400" b="0" dirty="0"/>
              <a:t> </a:t>
            </a:r>
            <a:r>
              <a:rPr lang="et-EE" sz="2400" b="0" dirty="0" err="1" smtClean="0"/>
              <a:t>further</a:t>
            </a:r>
            <a:r>
              <a:rPr lang="et-EE" sz="2400" b="0" dirty="0" smtClean="0"/>
              <a:t>:</a:t>
            </a:r>
          </a:p>
          <a:p>
            <a:pPr marL="754063" lvl="1" indent="-457200">
              <a:buClr>
                <a:schemeClr val="tx2"/>
              </a:buClr>
              <a:buFont typeface="Wingdings" panose="05000000000000000000" pitchFamily="2" charset="2"/>
              <a:buChar char="Ø"/>
            </a:pPr>
            <a:r>
              <a:rPr lang="et-EE" sz="2300" dirty="0" err="1" smtClean="0"/>
              <a:t>Engagement</a:t>
            </a:r>
            <a:r>
              <a:rPr lang="et-EE" sz="2300" dirty="0" smtClean="0"/>
              <a:t> </a:t>
            </a:r>
            <a:r>
              <a:rPr lang="et-EE" sz="2300" dirty="0" err="1" smtClean="0"/>
              <a:t>of</a:t>
            </a:r>
            <a:r>
              <a:rPr lang="et-EE" sz="2300" dirty="0" smtClean="0"/>
              <a:t> </a:t>
            </a:r>
            <a:r>
              <a:rPr lang="et-EE" sz="2300" dirty="0" err="1" smtClean="0"/>
              <a:t>stakeholders</a:t>
            </a:r>
            <a:r>
              <a:rPr lang="et-EE" sz="2300" dirty="0" smtClean="0"/>
              <a:t>, </a:t>
            </a:r>
            <a:r>
              <a:rPr lang="et-EE" sz="2300" dirty="0" err="1" smtClean="0"/>
              <a:t>incl</a:t>
            </a:r>
            <a:r>
              <a:rPr lang="et-EE" sz="2300" dirty="0" smtClean="0"/>
              <a:t>. </a:t>
            </a:r>
            <a:r>
              <a:rPr lang="et-EE" sz="2300" dirty="0" err="1"/>
              <a:t>t</a:t>
            </a:r>
            <a:r>
              <a:rPr lang="et-EE" sz="2300" dirty="0" err="1" smtClean="0"/>
              <a:t>raining</a:t>
            </a:r>
            <a:r>
              <a:rPr lang="et-EE" sz="2300" dirty="0" smtClean="0"/>
              <a:t> and </a:t>
            </a:r>
            <a:r>
              <a:rPr lang="et-EE" sz="2300" dirty="0" err="1" smtClean="0"/>
              <a:t>networking</a:t>
            </a:r>
            <a:endParaRPr lang="et-EE" sz="2300" dirty="0" smtClean="0"/>
          </a:p>
          <a:p>
            <a:pPr marL="754063" lvl="1" indent="-457200">
              <a:buClr>
                <a:schemeClr val="tx2"/>
              </a:buClr>
              <a:buFont typeface="Wingdings" panose="05000000000000000000" pitchFamily="2" charset="2"/>
              <a:buChar char="Ø"/>
            </a:pPr>
            <a:r>
              <a:rPr lang="en-GB" sz="2400" dirty="0"/>
              <a:t>Recognition of prior (informal and non-formal) learning (RPL</a:t>
            </a:r>
            <a:r>
              <a:rPr lang="en-GB" sz="2400" dirty="0" smtClean="0"/>
              <a:t>)</a:t>
            </a:r>
            <a:r>
              <a:rPr lang="et-EE" sz="2400" smtClean="0"/>
              <a:t> </a:t>
            </a:r>
            <a:endParaRPr lang="et-EE" sz="2400" dirty="0" smtClean="0"/>
          </a:p>
        </p:txBody>
      </p:sp>
    </p:spTree>
    <p:extLst>
      <p:ext uri="{BB962C8B-B14F-4D97-AF65-F5344CB8AC3E}">
        <p14:creationId xmlns:p14="http://schemas.microsoft.com/office/powerpoint/2010/main" val="1760106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t-EE" b="0" dirty="0" smtClean="0"/>
              <a:t>General </a:t>
            </a:r>
            <a:r>
              <a:rPr lang="et-EE" b="0" dirty="0" err="1" smtClean="0"/>
              <a:t>Recommendations</a:t>
            </a:r>
            <a:r>
              <a:rPr lang="et-EE" b="0" dirty="0"/>
              <a:t/>
            </a:r>
            <a:br>
              <a:rPr lang="et-EE" b="0" dirty="0"/>
            </a:br>
            <a:endParaRPr lang="fi-FI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>
              <a:defRPr/>
            </a:pPr>
            <a:fld id="{56323907-4EFB-4D50-B9CA-F240FB5F2943}" type="datetime1">
              <a:rPr lang="fi-FI" smtClean="0"/>
              <a:t>1.1.2005</a:t>
            </a:fld>
            <a:endParaRPr lang="fi-FI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BFB6B250-F217-B84A-8E10-659CA258BA50}" type="slidenum">
              <a:rPr lang="fi-FI" smtClean="0"/>
              <a:pPr>
                <a:defRPr/>
              </a:pPr>
              <a:t>9</a:t>
            </a:fld>
            <a:endParaRPr lang="fi-FI"/>
          </a:p>
        </p:txBody>
      </p:sp>
      <p:sp>
        <p:nvSpPr>
          <p:cNvPr id="2" name="Sisällön paikkamerkki 1"/>
          <p:cNvSpPr>
            <a:spLocks noGrp="1"/>
          </p:cNvSpPr>
          <p:nvPr>
            <p:ph sz="quarter" idx="14"/>
          </p:nvPr>
        </p:nvSpPr>
        <p:spPr>
          <a:xfrm>
            <a:off x="541338" y="1025628"/>
            <a:ext cx="8254932" cy="5289494"/>
          </a:xfrm>
        </p:spPr>
        <p:txBody>
          <a:bodyPr/>
          <a:lstStyle/>
          <a:p>
            <a:pPr marL="457200" lvl="0" indent="-457200">
              <a:buClr>
                <a:schemeClr val="tx2"/>
              </a:buClr>
              <a:buFont typeface="Wingdings" panose="05000000000000000000" pitchFamily="2" charset="2"/>
              <a:buChar char="Ø"/>
            </a:pPr>
            <a:r>
              <a:rPr lang="et-EE" sz="2400" b="0" dirty="0" err="1" smtClean="0">
                <a:sym typeface="Wingdings" panose="05000000000000000000" pitchFamily="2" charset="2"/>
              </a:rPr>
              <a:t>More</a:t>
            </a:r>
            <a:r>
              <a:rPr lang="et-EE" sz="2400" b="0" dirty="0" smtClean="0">
                <a:sym typeface="Wingdings" panose="05000000000000000000" pitchFamily="2" charset="2"/>
              </a:rPr>
              <a:t> </a:t>
            </a:r>
            <a:r>
              <a:rPr lang="et-EE" sz="2400" b="0" dirty="0" err="1" smtClean="0">
                <a:sym typeface="Wingdings" panose="05000000000000000000" pitchFamily="2" charset="2"/>
              </a:rPr>
              <a:t>coherence</a:t>
            </a:r>
            <a:r>
              <a:rPr lang="et-EE" sz="2400" b="0" dirty="0" smtClean="0">
                <a:sym typeface="Wingdings" panose="05000000000000000000" pitchFamily="2" charset="2"/>
              </a:rPr>
              <a:t> </a:t>
            </a:r>
            <a:r>
              <a:rPr lang="et-EE" sz="2400" b="0" dirty="0" err="1" smtClean="0">
                <a:sym typeface="Wingdings" panose="05000000000000000000" pitchFamily="2" charset="2"/>
              </a:rPr>
              <a:t>between</a:t>
            </a:r>
            <a:r>
              <a:rPr lang="et-EE" sz="2400" b="0" dirty="0" smtClean="0">
                <a:sym typeface="Wingdings" panose="05000000000000000000" pitchFamily="2" charset="2"/>
              </a:rPr>
              <a:t> </a:t>
            </a:r>
            <a:r>
              <a:rPr lang="et-EE" sz="2400" b="0" dirty="0" err="1" smtClean="0">
                <a:sym typeface="Wingdings" panose="05000000000000000000" pitchFamily="2" charset="2"/>
              </a:rPr>
              <a:t>different</a:t>
            </a:r>
            <a:r>
              <a:rPr lang="et-EE" sz="2400" b="0" dirty="0" smtClean="0">
                <a:sym typeface="Wingdings" panose="05000000000000000000" pitchFamily="2" charset="2"/>
              </a:rPr>
              <a:t> </a:t>
            </a:r>
            <a:r>
              <a:rPr lang="et-EE" sz="2400" b="0" dirty="0" err="1" smtClean="0">
                <a:sym typeface="Wingdings" panose="05000000000000000000" pitchFamily="2" charset="2"/>
              </a:rPr>
              <a:t>projects</a:t>
            </a:r>
            <a:r>
              <a:rPr lang="et-EE" sz="2400" b="0" dirty="0" smtClean="0">
                <a:sym typeface="Wingdings" panose="05000000000000000000" pitchFamily="2" charset="2"/>
              </a:rPr>
              <a:t> (</a:t>
            </a:r>
            <a:r>
              <a:rPr lang="et-EE" sz="2400" b="0" dirty="0" err="1" smtClean="0">
                <a:sym typeface="Wingdings" panose="05000000000000000000" pitchFamily="2" charset="2"/>
              </a:rPr>
              <a:t>Twinnings</a:t>
            </a:r>
            <a:r>
              <a:rPr lang="et-EE" sz="2400" b="0" dirty="0" smtClean="0">
                <a:sym typeface="Wingdings" panose="05000000000000000000" pitchFamily="2" charset="2"/>
              </a:rPr>
              <a:t>, </a:t>
            </a:r>
            <a:r>
              <a:rPr lang="et-EE" sz="2400" b="0" dirty="0" err="1" smtClean="0">
                <a:sym typeface="Wingdings" panose="05000000000000000000" pitchFamily="2" charset="2"/>
              </a:rPr>
              <a:t>World</a:t>
            </a:r>
            <a:r>
              <a:rPr lang="et-EE" sz="2400" b="0" dirty="0" smtClean="0">
                <a:sym typeface="Wingdings" panose="05000000000000000000" pitchFamily="2" charset="2"/>
              </a:rPr>
              <a:t> </a:t>
            </a:r>
            <a:r>
              <a:rPr lang="et-EE" sz="2400" b="0" dirty="0" err="1" smtClean="0">
                <a:sym typeface="Wingdings" panose="05000000000000000000" pitchFamily="2" charset="2"/>
              </a:rPr>
              <a:t>Bank</a:t>
            </a:r>
            <a:r>
              <a:rPr lang="et-EE" sz="2400" b="0" dirty="0" smtClean="0">
                <a:sym typeface="Wingdings" panose="05000000000000000000" pitchFamily="2" charset="2"/>
              </a:rPr>
              <a:t>, ETF, </a:t>
            </a:r>
            <a:r>
              <a:rPr lang="et-EE" sz="2400" b="0" dirty="0" err="1" smtClean="0">
                <a:sym typeface="Wingdings" panose="05000000000000000000" pitchFamily="2" charset="2"/>
              </a:rPr>
              <a:t>Nizami</a:t>
            </a:r>
            <a:r>
              <a:rPr lang="et-EE" sz="2400" b="0" dirty="0" smtClean="0">
                <a:sym typeface="Wingdings" panose="05000000000000000000" pitchFamily="2" charset="2"/>
              </a:rPr>
              <a:t>, </a:t>
            </a:r>
            <a:r>
              <a:rPr lang="et-EE" sz="2400" b="0" dirty="0" err="1" smtClean="0">
                <a:sym typeface="Wingdings" panose="05000000000000000000" pitchFamily="2" charset="2"/>
              </a:rPr>
              <a:t>Erasmus</a:t>
            </a:r>
            <a:r>
              <a:rPr lang="et-EE" sz="2400" b="0" dirty="0" smtClean="0">
                <a:sym typeface="Wingdings" panose="05000000000000000000" pitchFamily="2" charset="2"/>
              </a:rPr>
              <a:t>+, …) </a:t>
            </a:r>
          </a:p>
          <a:p>
            <a:pPr lvl="0">
              <a:buClr>
                <a:schemeClr val="tx2"/>
              </a:buClr>
            </a:pPr>
            <a:endParaRPr lang="et-EE" sz="2400" b="0" dirty="0"/>
          </a:p>
          <a:p>
            <a:pPr marL="457200" lvl="0" indent="-457200">
              <a:buClr>
                <a:schemeClr val="tx2"/>
              </a:buClr>
              <a:buFont typeface="Wingdings" panose="05000000000000000000" pitchFamily="2" charset="2"/>
              <a:buChar char="Ø"/>
            </a:pPr>
            <a:r>
              <a:rPr lang="et-EE" sz="2400" b="0" dirty="0" err="1" smtClean="0"/>
              <a:t>Systematic</a:t>
            </a:r>
            <a:r>
              <a:rPr lang="et-EE" sz="2400" b="0" dirty="0" smtClean="0"/>
              <a:t> </a:t>
            </a:r>
            <a:r>
              <a:rPr lang="et-EE" sz="2400" b="0" dirty="0" err="1" smtClean="0"/>
              <a:t>training</a:t>
            </a:r>
            <a:r>
              <a:rPr lang="et-EE" sz="2400" b="0" dirty="0" smtClean="0"/>
              <a:t> </a:t>
            </a:r>
            <a:r>
              <a:rPr lang="et-EE" sz="2400" b="0" dirty="0" err="1" smtClean="0"/>
              <a:t>of</a:t>
            </a:r>
            <a:r>
              <a:rPr lang="et-EE" sz="2400" b="0" dirty="0" smtClean="0"/>
              <a:t> </a:t>
            </a:r>
            <a:r>
              <a:rPr lang="et-EE" sz="2400" b="0" dirty="0" err="1" smtClean="0"/>
              <a:t>people</a:t>
            </a:r>
            <a:r>
              <a:rPr lang="et-EE" sz="2400" b="0" dirty="0" smtClean="0"/>
              <a:t> (</a:t>
            </a:r>
            <a:r>
              <a:rPr lang="et-EE" sz="2400" b="0" dirty="0" err="1" smtClean="0"/>
              <a:t>learning</a:t>
            </a:r>
            <a:r>
              <a:rPr lang="et-EE" sz="2400" b="0" dirty="0" smtClean="0"/>
              <a:t> </a:t>
            </a:r>
            <a:r>
              <a:rPr lang="et-EE" sz="2400" b="0" dirty="0" err="1" smtClean="0"/>
              <a:t>outcomes-assessment-teaching</a:t>
            </a:r>
            <a:r>
              <a:rPr lang="et-EE" sz="2400" b="0" dirty="0" smtClean="0"/>
              <a:t> </a:t>
            </a:r>
            <a:r>
              <a:rPr lang="et-EE" sz="2400" b="0" dirty="0" err="1" smtClean="0"/>
              <a:t>methods</a:t>
            </a:r>
            <a:r>
              <a:rPr lang="et-EE" sz="2400" b="0" dirty="0"/>
              <a:t>;</a:t>
            </a:r>
            <a:r>
              <a:rPr lang="et-EE" sz="2400" b="0" dirty="0" smtClean="0"/>
              <a:t> RPL; </a:t>
            </a:r>
            <a:r>
              <a:rPr lang="et-EE" sz="2400" b="0" dirty="0" err="1" smtClean="0"/>
              <a:t>quality</a:t>
            </a:r>
            <a:r>
              <a:rPr lang="et-EE" sz="2400" b="0" dirty="0" smtClean="0"/>
              <a:t> </a:t>
            </a:r>
            <a:r>
              <a:rPr lang="et-EE" sz="2400" b="0" dirty="0" err="1" smtClean="0"/>
              <a:t>assurance</a:t>
            </a:r>
            <a:r>
              <a:rPr lang="et-EE" sz="2400" b="0" dirty="0" smtClean="0"/>
              <a:t>)</a:t>
            </a:r>
          </a:p>
          <a:p>
            <a:pPr marL="457200" lvl="0" indent="-457200">
              <a:buClr>
                <a:schemeClr val="tx2"/>
              </a:buClr>
              <a:buFont typeface="Wingdings" panose="05000000000000000000" pitchFamily="2" charset="2"/>
              <a:buChar char="Ø"/>
            </a:pPr>
            <a:endParaRPr lang="et-EE" sz="2400" b="0" dirty="0"/>
          </a:p>
          <a:p>
            <a:pPr marL="457200" indent="-457200">
              <a:buClr>
                <a:schemeClr val="tx2"/>
              </a:buClr>
              <a:buFont typeface="Wingdings" panose="05000000000000000000" pitchFamily="2" charset="2"/>
              <a:buChar char="Ø"/>
            </a:pPr>
            <a:r>
              <a:rPr lang="et-EE" sz="2400" b="0" dirty="0" err="1"/>
              <a:t>Less</a:t>
            </a:r>
            <a:r>
              <a:rPr lang="et-EE" sz="2400" b="0" dirty="0"/>
              <a:t> </a:t>
            </a:r>
            <a:r>
              <a:rPr lang="et-EE" sz="2400" b="0" dirty="0" err="1"/>
              <a:t>regulations</a:t>
            </a:r>
            <a:r>
              <a:rPr lang="et-EE" sz="2400" b="0" dirty="0"/>
              <a:t> and </a:t>
            </a:r>
            <a:r>
              <a:rPr lang="et-EE" sz="2400" b="0" dirty="0" err="1"/>
              <a:t>more</a:t>
            </a:r>
            <a:r>
              <a:rPr lang="et-EE" sz="2400" b="0" dirty="0"/>
              <a:t> </a:t>
            </a:r>
            <a:r>
              <a:rPr lang="et-EE" sz="2400" b="0" dirty="0" err="1" smtClean="0"/>
              <a:t>autonomy</a:t>
            </a:r>
            <a:endParaRPr lang="et-EE" sz="2400" b="0" dirty="0" smtClean="0"/>
          </a:p>
          <a:p>
            <a:pPr marL="457200" lvl="0" indent="-457200">
              <a:buClr>
                <a:schemeClr val="tx2"/>
              </a:buClr>
              <a:buFont typeface="Wingdings" panose="05000000000000000000" pitchFamily="2" charset="2"/>
              <a:buChar char="Ø"/>
            </a:pPr>
            <a:endParaRPr lang="et-EE" sz="2400" b="0" dirty="0"/>
          </a:p>
          <a:p>
            <a:pPr marL="457200" lvl="0" indent="-457200">
              <a:buClr>
                <a:schemeClr val="tx2"/>
              </a:buClr>
              <a:buFont typeface="Wingdings" panose="05000000000000000000" pitchFamily="2" charset="2"/>
              <a:buChar char="Ø"/>
            </a:pPr>
            <a:r>
              <a:rPr lang="et-EE" sz="2400" b="0" dirty="0" err="1" smtClean="0"/>
              <a:t>Development</a:t>
            </a:r>
            <a:r>
              <a:rPr lang="et-EE" sz="2400" b="0" dirty="0" smtClean="0"/>
              <a:t> </a:t>
            </a:r>
            <a:r>
              <a:rPr lang="et-EE" sz="2400" b="0" dirty="0" err="1" smtClean="0"/>
              <a:t>of</a:t>
            </a:r>
            <a:r>
              <a:rPr lang="et-EE" sz="2400" b="0" dirty="0" smtClean="0"/>
              <a:t> </a:t>
            </a:r>
            <a:r>
              <a:rPr lang="en-GB" sz="2400" b="0" dirty="0"/>
              <a:t>databases/IT system(s) for managing the information about students, staff, study progress, admission, graduation </a:t>
            </a:r>
            <a:r>
              <a:rPr lang="en-GB" sz="2400" b="0" dirty="0" err="1" smtClean="0"/>
              <a:t>etc</a:t>
            </a:r>
            <a:r>
              <a:rPr lang="et-EE" sz="2400" b="0" dirty="0" smtClean="0"/>
              <a:t> – </a:t>
            </a:r>
            <a:r>
              <a:rPr lang="et-EE" sz="2400" b="0" dirty="0" err="1" smtClean="0"/>
              <a:t>support</a:t>
            </a:r>
            <a:r>
              <a:rPr lang="et-EE" sz="2400" b="0" dirty="0" smtClean="0"/>
              <a:t> </a:t>
            </a:r>
            <a:r>
              <a:rPr lang="et-EE" sz="2400" b="0" dirty="0" err="1" smtClean="0"/>
              <a:t>for</a:t>
            </a:r>
            <a:r>
              <a:rPr lang="et-EE" sz="2400" b="0" dirty="0" smtClean="0"/>
              <a:t> </a:t>
            </a:r>
            <a:r>
              <a:rPr lang="et-EE" sz="2400" b="0" dirty="0" err="1" smtClean="0"/>
              <a:t>implementation</a:t>
            </a:r>
            <a:r>
              <a:rPr lang="et-EE" sz="2400" b="0" dirty="0" smtClean="0"/>
              <a:t> </a:t>
            </a:r>
            <a:r>
              <a:rPr lang="et-EE" sz="2400" b="0" dirty="0" err="1" smtClean="0"/>
              <a:t>of</a:t>
            </a:r>
            <a:r>
              <a:rPr lang="et-EE" sz="2400" b="0" dirty="0" smtClean="0"/>
              <a:t> NQF, QA </a:t>
            </a:r>
            <a:r>
              <a:rPr lang="et-EE" sz="2400" b="0" dirty="0" err="1" smtClean="0"/>
              <a:t>etc</a:t>
            </a:r>
            <a:r>
              <a:rPr lang="et-EE" sz="2400" b="0" dirty="0" smtClean="0"/>
              <a:t>.</a:t>
            </a:r>
            <a:endParaRPr lang="et-EE" sz="2400" b="0" dirty="0"/>
          </a:p>
          <a:p>
            <a:pPr marL="457200" lvl="0" indent="-457200">
              <a:buClr>
                <a:schemeClr val="tx2"/>
              </a:buClr>
              <a:buFont typeface="Wingdings" panose="05000000000000000000" pitchFamily="2" charset="2"/>
              <a:buChar char="Ø"/>
            </a:pPr>
            <a:endParaRPr lang="et-EE" sz="2400" b="0" dirty="0"/>
          </a:p>
          <a:p>
            <a:pPr marL="457200" lvl="0" indent="-457200">
              <a:buClr>
                <a:schemeClr val="tx2"/>
              </a:buClr>
              <a:buFont typeface="Wingdings" panose="05000000000000000000" pitchFamily="2" charset="2"/>
              <a:buChar char="Ø"/>
            </a:pPr>
            <a:endParaRPr lang="et-EE" sz="2400" b="0" dirty="0" smtClean="0"/>
          </a:p>
          <a:p>
            <a:pPr marL="457200" lvl="0" indent="-457200">
              <a:buClr>
                <a:schemeClr val="tx2"/>
              </a:buClr>
              <a:buFont typeface="Wingdings" panose="05000000000000000000" pitchFamily="2" charset="2"/>
              <a:buChar char="Ø"/>
            </a:pPr>
            <a:endParaRPr lang="et-EE" sz="2400" b="0" dirty="0"/>
          </a:p>
          <a:p>
            <a:endParaRPr lang="fi-FI" dirty="0" smtClean="0"/>
          </a:p>
        </p:txBody>
      </p:sp>
    </p:spTree>
    <p:extLst>
      <p:ext uri="{BB962C8B-B14F-4D97-AF65-F5344CB8AC3E}">
        <p14:creationId xmlns:p14="http://schemas.microsoft.com/office/powerpoint/2010/main" val="733081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RVI_FI_2015">
  <a:themeElements>
    <a:clrScheme name="KARVI">
      <a:dk1>
        <a:sysClr val="windowText" lastClr="000000"/>
      </a:dk1>
      <a:lt1>
        <a:srgbClr val="FFFFFF"/>
      </a:lt1>
      <a:dk2>
        <a:srgbClr val="0D93D2"/>
      </a:dk2>
      <a:lt2>
        <a:srgbClr val="958B81"/>
      </a:lt2>
      <a:accent1>
        <a:srgbClr val="0D93D2"/>
      </a:accent1>
      <a:accent2>
        <a:srgbClr val="C8DDF1"/>
      </a:accent2>
      <a:accent3>
        <a:srgbClr val="85C598"/>
      </a:accent3>
      <a:accent4>
        <a:srgbClr val="DBEEE1"/>
      </a:accent4>
      <a:accent5>
        <a:srgbClr val="EF9F3C"/>
      </a:accent5>
      <a:accent6>
        <a:srgbClr val="FCE3C8"/>
      </a:accent6>
      <a:hlink>
        <a:srgbClr val="000000"/>
      </a:hlink>
      <a:folHlink>
        <a:srgbClr val="0D93D2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sz="2000" b="1"/>
        </a:defPPr>
      </a:lstStyle>
    </a:txDef>
  </a:objectDefaults>
  <a:extraClrSchemeLst/>
  <a:extLst>
    <a:ext uri="{05A4C25C-085E-4340-85A3-A5531E510DB2}">
      <thm15:themeFamily xmlns:thm15="http://schemas.microsoft.com/office/thememl/2012/main" name="KARVI_EN_2015_uusi" id="{35D59088-3D87-4603-B137-38772DF69515}" vid="{C993B41F-EC5A-41D1-B661-C444C1245EA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KARVI_EN_2015_uusi</Template>
  <TotalTime>2221</TotalTime>
  <Words>428</Words>
  <Application>Microsoft Office PowerPoint</Application>
  <PresentationFormat>Экран (4:3)</PresentationFormat>
  <Paragraphs>80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8" baseType="lpstr">
      <vt:lpstr>ＭＳ Ｐゴシック</vt:lpstr>
      <vt:lpstr>ＭＳ Ｐゴシック</vt:lpstr>
      <vt:lpstr>Arial</vt:lpstr>
      <vt:lpstr>Calibri</vt:lpstr>
      <vt:lpstr>Georgia</vt:lpstr>
      <vt:lpstr>Wingdings</vt:lpstr>
      <vt:lpstr>ヒラギノ角ゴ Pro W3</vt:lpstr>
      <vt:lpstr>KARVI_FI_2015</vt:lpstr>
      <vt:lpstr>Developing Azerbaijani Qualifications Framework (AzQF)  Maiki Udam, PhD Leader of Component 3  Baku 20 June 2017             </vt:lpstr>
      <vt:lpstr>Aim of the Component 3:</vt:lpstr>
      <vt:lpstr>Main Activities in Component 3:</vt:lpstr>
      <vt:lpstr>1. Trainings on QF-EHEA</vt:lpstr>
      <vt:lpstr>2. Analysing the Correspondence between EQF and AzQF</vt:lpstr>
      <vt:lpstr>3. Aligning HE Qualifications and Curricula (in Doctoral Studies) </vt:lpstr>
      <vt:lpstr>4. Enhancing Practices and Procedures of Academic Recognition  </vt:lpstr>
      <vt:lpstr>5. Further Implementation of the AzQF   </vt:lpstr>
      <vt:lpstr>General Recommendations </vt:lpstr>
      <vt:lpstr>Презентация PowerPoint</vt:lpstr>
    </vt:vector>
  </TitlesOfParts>
  <Company>KARVI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Cover on a white background</dc:title>
  <dc:creator>Hilla Aurén</dc:creator>
  <cp:lastModifiedBy>Admin</cp:lastModifiedBy>
  <cp:revision>189</cp:revision>
  <cp:lastPrinted>2012-10-17T07:14:15Z</cp:lastPrinted>
  <dcterms:created xsi:type="dcterms:W3CDTF">2017-02-21T03:47:11Z</dcterms:created>
  <dcterms:modified xsi:type="dcterms:W3CDTF">2004-12-31T21:08:54Z</dcterms:modified>
</cp:coreProperties>
</file>