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14" r:id="rId1"/>
    <p:sldMasterId id="2147484857" r:id="rId2"/>
  </p:sldMasterIdLst>
  <p:notesMasterIdLst>
    <p:notesMasterId r:id="rId29"/>
  </p:notesMasterIdLst>
  <p:handoutMasterIdLst>
    <p:handoutMasterId r:id="rId30"/>
  </p:handoutMasterIdLst>
  <p:sldIdLst>
    <p:sldId id="336" r:id="rId3"/>
    <p:sldId id="355" r:id="rId4"/>
    <p:sldId id="359" r:id="rId5"/>
    <p:sldId id="261" r:id="rId6"/>
    <p:sldId id="310" r:id="rId7"/>
    <p:sldId id="357" r:id="rId8"/>
    <p:sldId id="356" r:id="rId9"/>
    <p:sldId id="351" r:id="rId10"/>
    <p:sldId id="349" r:id="rId11"/>
    <p:sldId id="353" r:id="rId12"/>
    <p:sldId id="339" r:id="rId13"/>
    <p:sldId id="352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60" r:id="rId28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D20D0D"/>
    <a:srgbClr val="928B81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>
        <p:scale>
          <a:sx n="61" d="100"/>
          <a:sy n="61" d="100"/>
        </p:scale>
        <p:origin x="-1524" y="-360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5/31/2016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31.5.2016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DB254-F31A-4B16-A91A-A54EB6A0982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722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7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6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3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2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5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0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6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6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8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9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26.5.2014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  <p:sldLayoutId id="2147484856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  <p:sldLayoutId id="2147484870" r:id="rId13"/>
    <p:sldLayoutId id="2147484871" r:id="rId14"/>
    <p:sldLayoutId id="2147484872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1339" y="2750130"/>
            <a:ext cx="8083322" cy="2123266"/>
          </a:xfrm>
        </p:spPr>
        <p:txBody>
          <a:bodyPr/>
          <a:lstStyle/>
          <a:p>
            <a:r>
              <a:rPr lang="en-US" sz="3600" dirty="0" smtClean="0"/>
              <a:t>Piloting Standards </a:t>
            </a:r>
            <a:r>
              <a:rPr lang="en-US" sz="3600" dirty="0"/>
              <a:t>and Guidelines for Quality Assurance of </a:t>
            </a:r>
            <a:r>
              <a:rPr lang="en-US" sz="3600" dirty="0" smtClean="0"/>
              <a:t>Higher </a:t>
            </a:r>
            <a:r>
              <a:rPr lang="en-US" sz="3600" dirty="0"/>
              <a:t>Education in </a:t>
            </a:r>
            <a:r>
              <a:rPr lang="en-US" sz="3600" dirty="0" smtClean="0"/>
              <a:t>Azerbaijan - </a:t>
            </a:r>
            <a:r>
              <a:rPr lang="en-US" sz="3600" dirty="0" err="1" smtClean="0"/>
              <a:t>AzSG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i-FI" sz="3600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/>
              <a:t>Helka Kekäläinen, </a:t>
            </a:r>
            <a:r>
              <a:rPr lang="fi-FI" sz="2400" b="1" dirty="0" err="1" smtClean="0"/>
              <a:t>PhD</a:t>
            </a:r>
            <a:endParaRPr lang="fi-FI" sz="2400" b="1" dirty="0" smtClean="0"/>
          </a:p>
          <a:p>
            <a:r>
              <a:rPr lang="fi-FI" sz="2400" b="1" dirty="0" smtClean="0"/>
              <a:t>Project </a:t>
            </a:r>
            <a:r>
              <a:rPr lang="fi-FI" sz="2400" b="1" dirty="0" err="1" smtClean="0"/>
              <a:t>Leader</a:t>
            </a:r>
            <a:endParaRPr lang="fi-FI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3143" y="9544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2049" name="Kuva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411669"/>
            <a:ext cx="22574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3143" y="2392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2763" y="768443"/>
            <a:ext cx="8047037" cy="4753652"/>
          </a:xfrm>
        </p:spPr>
        <p:txBody>
          <a:bodyPr/>
          <a:lstStyle/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r>
              <a:rPr lang="fi-FI" sz="1700" dirty="0"/>
              <a:t>	</a:t>
            </a:r>
            <a:r>
              <a:rPr lang="fi-FI" sz="1700" dirty="0" smtClean="0"/>
              <a:t>								</a:t>
            </a:r>
            <a:r>
              <a:rPr lang="fi-FI" sz="1700" b="0" dirty="0" smtClean="0"/>
              <a:t>Photo by: </a:t>
            </a:r>
          </a:p>
          <a:p>
            <a:r>
              <a:rPr lang="fi-FI" sz="1700" b="0" dirty="0"/>
              <a:t>	</a:t>
            </a:r>
            <a:r>
              <a:rPr lang="fi-FI" sz="1700" b="0" dirty="0" smtClean="0"/>
              <a:t>								Students from the University of Oulu</a:t>
            </a:r>
            <a:endParaRPr lang="fi-FI" sz="17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1247771"/>
            <a:ext cx="4571865" cy="305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smtClean="0"/>
              <a:t>Outline for </a:t>
            </a:r>
            <a:br>
              <a:rPr lang="fi-FI" sz="6000" dirty="0" smtClean="0"/>
            </a:br>
            <a:r>
              <a:rPr lang="fi-FI" sz="6000" u="sng" dirty="0" smtClean="0"/>
              <a:t>International </a:t>
            </a:r>
            <a:r>
              <a:rPr lang="fi-FI" sz="6000" u="sng" dirty="0" err="1" smtClean="0"/>
              <a:t>evaluation</a:t>
            </a:r>
            <a:r>
              <a:rPr lang="fi-FI" sz="6000" u="sng" dirty="0" smtClean="0"/>
              <a:t> </a:t>
            </a:r>
            <a:r>
              <a:rPr lang="fi-FI" sz="6000" u="sng" dirty="0" err="1" smtClean="0"/>
              <a:t>group’s</a:t>
            </a:r>
            <a:r>
              <a:rPr lang="fi-FI" sz="6000" u="sng" dirty="0" smtClean="0"/>
              <a:t> </a:t>
            </a:r>
            <a:r>
              <a:rPr lang="fi-FI" sz="6000" u="sng" dirty="0" err="1" smtClean="0"/>
              <a:t>report</a:t>
            </a:r>
            <a:endParaRPr lang="fi-FI" sz="6000" u="sng" dirty="0"/>
          </a:p>
        </p:txBody>
      </p:sp>
    </p:spTree>
    <p:extLst>
      <p:ext uri="{BB962C8B-B14F-4D97-AF65-F5344CB8AC3E}">
        <p14:creationId xmlns:p14="http://schemas.microsoft.com/office/powerpoint/2010/main" val="6391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4706" y="449128"/>
            <a:ext cx="8047037" cy="537690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+mn-lt"/>
              </a:rPr>
              <a:t>The findings of the </a:t>
            </a:r>
            <a:r>
              <a:rPr lang="en-GB" sz="2000" dirty="0" smtClean="0">
                <a:latin typeface="+mn-lt"/>
              </a:rPr>
              <a:t>evaluation </a:t>
            </a:r>
            <a:r>
              <a:rPr lang="en-GB" sz="2000" dirty="0">
                <a:latin typeface="+mn-lt"/>
              </a:rPr>
              <a:t>are summarised in a </a:t>
            </a:r>
            <a:r>
              <a:rPr lang="en-GB" sz="2000" dirty="0" smtClean="0">
                <a:latin typeface="+mn-lt"/>
              </a:rPr>
              <a:t>report, written collaboratively </a:t>
            </a:r>
            <a:r>
              <a:rPr lang="en-GB" sz="2000" dirty="0">
                <a:latin typeface="+mn-lt"/>
              </a:rPr>
              <a:t>by the </a:t>
            </a:r>
            <a:r>
              <a:rPr lang="en-GB" sz="2000" dirty="0" smtClean="0">
                <a:latin typeface="+mn-lt"/>
              </a:rPr>
              <a:t>international evaluation 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</a:rPr>
              <a:t>The </a:t>
            </a:r>
            <a:r>
              <a:rPr lang="en-GB" sz="2000" dirty="0">
                <a:latin typeface="+mn-lt"/>
              </a:rPr>
              <a:t>report follows a standardised structure and covers: </a:t>
            </a:r>
            <a:endParaRPr lang="fi-FI" sz="2000" dirty="0">
              <a:latin typeface="+mn-lt"/>
            </a:endParaRPr>
          </a:p>
          <a:p>
            <a:pPr marL="582613" lvl="1" indent="-285750"/>
            <a:r>
              <a:rPr lang="en-GB" dirty="0" smtClean="0">
                <a:latin typeface="+mn-lt"/>
              </a:rPr>
              <a:t>Description </a:t>
            </a:r>
            <a:r>
              <a:rPr lang="en-GB" dirty="0">
                <a:latin typeface="+mn-lt"/>
              </a:rPr>
              <a:t>of the assessment process;</a:t>
            </a:r>
            <a:endParaRPr lang="fi-FI" dirty="0">
              <a:latin typeface="+mn-lt"/>
            </a:endParaRPr>
          </a:p>
          <a:p>
            <a:pPr marL="582613" lvl="1" indent="-285750"/>
            <a:r>
              <a:rPr lang="en-GB" dirty="0">
                <a:latin typeface="+mn-lt"/>
              </a:rPr>
              <a:t>Concise description of the higher education institution;  </a:t>
            </a:r>
            <a:endParaRPr lang="fi-FI" dirty="0">
              <a:latin typeface="+mn-lt"/>
            </a:endParaRPr>
          </a:p>
          <a:p>
            <a:pPr marL="582613" lvl="1" indent="-285750"/>
            <a:r>
              <a:rPr lang="en-GB" dirty="0">
                <a:latin typeface="+mn-lt"/>
              </a:rPr>
              <a:t>Evidence, analysis and findings;</a:t>
            </a:r>
            <a:endParaRPr lang="fi-FI" dirty="0">
              <a:latin typeface="+mn-lt"/>
            </a:endParaRPr>
          </a:p>
          <a:p>
            <a:pPr marL="582613" lvl="1" indent="-285750"/>
            <a:r>
              <a:rPr lang="en-GB" dirty="0">
                <a:latin typeface="+mn-lt"/>
              </a:rPr>
              <a:t>Strengths and features of good practice;</a:t>
            </a:r>
            <a:endParaRPr lang="fi-FI" dirty="0">
              <a:latin typeface="+mn-lt"/>
            </a:endParaRPr>
          </a:p>
          <a:p>
            <a:pPr marL="582613" lvl="1" indent="-285750"/>
            <a:r>
              <a:rPr lang="en-GB" dirty="0">
                <a:latin typeface="+mn-lt"/>
              </a:rPr>
              <a:t>Recommendations for further development and follow-up action.</a:t>
            </a:r>
            <a:endParaRPr lang="fi-FI" dirty="0">
              <a:latin typeface="+mn-lt"/>
            </a:endParaRPr>
          </a:p>
          <a:p>
            <a:r>
              <a:rPr lang="en-GB" sz="2000" dirty="0">
                <a:latin typeface="+mn-lt"/>
              </a:rPr>
              <a:t> </a:t>
            </a:r>
            <a:endParaRPr lang="fi-FI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+mn-lt"/>
              </a:rPr>
              <a:t>The institution is given the opportunity to point out errors of fact before the report is </a:t>
            </a:r>
            <a:r>
              <a:rPr lang="en-GB" sz="2000" dirty="0" smtClean="0">
                <a:latin typeface="+mn-lt"/>
              </a:rPr>
              <a:t>finalised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</a:rPr>
              <a:t>The </a:t>
            </a:r>
            <a:r>
              <a:rPr lang="en-GB" sz="2000" dirty="0">
                <a:latin typeface="+mn-lt"/>
              </a:rPr>
              <a:t>report </a:t>
            </a:r>
            <a:r>
              <a:rPr lang="en-GB" sz="2000" dirty="0" smtClean="0">
                <a:latin typeface="+mn-lt"/>
              </a:rPr>
              <a:t>is </a:t>
            </a:r>
            <a:r>
              <a:rPr lang="en-GB" sz="2000" dirty="0">
                <a:latin typeface="+mn-lt"/>
              </a:rPr>
              <a:t>published on </a:t>
            </a:r>
            <a:r>
              <a:rPr lang="en-GB" sz="2000" dirty="0" err="1" smtClean="0">
                <a:latin typeface="+mn-lt"/>
              </a:rPr>
              <a:t>Projects’s</a:t>
            </a:r>
            <a:r>
              <a:rPr lang="en-GB" sz="2000" dirty="0" smtClean="0">
                <a:latin typeface="+mn-lt"/>
              </a:rPr>
              <a:t> website </a:t>
            </a:r>
          </a:p>
          <a:p>
            <a:endParaRPr lang="en-GB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6000" dirty="0" err="1" smtClean="0"/>
              <a:t>Drafting</a:t>
            </a:r>
            <a:r>
              <a:rPr lang="et-EE" sz="6000" dirty="0" smtClean="0"/>
              <a:t> </a:t>
            </a:r>
            <a:r>
              <a:rPr lang="et-EE" sz="6000" dirty="0" err="1" smtClean="0"/>
              <a:t>the</a:t>
            </a:r>
            <a:r>
              <a:rPr lang="et-EE" sz="6000" dirty="0" smtClean="0"/>
              <a:t> </a:t>
            </a:r>
            <a:r>
              <a:rPr lang="et-EE" sz="6000" dirty="0" err="1" smtClean="0"/>
              <a:t>AzSG</a:t>
            </a:r>
            <a:endParaRPr lang="fi-FI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114800"/>
            <a:ext cx="37795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t-EE" sz="2800" b="1" dirty="0" smtClean="0">
                <a:solidFill>
                  <a:srgbClr val="FFFFFF"/>
                </a:solidFill>
              </a:rPr>
              <a:t>Heli Mattisen, </a:t>
            </a:r>
            <a:r>
              <a:rPr lang="et-EE" sz="2800" b="1" dirty="0" err="1" smtClean="0">
                <a:solidFill>
                  <a:srgbClr val="FFFFFF"/>
                </a:solidFill>
              </a:rPr>
              <a:t>PhD</a:t>
            </a:r>
            <a:endParaRPr lang="et-EE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Drafting</a:t>
            </a:r>
            <a:r>
              <a:rPr lang="et-EE" dirty="0" smtClean="0"/>
              <a:t> </a:t>
            </a:r>
            <a:r>
              <a:rPr lang="et-EE" dirty="0" err="1" smtClean="0"/>
              <a:t>process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045282"/>
            <a:ext cx="8047037" cy="42508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t-EE" sz="2200" dirty="0" err="1" smtClean="0">
                <a:latin typeface="+mn-lt"/>
              </a:rPr>
              <a:t>Collecting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analysing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information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about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the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state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of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affaires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b="0" dirty="0" smtClean="0">
                <a:latin typeface="+mn-lt"/>
              </a:rPr>
              <a:t>(</a:t>
            </a:r>
            <a:r>
              <a:rPr lang="et-EE" sz="2200" b="0" dirty="0" err="1" smtClean="0">
                <a:latin typeface="+mn-lt"/>
              </a:rPr>
              <a:t>existing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regulations</a:t>
            </a:r>
            <a:r>
              <a:rPr lang="et-EE" sz="2200" b="0" dirty="0" smtClean="0">
                <a:latin typeface="+mn-lt"/>
              </a:rPr>
              <a:t> and </a:t>
            </a:r>
            <a:r>
              <a:rPr lang="et-EE" sz="2200" b="0" dirty="0" err="1" smtClean="0">
                <a:latin typeface="+mn-lt"/>
              </a:rPr>
              <a:t>reports</a:t>
            </a:r>
            <a:r>
              <a:rPr lang="et-EE" sz="2200" b="0" dirty="0" smtClean="0">
                <a:latin typeface="+mn-lt"/>
              </a:rPr>
              <a:t>, </a:t>
            </a:r>
            <a:r>
              <a:rPr lang="et-EE" sz="2200" b="0" dirty="0" err="1" smtClean="0">
                <a:latin typeface="+mn-lt"/>
              </a:rPr>
              <a:t>state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strategy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for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education</a:t>
            </a:r>
            <a:r>
              <a:rPr lang="et-EE" sz="2200" b="0" dirty="0" smtClean="0">
                <a:latin typeface="+mn-lt"/>
              </a:rPr>
              <a:t>, </a:t>
            </a:r>
            <a:r>
              <a:rPr lang="et-EE" sz="2200" b="0" dirty="0" err="1" smtClean="0">
                <a:latin typeface="+mn-lt"/>
              </a:rPr>
              <a:t>interviews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with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stakeholders</a:t>
            </a:r>
            <a:r>
              <a:rPr lang="et-EE" sz="2200" b="0" dirty="0" smtClean="0">
                <a:latin typeface="+mn-lt"/>
              </a:rPr>
              <a:t>: </a:t>
            </a:r>
            <a:r>
              <a:rPr lang="et-EE" sz="2200" b="0" dirty="0" err="1" smtClean="0">
                <a:latin typeface="+mn-lt"/>
              </a:rPr>
              <a:t>academic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staff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members</a:t>
            </a:r>
            <a:r>
              <a:rPr lang="et-EE" sz="2200" b="0" dirty="0" smtClean="0">
                <a:latin typeface="+mn-lt"/>
              </a:rPr>
              <a:t>, </a:t>
            </a:r>
            <a:r>
              <a:rPr lang="et-EE" sz="2200" b="0" dirty="0" err="1" smtClean="0">
                <a:latin typeface="+mn-lt"/>
              </a:rPr>
              <a:t>students</a:t>
            </a:r>
            <a:r>
              <a:rPr lang="et-EE" sz="2200" b="0" dirty="0" smtClean="0">
                <a:latin typeface="+mn-lt"/>
              </a:rPr>
              <a:t>, </a:t>
            </a:r>
            <a:r>
              <a:rPr lang="et-EE" sz="2200" b="0" dirty="0" err="1" smtClean="0">
                <a:latin typeface="+mn-lt"/>
              </a:rPr>
              <a:t>MoE</a:t>
            </a:r>
            <a:r>
              <a:rPr lang="et-EE" sz="2200" b="0" dirty="0" smtClean="0">
                <a:latin typeface="+mn-lt"/>
              </a:rPr>
              <a:t>; </a:t>
            </a:r>
            <a:r>
              <a:rPr lang="et-EE" sz="2200" b="0" dirty="0" err="1" smtClean="0">
                <a:latin typeface="+mn-lt"/>
              </a:rPr>
              <a:t>discussions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during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trainings</a:t>
            </a:r>
            <a:r>
              <a:rPr lang="et-EE" sz="2200" b="0" dirty="0" smtClean="0">
                <a:latin typeface="+mn-lt"/>
              </a:rPr>
              <a:t> and </a:t>
            </a:r>
            <a:r>
              <a:rPr lang="et-EE" sz="2200" b="0" dirty="0" err="1" smtClean="0">
                <a:latin typeface="+mn-lt"/>
              </a:rPr>
              <a:t>workshops</a:t>
            </a:r>
            <a:r>
              <a:rPr lang="et-EE" sz="2200" b="0" dirty="0" smtClean="0">
                <a:latin typeface="+mn-lt"/>
              </a:rPr>
              <a:t>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t-EE" sz="2200" dirty="0" err="1">
                <a:latin typeface="+mn-lt"/>
              </a:rPr>
              <a:t>Selecting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people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for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the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drafting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group</a:t>
            </a:r>
            <a:r>
              <a:rPr lang="et-EE" sz="2200" dirty="0">
                <a:latin typeface="+mn-lt"/>
              </a:rPr>
              <a:t> </a:t>
            </a:r>
            <a:r>
              <a:rPr lang="et-EE" sz="2200" b="0" dirty="0">
                <a:latin typeface="+mn-lt"/>
              </a:rPr>
              <a:t>(</a:t>
            </a:r>
            <a:r>
              <a:rPr lang="et-EE" sz="2200" b="0" dirty="0" err="1">
                <a:latin typeface="+mn-lt"/>
              </a:rPr>
              <a:t>participation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trainings</a:t>
            </a:r>
            <a:r>
              <a:rPr lang="et-EE" sz="2200" b="0" dirty="0">
                <a:latin typeface="+mn-lt"/>
              </a:rPr>
              <a:t>; </a:t>
            </a:r>
            <a:r>
              <a:rPr lang="et-EE" sz="2200" b="0" dirty="0" err="1">
                <a:latin typeface="+mn-lt"/>
              </a:rPr>
              <a:t>experience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internal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and/or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external</a:t>
            </a:r>
            <a:r>
              <a:rPr lang="et-EE" sz="2200" b="0" dirty="0">
                <a:latin typeface="+mn-lt"/>
              </a:rPr>
              <a:t> QA; </a:t>
            </a:r>
            <a:r>
              <a:rPr lang="et-EE" sz="2200" b="0" dirty="0" err="1">
                <a:latin typeface="+mn-lt"/>
              </a:rPr>
              <a:t>good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English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skills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</a:t>
            </a:r>
            <a:r>
              <a:rPr lang="et-EE" sz="2200" b="0" dirty="0">
                <a:latin typeface="+mn-lt"/>
              </a:rPr>
              <a:t> order </a:t>
            </a:r>
            <a:r>
              <a:rPr lang="et-EE" sz="2200" b="0" dirty="0" err="1">
                <a:latin typeface="+mn-lt"/>
              </a:rPr>
              <a:t>to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work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an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international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>
                <a:latin typeface="+mn-lt"/>
              </a:rPr>
              <a:t>evaluation</a:t>
            </a:r>
            <a:r>
              <a:rPr lang="et-EE" sz="2200" b="0" dirty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group</a:t>
            </a:r>
            <a:r>
              <a:rPr lang="et-EE" sz="2200" b="0" dirty="0" smtClean="0">
                <a:latin typeface="+mn-lt"/>
              </a:rPr>
              <a:t>;; </a:t>
            </a:r>
            <a:r>
              <a:rPr lang="et-EE" sz="2200" b="0" dirty="0" err="1" smtClean="0">
                <a:latin typeface="+mn-lt"/>
              </a:rPr>
              <a:t>representatives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of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the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Accreditation</a:t>
            </a:r>
            <a:r>
              <a:rPr lang="et-EE" sz="2200" b="0" dirty="0" smtClean="0">
                <a:latin typeface="+mn-lt"/>
              </a:rPr>
              <a:t> and </a:t>
            </a:r>
            <a:r>
              <a:rPr lang="et-EE" sz="2200" b="0" dirty="0" err="1" smtClean="0">
                <a:latin typeface="+mn-lt"/>
              </a:rPr>
              <a:t>Nostrification</a:t>
            </a:r>
            <a:r>
              <a:rPr lang="et-EE" sz="2200" b="0" dirty="0" smtClean="0">
                <a:latin typeface="+mn-lt"/>
              </a:rPr>
              <a:t> Office, </a:t>
            </a:r>
            <a:r>
              <a:rPr lang="et-EE" sz="2200" b="0" dirty="0" err="1" smtClean="0">
                <a:latin typeface="+mn-lt"/>
              </a:rPr>
              <a:t>MoE</a:t>
            </a:r>
            <a:r>
              <a:rPr lang="et-EE" sz="2200" b="0" dirty="0" smtClean="0">
                <a:latin typeface="+mn-lt"/>
              </a:rPr>
              <a:t>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t-EE" sz="2200" dirty="0" err="1" smtClean="0">
                <a:latin typeface="+mn-lt"/>
              </a:rPr>
              <a:t>Preparing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the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preliminary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draft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b="0" dirty="0" smtClean="0">
                <a:latin typeface="+mn-lt"/>
              </a:rPr>
              <a:t>(</a:t>
            </a:r>
            <a:r>
              <a:rPr lang="et-EE" sz="2200" b="0" dirty="0" err="1" smtClean="0">
                <a:latin typeface="+mn-lt"/>
              </a:rPr>
              <a:t>in</a:t>
            </a:r>
            <a:r>
              <a:rPr lang="et-EE" sz="2200" b="0" dirty="0" smtClean="0">
                <a:latin typeface="+mn-lt"/>
              </a:rPr>
              <a:t> </a:t>
            </a:r>
            <a:r>
              <a:rPr lang="et-EE" sz="2200" b="0" dirty="0" err="1" smtClean="0">
                <a:latin typeface="+mn-lt"/>
              </a:rPr>
              <a:t>Quba</a:t>
            </a:r>
            <a:r>
              <a:rPr lang="et-EE" sz="2200" b="0" dirty="0" smtClean="0">
                <a:latin typeface="+mn-lt"/>
              </a:rPr>
              <a:t>, 25.-27.05.2016)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t-EE" sz="2200" dirty="0" err="1" smtClean="0">
                <a:latin typeface="+mn-lt"/>
              </a:rPr>
              <a:t>Presenting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the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preliminary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draft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to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the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Advisory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Group</a:t>
            </a:r>
            <a:r>
              <a:rPr lang="et-EE" sz="2200" dirty="0" smtClean="0">
                <a:latin typeface="+mn-lt"/>
              </a:rPr>
              <a:t>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t-EE" sz="2200" dirty="0" err="1" smtClean="0">
                <a:latin typeface="+mn-lt"/>
              </a:rPr>
              <a:t>Finalizing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the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AzSG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for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pilot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evaluations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b="0" dirty="0" smtClean="0">
                <a:latin typeface="+mn-lt"/>
              </a:rPr>
              <a:t>(August-September)</a:t>
            </a:r>
            <a:endParaRPr lang="et-EE" sz="2200" b="0" dirty="0">
              <a:latin typeface="+mn-lt"/>
            </a:endParaRPr>
          </a:p>
          <a:p>
            <a:pPr marL="457200" indent="-457200">
              <a:buAutoNum type="arabicPeriod"/>
            </a:pPr>
            <a:endParaRPr lang="et-EE" sz="2200" b="0" dirty="0" smtClean="0">
              <a:latin typeface="+mn-lt"/>
            </a:endParaRPr>
          </a:p>
          <a:p>
            <a:endParaRPr lang="et-EE" b="0" dirty="0" smtClean="0"/>
          </a:p>
          <a:p>
            <a:endParaRPr lang="et-EE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9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Drafting</a:t>
            </a:r>
            <a:r>
              <a:rPr lang="et-EE" dirty="0" smtClean="0"/>
              <a:t> </a:t>
            </a:r>
            <a:r>
              <a:rPr lang="et-EE" dirty="0" err="1" smtClean="0"/>
              <a:t>group</a:t>
            </a:r>
            <a:r>
              <a:rPr lang="et-EE" dirty="0" smtClean="0"/>
              <a:t> </a:t>
            </a:r>
            <a:r>
              <a:rPr lang="et-EE" dirty="0" err="1" smtClean="0"/>
              <a:t>members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074370"/>
            <a:ext cx="8047037" cy="4893360"/>
          </a:xfrm>
        </p:spPr>
        <p:txBody>
          <a:bodyPr/>
          <a:lstStyle/>
          <a:p>
            <a:r>
              <a:rPr lang="en-GB" b="0" dirty="0" smtClean="0"/>
              <a:t>Ms</a:t>
            </a:r>
            <a:r>
              <a:rPr lang="en-GB" b="0" dirty="0"/>
              <a:t>.</a:t>
            </a:r>
            <a:r>
              <a:rPr lang="en-GB" dirty="0"/>
              <a:t> </a:t>
            </a:r>
            <a:r>
              <a:rPr lang="en-GB" b="0" dirty="0"/>
              <a:t>Elmira </a:t>
            </a:r>
            <a:r>
              <a:rPr lang="en-GB" b="0" dirty="0" err="1"/>
              <a:t>Ismayilova</a:t>
            </a:r>
            <a:r>
              <a:rPr lang="en-GB" b="0" dirty="0"/>
              <a:t>, Baku State University</a:t>
            </a:r>
            <a:endParaRPr lang="et-EE" b="0" dirty="0"/>
          </a:p>
          <a:p>
            <a:r>
              <a:rPr lang="en-GB" b="0" dirty="0" smtClean="0"/>
              <a:t>Mr</a:t>
            </a:r>
            <a:r>
              <a:rPr lang="en-GB" b="0" dirty="0"/>
              <a:t>. </a:t>
            </a:r>
            <a:r>
              <a:rPr lang="en-GB" b="0" dirty="0" err="1"/>
              <a:t>Ruslan</a:t>
            </a:r>
            <a:r>
              <a:rPr lang="en-GB" b="0" dirty="0"/>
              <a:t> </a:t>
            </a:r>
            <a:r>
              <a:rPr lang="en-GB" b="0" dirty="0" err="1"/>
              <a:t>Mammadov</a:t>
            </a:r>
            <a:r>
              <a:rPr lang="en-GB" b="0" dirty="0"/>
              <a:t>, </a:t>
            </a:r>
            <a:r>
              <a:rPr lang="en-GB" b="0" dirty="0" err="1"/>
              <a:t>Ganja</a:t>
            </a:r>
            <a:r>
              <a:rPr lang="en-GB" b="0" dirty="0"/>
              <a:t> State University</a:t>
            </a:r>
            <a:endParaRPr lang="et-EE" b="0" dirty="0"/>
          </a:p>
          <a:p>
            <a:r>
              <a:rPr lang="en-GB" b="0" dirty="0"/>
              <a:t>Mr.  </a:t>
            </a:r>
            <a:r>
              <a:rPr lang="en-GB" b="0" dirty="0" err="1"/>
              <a:t>Anar</a:t>
            </a:r>
            <a:r>
              <a:rPr lang="en-GB" b="0" dirty="0"/>
              <a:t> </a:t>
            </a:r>
            <a:r>
              <a:rPr lang="en-GB" b="0" dirty="0" err="1"/>
              <a:t>Naghiyev</a:t>
            </a:r>
            <a:r>
              <a:rPr lang="en-GB" b="0" dirty="0"/>
              <a:t>, Azerbaijan University of </a:t>
            </a:r>
            <a:r>
              <a:rPr lang="en-GB" b="0" dirty="0" smtClean="0"/>
              <a:t>Languages</a:t>
            </a:r>
            <a:endParaRPr lang="et-EE" b="0" dirty="0" smtClean="0"/>
          </a:p>
          <a:p>
            <a:r>
              <a:rPr lang="en-GB" b="0" dirty="0" smtClean="0"/>
              <a:t>Ms</a:t>
            </a:r>
            <a:r>
              <a:rPr lang="en-GB" b="0" dirty="0"/>
              <a:t>. </a:t>
            </a:r>
            <a:r>
              <a:rPr lang="en-GB" b="0" dirty="0" err="1"/>
              <a:t>Nargiz</a:t>
            </a:r>
            <a:r>
              <a:rPr lang="en-GB" b="0" dirty="0"/>
              <a:t> Mammadova, Azerbaijan University of Languages</a:t>
            </a:r>
            <a:endParaRPr lang="et-EE" b="0" dirty="0"/>
          </a:p>
          <a:p>
            <a:r>
              <a:rPr lang="en-GB" b="0" dirty="0" smtClean="0"/>
              <a:t>Mr</a:t>
            </a:r>
            <a:r>
              <a:rPr lang="en-GB" b="0" dirty="0"/>
              <a:t>. </a:t>
            </a:r>
            <a:r>
              <a:rPr lang="en-GB" b="0" dirty="0" err="1"/>
              <a:t>Tofig</a:t>
            </a:r>
            <a:r>
              <a:rPr lang="en-GB" b="0" dirty="0"/>
              <a:t> </a:t>
            </a:r>
            <a:r>
              <a:rPr lang="en-GB" b="0" dirty="0" err="1"/>
              <a:t>Ahmadov</a:t>
            </a:r>
            <a:r>
              <a:rPr lang="en-GB" b="0" dirty="0"/>
              <a:t>, Ministry of Education</a:t>
            </a:r>
            <a:endParaRPr lang="et-EE" b="0" dirty="0"/>
          </a:p>
          <a:p>
            <a:r>
              <a:rPr lang="en-GB" b="0" dirty="0" smtClean="0"/>
              <a:t>Mr</a:t>
            </a:r>
            <a:r>
              <a:rPr lang="en-GB" b="0" dirty="0"/>
              <a:t>. </a:t>
            </a:r>
            <a:r>
              <a:rPr lang="en-GB" b="0" dirty="0" err="1"/>
              <a:t>Afgan</a:t>
            </a:r>
            <a:r>
              <a:rPr lang="en-GB" b="0" dirty="0"/>
              <a:t> </a:t>
            </a:r>
            <a:r>
              <a:rPr lang="en-GB" b="0" dirty="0" err="1"/>
              <a:t>Abdullayev</a:t>
            </a:r>
            <a:r>
              <a:rPr lang="en-GB" b="0" dirty="0"/>
              <a:t>, Ministry of </a:t>
            </a:r>
            <a:r>
              <a:rPr lang="en-GB" b="0" dirty="0" smtClean="0"/>
              <a:t>Education</a:t>
            </a:r>
            <a:endParaRPr lang="et-EE" b="0" dirty="0" smtClean="0"/>
          </a:p>
          <a:p>
            <a:r>
              <a:rPr lang="en-US" b="0" dirty="0" smtClean="0"/>
              <a:t>Mr</a:t>
            </a:r>
            <a:r>
              <a:rPr lang="en-US" b="0" dirty="0"/>
              <a:t>. </a:t>
            </a:r>
            <a:r>
              <a:rPr lang="en-US" b="0" dirty="0" err="1"/>
              <a:t>Sohrab</a:t>
            </a:r>
            <a:r>
              <a:rPr lang="en-US" b="0" dirty="0"/>
              <a:t> </a:t>
            </a:r>
            <a:r>
              <a:rPr lang="en-US" b="0" dirty="0" err="1"/>
              <a:t>Isayev</a:t>
            </a:r>
            <a:r>
              <a:rPr lang="en-US" b="0" dirty="0"/>
              <a:t>, Azerbaijan State University of Economics</a:t>
            </a:r>
          </a:p>
          <a:p>
            <a:r>
              <a:rPr lang="en-US" b="0" dirty="0"/>
              <a:t>Ms. Elmira  ------------- , Ministry of </a:t>
            </a:r>
            <a:r>
              <a:rPr lang="en-US" b="0" dirty="0" smtClean="0"/>
              <a:t>Education</a:t>
            </a:r>
            <a:r>
              <a:rPr lang="et-EE" b="0" dirty="0" smtClean="0"/>
              <a:t>, ANO</a:t>
            </a:r>
            <a:endParaRPr lang="en-US" b="0" dirty="0"/>
          </a:p>
          <a:p>
            <a:r>
              <a:rPr lang="en-US" b="0" dirty="0"/>
              <a:t>Mr. </a:t>
            </a:r>
            <a:r>
              <a:rPr lang="en-US" b="0" dirty="0" err="1"/>
              <a:t>Elshan</a:t>
            </a:r>
            <a:r>
              <a:rPr lang="en-US" b="0" dirty="0"/>
              <a:t> </a:t>
            </a:r>
            <a:r>
              <a:rPr lang="en-US" b="0" dirty="0" err="1"/>
              <a:t>Nuriyev</a:t>
            </a:r>
            <a:r>
              <a:rPr lang="en-US" b="0" dirty="0"/>
              <a:t>, Ministry of </a:t>
            </a:r>
            <a:r>
              <a:rPr lang="en-US" b="0" dirty="0" smtClean="0"/>
              <a:t>Education</a:t>
            </a:r>
            <a:r>
              <a:rPr lang="et-EE" b="0" dirty="0" smtClean="0"/>
              <a:t>, ANO</a:t>
            </a:r>
            <a:endParaRPr lang="en-US" b="0" dirty="0"/>
          </a:p>
          <a:p>
            <a:r>
              <a:rPr lang="et-EE" b="0" dirty="0" smtClean="0"/>
              <a:t>Ms. Helka </a:t>
            </a:r>
            <a:r>
              <a:rPr lang="et-EE" b="0" dirty="0" err="1" smtClean="0"/>
              <a:t>Kekäläinen</a:t>
            </a:r>
            <a:r>
              <a:rPr lang="et-EE" b="0" dirty="0" smtClean="0"/>
              <a:t>, </a:t>
            </a:r>
            <a:r>
              <a:rPr lang="et-EE" b="0" dirty="0" err="1" smtClean="0"/>
              <a:t>Finland</a:t>
            </a:r>
            <a:endParaRPr lang="et-EE" b="0" dirty="0" smtClean="0"/>
          </a:p>
          <a:p>
            <a:r>
              <a:rPr lang="et-EE" b="0" dirty="0" smtClean="0"/>
              <a:t>Ms. Kirsi Hiltunen, </a:t>
            </a:r>
            <a:r>
              <a:rPr lang="et-EE" b="0" dirty="0" err="1" smtClean="0"/>
              <a:t>Finland</a:t>
            </a:r>
            <a:endParaRPr lang="et-EE" b="0" dirty="0" smtClean="0"/>
          </a:p>
          <a:p>
            <a:r>
              <a:rPr lang="et-EE" b="0" dirty="0" smtClean="0"/>
              <a:t>Ms. Heli Mattisen, Estonia</a:t>
            </a:r>
          </a:p>
          <a:p>
            <a:r>
              <a:rPr lang="et-EE" dirty="0" err="1" smtClean="0"/>
              <a:t>Guest</a:t>
            </a:r>
            <a:r>
              <a:rPr lang="et-EE" dirty="0" smtClean="0"/>
              <a:t> </a:t>
            </a:r>
            <a:r>
              <a:rPr lang="et-EE" dirty="0" err="1" smtClean="0"/>
              <a:t>experts</a:t>
            </a:r>
            <a:r>
              <a:rPr lang="et-EE" dirty="0" smtClean="0"/>
              <a:t>: </a:t>
            </a:r>
            <a:r>
              <a:rPr lang="et-EE" b="0" dirty="0" smtClean="0"/>
              <a:t>Mr </a:t>
            </a:r>
            <a:r>
              <a:rPr lang="et-EE" b="0" dirty="0" err="1" smtClean="0"/>
              <a:t>Natig</a:t>
            </a:r>
            <a:r>
              <a:rPr lang="et-EE" b="0" dirty="0" smtClean="0"/>
              <a:t> </a:t>
            </a:r>
            <a:r>
              <a:rPr lang="et-EE" b="0" dirty="0" err="1" smtClean="0"/>
              <a:t>Ibrahimov</a:t>
            </a:r>
            <a:r>
              <a:rPr lang="et-EE" b="0" dirty="0" smtClean="0"/>
              <a:t>, Mr </a:t>
            </a:r>
            <a:r>
              <a:rPr lang="et-EE" b="0" dirty="0" err="1" smtClean="0"/>
              <a:t>Emin</a:t>
            </a:r>
            <a:r>
              <a:rPr lang="et-EE" b="0" dirty="0" smtClean="0"/>
              <a:t> </a:t>
            </a:r>
            <a:r>
              <a:rPr lang="et-EE" b="0" dirty="0" err="1" smtClean="0"/>
              <a:t>Emrullayev</a:t>
            </a:r>
            <a:endParaRPr lang="et-EE" b="0" dirty="0" smtClean="0"/>
          </a:p>
          <a:p>
            <a:endParaRPr lang="et-EE" dirty="0"/>
          </a:p>
          <a:p>
            <a:endParaRPr lang="et-EE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76722"/>
            <a:ext cx="8047037" cy="608556"/>
          </a:xfrm>
        </p:spPr>
        <p:txBody>
          <a:bodyPr/>
          <a:lstStyle/>
          <a:p>
            <a:pPr algn="ctr"/>
            <a:r>
              <a:rPr lang="et-EE" dirty="0" smtClean="0"/>
              <a:t>	</a:t>
            </a:r>
            <a:r>
              <a:rPr lang="et-EE" dirty="0" err="1" smtClean="0"/>
              <a:t>Drafting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Quba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heli\AppData\Local\Microsoft\Windows\INetCache\Content.Outlook\LPBT333O\IMAG27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99" y="1058989"/>
            <a:ext cx="4577998" cy="262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i\AppData\Local\Microsoft\Windows\INetCache\Content.Outlook\LPBT333O\IMAG2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7" y="3680383"/>
            <a:ext cx="9212627" cy="22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i\AppData\Local\Microsoft\Windows\INetCache\Content.Outlook\LPBT333O\IMAG27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7" y="1042307"/>
            <a:ext cx="4793027" cy="263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Basic</a:t>
            </a:r>
            <a:r>
              <a:rPr lang="en-GB" dirty="0" smtClean="0"/>
              <a:t> principles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drafting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Institutional approach with the focus on teaching and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b="0" dirty="0" err="1" smtClean="0"/>
              <a:t>Reference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to</a:t>
            </a:r>
            <a:r>
              <a:rPr lang="et-EE" sz="2800" b="0" dirty="0" smtClean="0"/>
              <a:t> </a:t>
            </a:r>
            <a:r>
              <a:rPr lang="en-GB" sz="2800" b="0" dirty="0" smtClean="0"/>
              <a:t>ESG</a:t>
            </a:r>
            <a:r>
              <a:rPr lang="et-EE" sz="2800" b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 smtClean="0"/>
              <a:t>Local needs and areas for improvement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taken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into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account</a:t>
            </a:r>
            <a:endParaRPr lang="et-EE" sz="28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b="0" dirty="0" err="1" smtClean="0"/>
              <a:t>Plan-Do-Check-Act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cycle</a:t>
            </a:r>
            <a:endParaRPr lang="et-EE" sz="28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b="0" dirty="0" err="1" smtClean="0"/>
              <a:t>Enhancement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lead</a:t>
            </a:r>
            <a:r>
              <a:rPr lang="et-EE" sz="2800" b="0" dirty="0" smtClean="0"/>
              <a:t> </a:t>
            </a:r>
            <a:r>
              <a:rPr lang="et-EE" sz="2800" b="0" dirty="0" err="1" smtClean="0"/>
              <a:t>approach</a:t>
            </a:r>
            <a:endParaRPr lang="en-GB" sz="28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63" y="76200"/>
            <a:ext cx="8047037" cy="1195798"/>
          </a:xfrm>
        </p:spPr>
        <p:txBody>
          <a:bodyPr/>
          <a:lstStyle/>
          <a:p>
            <a:r>
              <a:rPr lang="et-EE" dirty="0" err="1" smtClean="0"/>
              <a:t>Focus</a:t>
            </a:r>
            <a:r>
              <a:rPr lang="et-EE" dirty="0"/>
              <a:t> </a:t>
            </a:r>
            <a:r>
              <a:rPr lang="et-EE" dirty="0" err="1" smtClean="0"/>
              <a:t>areas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improvement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53999" y="891664"/>
            <a:ext cx="8890001" cy="4865437"/>
          </a:xfrm>
        </p:spPr>
        <p:txBody>
          <a:bodyPr/>
          <a:lstStyle/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 smtClean="0">
                <a:latin typeface="+mn-lt"/>
              </a:rPr>
              <a:t>strategic </a:t>
            </a:r>
            <a:r>
              <a:rPr lang="en-GB" sz="2400" b="0" dirty="0">
                <a:latin typeface="+mn-lt"/>
              </a:rPr>
              <a:t>management and internal quality assurance procedures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development of learning outcome based study programmes in accordance with </a:t>
            </a:r>
            <a:r>
              <a:rPr lang="et-EE" sz="2400" b="0" dirty="0" err="1" smtClean="0">
                <a:latin typeface="+mn-lt"/>
              </a:rPr>
              <a:t>the</a:t>
            </a:r>
            <a:r>
              <a:rPr lang="et-EE" sz="2400" b="0" dirty="0" smtClean="0">
                <a:latin typeface="+mn-lt"/>
              </a:rPr>
              <a:t> </a:t>
            </a:r>
            <a:r>
              <a:rPr lang="en-GB" sz="2400" b="0" dirty="0" smtClean="0">
                <a:latin typeface="+mn-lt"/>
              </a:rPr>
              <a:t>needs</a:t>
            </a:r>
            <a:r>
              <a:rPr lang="et-EE" sz="2400" b="0" dirty="0" smtClean="0">
                <a:latin typeface="+mn-lt"/>
              </a:rPr>
              <a:t> of </a:t>
            </a:r>
            <a:r>
              <a:rPr lang="et-EE" sz="2400" b="0" dirty="0" err="1" smtClean="0">
                <a:latin typeface="+mn-lt"/>
              </a:rPr>
              <a:t>the</a:t>
            </a:r>
            <a:r>
              <a:rPr lang="et-EE" sz="2400" b="0" dirty="0" smtClean="0">
                <a:latin typeface="+mn-lt"/>
              </a:rPr>
              <a:t> </a:t>
            </a:r>
            <a:r>
              <a:rPr lang="et-EE" sz="2400" b="0" dirty="0" err="1" smtClean="0">
                <a:latin typeface="+mn-lt"/>
              </a:rPr>
              <a:t>economy</a:t>
            </a:r>
            <a:r>
              <a:rPr lang="en-GB" sz="2400" b="0" dirty="0" smtClean="0">
                <a:latin typeface="+mn-lt"/>
              </a:rPr>
              <a:t>, </a:t>
            </a:r>
            <a:r>
              <a:rPr lang="en-GB" sz="2400" b="0" dirty="0">
                <a:latin typeface="+mn-lt"/>
              </a:rPr>
              <a:t>involvement of stakeholders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student-centred teaching and </a:t>
            </a:r>
            <a:r>
              <a:rPr lang="en-GB" sz="2400" b="0" dirty="0" smtClean="0">
                <a:latin typeface="+mn-lt"/>
              </a:rPr>
              <a:t>learning</a:t>
            </a:r>
            <a:r>
              <a:rPr lang="et-EE" sz="2400" b="0" dirty="0" smtClean="0">
                <a:latin typeface="+mn-lt"/>
              </a:rPr>
              <a:t>, </a:t>
            </a:r>
            <a:r>
              <a:rPr lang="et-EE" sz="2400" b="0" dirty="0" err="1" smtClean="0">
                <a:latin typeface="+mn-lt"/>
              </a:rPr>
              <a:t>teaching</a:t>
            </a:r>
            <a:r>
              <a:rPr lang="et-EE" sz="2400" b="0" dirty="0" smtClean="0">
                <a:latin typeface="+mn-lt"/>
              </a:rPr>
              <a:t> </a:t>
            </a:r>
            <a:r>
              <a:rPr lang="et-EE" sz="2400" b="0" dirty="0" err="1" smtClean="0">
                <a:latin typeface="+mn-lt"/>
              </a:rPr>
              <a:t>methods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assessment methods in line with intended learning outcomes; formative assessment of students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research based teaching and learning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internationalisation</a:t>
            </a:r>
            <a:endParaRPr lang="et-EE" sz="2400" b="0" dirty="0">
              <a:latin typeface="+mn-lt"/>
            </a:endParaRPr>
          </a:p>
          <a:p>
            <a:pPr marL="342900" lvl="0" indent="-342900">
              <a:spcAft>
                <a:spcPts val="800"/>
              </a:spcAft>
              <a:buFont typeface="Symbol"/>
              <a:buChar char=""/>
            </a:pPr>
            <a:r>
              <a:rPr lang="en-GB" sz="2400" b="0" dirty="0">
                <a:latin typeface="+mn-lt"/>
              </a:rPr>
              <a:t>academic </a:t>
            </a:r>
            <a:r>
              <a:rPr lang="en-GB" sz="2400" b="0" dirty="0" smtClean="0">
                <a:latin typeface="+mn-lt"/>
              </a:rPr>
              <a:t>ethics</a:t>
            </a:r>
            <a:endParaRPr lang="et-EE" sz="2400" b="0" dirty="0">
              <a:latin typeface="+mn-lt"/>
            </a:endParaRPr>
          </a:p>
          <a:p>
            <a:endParaRPr lang="et-EE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aim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pilot</a:t>
            </a:r>
            <a:r>
              <a:rPr lang="et-EE" dirty="0" smtClean="0"/>
              <a:t> </a:t>
            </a:r>
            <a:r>
              <a:rPr lang="et-EE" dirty="0" err="1" smtClean="0"/>
              <a:t>evaluations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2763" y="1322420"/>
            <a:ext cx="8047037" cy="42508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b="0" dirty="0" err="1"/>
              <a:t>t</a:t>
            </a:r>
            <a:r>
              <a:rPr lang="et-EE" sz="2800" b="0" dirty="0" err="1" smtClean="0"/>
              <a:t>o</a:t>
            </a:r>
            <a:r>
              <a:rPr lang="et-EE" sz="2800" b="0" dirty="0" smtClean="0"/>
              <a:t> </a:t>
            </a:r>
            <a:r>
              <a:rPr lang="en-US" sz="2800" b="0" dirty="0" smtClean="0"/>
              <a:t>support </a:t>
            </a:r>
            <a:r>
              <a:rPr lang="en-US" sz="2800" b="0" dirty="0"/>
              <a:t>the strategic management of HEIs</a:t>
            </a:r>
            <a:r>
              <a:rPr lang="en-US" sz="2800" b="0" dirty="0" smtClean="0"/>
              <a:t>,</a:t>
            </a:r>
            <a:endParaRPr lang="et-EE" sz="2800" b="0" dirty="0" smtClean="0"/>
          </a:p>
          <a:p>
            <a:r>
              <a:rPr lang="en-US" sz="2800" b="0" dirty="0" smtClean="0"/>
              <a:t> </a:t>
            </a:r>
            <a:endParaRPr lang="et-EE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b="0" dirty="0" err="1"/>
              <a:t>t</a:t>
            </a:r>
            <a:r>
              <a:rPr lang="et-EE" sz="2800" b="0" dirty="0" err="1" smtClean="0"/>
              <a:t>o</a:t>
            </a:r>
            <a:r>
              <a:rPr lang="et-EE" sz="2800" b="0" dirty="0" smtClean="0"/>
              <a:t> </a:t>
            </a:r>
            <a:r>
              <a:rPr lang="en-US" sz="2800" b="0" dirty="0" smtClean="0"/>
              <a:t>provide </a:t>
            </a:r>
            <a:r>
              <a:rPr lang="en-US" sz="2800" b="0" dirty="0"/>
              <a:t>external feedback to the institutions’ own internal quality assurance procedures, </a:t>
            </a:r>
            <a:r>
              <a:rPr lang="en-US" sz="2800" b="0" dirty="0" smtClean="0"/>
              <a:t> </a:t>
            </a:r>
            <a:endParaRPr lang="et-EE" sz="2800" b="0" dirty="0" smtClean="0"/>
          </a:p>
          <a:p>
            <a:endParaRPr lang="et-EE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b="0" dirty="0" err="1" smtClean="0"/>
              <a:t>to</a:t>
            </a:r>
            <a:r>
              <a:rPr lang="et-EE" sz="2800" b="0" dirty="0" smtClean="0"/>
              <a:t> </a:t>
            </a:r>
            <a:r>
              <a:rPr lang="en-US" sz="2800" b="0" dirty="0" smtClean="0"/>
              <a:t>inform </a:t>
            </a:r>
            <a:r>
              <a:rPr lang="en-US" sz="2800" b="0" dirty="0"/>
              <a:t>stakeholders of the compliance of the process and outcomes of teaching and learning to the European standards and guidelines for quality assurance in higher education.</a:t>
            </a:r>
            <a:endParaRPr lang="et-EE" sz="2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latin typeface="+mj-lt"/>
                <a:cs typeface="DilleniaUPC" panose="02020603050405020304" pitchFamily="18" charset="-34"/>
              </a:rPr>
              <a:t>EHEA </a:t>
            </a:r>
            <a:r>
              <a:rPr lang="fi-FI" sz="3200" dirty="0" err="1" smtClean="0">
                <a:latin typeface="+mj-lt"/>
                <a:cs typeface="DilleniaUPC" panose="02020603050405020304" pitchFamily="18" charset="-34"/>
              </a:rPr>
              <a:t>Challenges</a:t>
            </a:r>
            <a:r>
              <a:rPr lang="fi-FI" sz="3200" dirty="0" smtClean="0">
                <a:latin typeface="+mj-lt"/>
                <a:cs typeface="DilleniaUPC" panose="02020603050405020304" pitchFamily="18" charset="-34"/>
              </a:rPr>
              <a:t> for </a:t>
            </a:r>
            <a:r>
              <a:rPr lang="fi-FI" sz="3200" dirty="0" err="1" smtClean="0">
                <a:latin typeface="+mj-lt"/>
                <a:cs typeface="DilleniaUPC" panose="02020603050405020304" pitchFamily="18" charset="-34"/>
              </a:rPr>
              <a:t>Azerbaijan</a:t>
            </a:r>
            <a:endParaRPr lang="fi-FI" sz="3200" dirty="0">
              <a:latin typeface="+mj-lt"/>
              <a:cs typeface="DilleniaUPC" panose="02020603050405020304" pitchFamily="18" charset="-3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417639"/>
            <a:ext cx="7128792" cy="480265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Comparable degrees &gt; easier mobility, recognition etc.</a:t>
            </a:r>
          </a:p>
          <a:p>
            <a:r>
              <a:rPr lang="en-US" sz="2000" dirty="0">
                <a:latin typeface="+mn-lt"/>
              </a:rPr>
              <a:t>More international degree </a:t>
            </a:r>
            <a:r>
              <a:rPr lang="en-US" sz="2000" dirty="0" err="1">
                <a:latin typeface="+mn-lt"/>
              </a:rPr>
              <a:t>programmes</a:t>
            </a:r>
            <a:r>
              <a:rPr lang="en-US" sz="2000" dirty="0">
                <a:latin typeface="+mn-lt"/>
              </a:rPr>
              <a:t> (English taught) &gt; opportunities for mobility, development of international and intercultural skills</a:t>
            </a:r>
          </a:p>
          <a:p>
            <a:r>
              <a:rPr lang="en-US" sz="2000" dirty="0">
                <a:latin typeface="+mn-lt"/>
              </a:rPr>
              <a:t>Renewal of curricula &gt; working-life relevance, employability (stakeholder participation), lifelong learning, </a:t>
            </a:r>
            <a:r>
              <a:rPr lang="en-US" sz="2000" dirty="0" smtClean="0">
                <a:latin typeface="+mn-lt"/>
              </a:rPr>
              <a:t>university and business </a:t>
            </a:r>
            <a:r>
              <a:rPr lang="en-US" sz="2000" dirty="0">
                <a:latin typeface="+mn-lt"/>
              </a:rPr>
              <a:t>collaboration, alumni work</a:t>
            </a:r>
          </a:p>
          <a:p>
            <a:r>
              <a:rPr lang="en-US" sz="2000" dirty="0">
                <a:latin typeface="+mn-lt"/>
              </a:rPr>
              <a:t>More focus on university pedagogics, learner-</a:t>
            </a:r>
            <a:r>
              <a:rPr lang="en-US" sz="2000" dirty="0" err="1">
                <a:latin typeface="+mn-lt"/>
              </a:rPr>
              <a:t>centred</a:t>
            </a:r>
            <a:r>
              <a:rPr lang="en-US" sz="2000" dirty="0">
                <a:latin typeface="+mn-lt"/>
              </a:rPr>
              <a:t> education</a:t>
            </a:r>
          </a:p>
          <a:p>
            <a:r>
              <a:rPr lang="en-US" sz="2000" dirty="0">
                <a:latin typeface="+mn-lt"/>
              </a:rPr>
              <a:t>More active student participation, students as active actors in HEIs, responsible for their studies</a:t>
            </a:r>
          </a:p>
          <a:p>
            <a:r>
              <a:rPr lang="en-US" sz="2000" dirty="0">
                <a:latin typeface="+mn-lt"/>
              </a:rPr>
              <a:t>”Mobility for better learning”, more international cooperation, partnerships, peer learning activities, sharing good practice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t-EE" dirty="0" smtClean="0"/>
              <a:t>1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Strategic </a:t>
            </a:r>
            <a:r>
              <a:rPr lang="en-GB" dirty="0">
                <a:latin typeface="Calibri"/>
                <a:ea typeface="Calibri"/>
                <a:cs typeface="Times New Roman"/>
              </a:rPr>
              <a:t>and organisational management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96279" y="1134529"/>
            <a:ext cx="8047037" cy="4250891"/>
          </a:xfrm>
        </p:spPr>
        <p:txBody>
          <a:bodyPr/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higher education institution has defined its mission and quality policy/values. </a:t>
            </a:r>
            <a:endParaRPr lang="et-EE" sz="2800" b="0" dirty="0" smtClean="0"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development plan of the institution is in accordance with the mission statement and quality policy, and takes into account national priorities and society’s expectations. </a:t>
            </a:r>
            <a:endParaRPr lang="et-EE" sz="2800" b="0" dirty="0" smtClean="0"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institution’s system of governance supports the implementation of the development plan in accordance with the mission statement and quality policy.</a:t>
            </a:r>
            <a:endParaRPr lang="et-EE" sz="2800" b="0" dirty="0">
              <a:latin typeface="Calibri"/>
              <a:ea typeface="Calibri"/>
              <a:cs typeface="Times New Roman"/>
            </a:endParaRP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8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341940"/>
            <a:ext cx="8047037" cy="1195798"/>
          </a:xfrm>
        </p:spPr>
        <p:txBody>
          <a:bodyPr/>
          <a:lstStyle/>
          <a:p>
            <a:r>
              <a:rPr lang="et-EE" dirty="0" smtClean="0"/>
              <a:t>2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Study </a:t>
            </a:r>
            <a:r>
              <a:rPr lang="en-GB" dirty="0">
                <a:latin typeface="Calibri"/>
                <a:ea typeface="Calibri"/>
                <a:cs typeface="Times New Roman"/>
              </a:rPr>
              <a:t>programmes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247264"/>
            <a:ext cx="8047037" cy="4250891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(applied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on 2 samples of study programmes from different academic units)</a:t>
            </a:r>
            <a:endParaRPr lang="et-EE" sz="2800" b="0" dirty="0"/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>
                <a:latin typeface="Calibri"/>
                <a:ea typeface="Calibri"/>
                <a:cs typeface="Times New Roman"/>
              </a:rPr>
              <a:t>The design and development of study programmes is in line with educational objectives of the institution, expectations of the society, labour market needs, and the latest research</a:t>
            </a:r>
            <a:r>
              <a:rPr lang="en-GB" sz="2800" b="0" dirty="0" smtClean="0">
                <a:latin typeface="Calibri"/>
                <a:ea typeface="Calibri"/>
                <a:cs typeface="Times New Roman"/>
              </a:rPr>
              <a:t>.</a:t>
            </a:r>
            <a:endParaRPr lang="et-EE" sz="2800" b="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qualification resulting from a programme is in accordance with the national qualifications framework and ECTS principles.</a:t>
            </a:r>
            <a:endParaRPr lang="et-EE" sz="2800" b="0" dirty="0"/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3 </a:t>
            </a:r>
            <a:r>
              <a:rPr lang="et-EE" dirty="0" err="1" smtClean="0"/>
              <a:t>Teaching</a:t>
            </a:r>
            <a:r>
              <a:rPr lang="et-EE" dirty="0" smtClean="0"/>
              <a:t> and </a:t>
            </a:r>
            <a:r>
              <a:rPr lang="et-EE" dirty="0" err="1" smtClean="0"/>
              <a:t>learning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2400" b="0" dirty="0" smtClean="0">
                <a:latin typeface="Calibri"/>
                <a:ea typeface="Calibri"/>
                <a:cs typeface="Times New Roman"/>
              </a:rPr>
              <a:t>Teaching </a:t>
            </a:r>
            <a:r>
              <a:rPr lang="en-GB" sz="2400" b="0" dirty="0">
                <a:latin typeface="Calibri"/>
                <a:ea typeface="Calibri"/>
                <a:cs typeface="Times New Roman"/>
              </a:rPr>
              <a:t>and learning takes into account the educational needs of students, provides flexible learning opportunities and encourages active participation of students in creating the learning process.</a:t>
            </a:r>
            <a:endParaRPr lang="et-EE" sz="2000" b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2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4 </a:t>
            </a:r>
            <a:r>
              <a:rPr lang="et-EE" dirty="0" err="1" smtClean="0"/>
              <a:t>Research</a:t>
            </a:r>
            <a:r>
              <a:rPr lang="et-EE" dirty="0" smtClean="0"/>
              <a:t> and </a:t>
            </a:r>
            <a:r>
              <a:rPr lang="et-EE" dirty="0" err="1" smtClean="0"/>
              <a:t>development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higher education institution has defined objectives for its R&amp;D activities, measures their implementation, and ensures the link between research and education.</a:t>
            </a:r>
            <a:endParaRPr lang="et-EE" sz="2800" b="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5 </a:t>
            </a:r>
            <a:r>
              <a:rPr lang="et-EE" dirty="0" err="1" smtClean="0"/>
              <a:t>Academic</a:t>
            </a:r>
            <a:r>
              <a:rPr lang="et-EE" dirty="0" smtClean="0"/>
              <a:t> </a:t>
            </a:r>
            <a:r>
              <a:rPr lang="et-EE" dirty="0" err="1" smtClean="0"/>
              <a:t>staff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Academic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staff with adequate qualifications ensure the achievement of the objectives and learning outcomes of the study programme, as well as the quality and sustainability of teaching and learning. </a:t>
            </a:r>
            <a:endParaRPr lang="et-EE" sz="2800" b="0" dirty="0">
              <a:latin typeface="Calibri"/>
              <a:ea typeface="Calibri"/>
              <a:cs typeface="Times New Roman"/>
            </a:endParaRPr>
          </a:p>
          <a:p>
            <a:endParaRPr lang="et-E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6 </a:t>
            </a:r>
            <a:r>
              <a:rPr lang="et-EE" dirty="0" err="1" smtClean="0"/>
              <a:t>Students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b="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800" b="0" dirty="0">
                <a:latin typeface="Calibri"/>
                <a:ea typeface="Calibri"/>
                <a:cs typeface="Times New Roman"/>
              </a:rPr>
              <a:t>shift towards student-centred learning and flexible modes of learning and teaching are taken into account when allocating, planning and providing the learning resources and student support. </a:t>
            </a:r>
            <a:endParaRPr lang="et-EE" sz="2800" b="0" dirty="0">
              <a:latin typeface="Calibri"/>
              <a:ea typeface="Calibri"/>
              <a:cs typeface="Times New Roman"/>
            </a:endParaRP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31.5.2016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7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Georgia" pitchFamily="18" charset="0"/>
                <a:cs typeface="Arial" charset="0"/>
              </a:rPr>
              <a:t>Thank </a:t>
            </a:r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you </a:t>
            </a:r>
            <a:r>
              <a:rPr lang="en-GB" sz="4400" dirty="0" smtClean="0">
                <a:latin typeface="Georgia" pitchFamily="18" charset="0"/>
                <a:cs typeface="Arial" charset="0"/>
              </a:rPr>
              <a:t>for </a:t>
            </a:r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your</a:t>
            </a:r>
            <a:r>
              <a:rPr lang="en-GB" sz="4400" dirty="0" smtClean="0">
                <a:latin typeface="Georgia" pitchFamily="18" charset="0"/>
                <a:cs typeface="Arial" charset="0"/>
              </a:rPr>
              <a:t> attention!</a:t>
            </a:r>
            <a:endParaRPr lang="en-GB" sz="4400" dirty="0">
              <a:latin typeface="Georgia" pitchFamily="18" charset="0"/>
            </a:endParaRPr>
          </a:p>
        </p:txBody>
      </p:sp>
      <p:pic>
        <p:nvPicPr>
          <p:cNvPr id="3" name="Picture 4" descr="Marja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08275"/>
            <a:ext cx="6840810" cy="26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1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8463" y="57210"/>
            <a:ext cx="8348662" cy="888941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0093B3"/>
                </a:solidFill>
                <a:cs typeface="Arial" panose="020B0604020202020204" pitchFamily="34" charset="0"/>
              </a:rPr>
              <a:t>Main principles and values of the ESG – European Standards and Guidelines</a:t>
            </a:r>
            <a:endParaRPr lang="fr-BE" altLang="en-US" sz="28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3375818" y="3065560"/>
            <a:ext cx="2828925" cy="175859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8" name="Oval 7"/>
          <p:cNvSpPr/>
          <p:nvPr/>
        </p:nvSpPr>
        <p:spPr>
          <a:xfrm>
            <a:off x="3443288" y="1011238"/>
            <a:ext cx="2957512" cy="14986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>
              <a:solidFill>
                <a:srgbClr val="0033CC"/>
              </a:solidFill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3590924" y="1240006"/>
            <a:ext cx="2600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Twin-purpose</a:t>
            </a:r>
            <a:r>
              <a:rPr lang="fr-BE" altLang="en-US" sz="2000" b="1" dirty="0">
                <a:solidFill>
                  <a:schemeClr val="bg1"/>
                </a:solidFill>
              </a:rPr>
              <a:t> of QA: </a:t>
            </a:r>
            <a:r>
              <a:rPr lang="fr-BE" altLang="en-US" sz="2000" b="1" dirty="0" err="1" smtClean="0">
                <a:solidFill>
                  <a:schemeClr val="bg1"/>
                </a:solidFill>
              </a:rPr>
              <a:t>accountability</a:t>
            </a:r>
            <a:r>
              <a:rPr lang="fr-BE" altLang="en-US" sz="2000" b="1" dirty="0" smtClean="0">
                <a:solidFill>
                  <a:schemeClr val="bg1"/>
                </a:solidFill>
              </a:rPr>
              <a:t> </a:t>
            </a:r>
            <a:r>
              <a:rPr lang="fr-BE" altLang="en-US" sz="2000" b="1" dirty="0">
                <a:solidFill>
                  <a:schemeClr val="bg1"/>
                </a:solidFill>
              </a:rPr>
              <a:t>and </a:t>
            </a:r>
            <a:r>
              <a:rPr lang="fr-BE" altLang="en-US" sz="2000" b="1" dirty="0" err="1">
                <a:solidFill>
                  <a:schemeClr val="bg1"/>
                </a:solidFill>
              </a:rPr>
              <a:t>enhancement</a:t>
            </a:r>
            <a:endParaRPr lang="fr-BE" altLang="en-US" sz="2000" b="1" dirty="0">
              <a:solidFill>
                <a:schemeClr val="bg1"/>
              </a:solidFill>
            </a:endParaRP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3734978" y="3229395"/>
            <a:ext cx="22002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HEIs</a:t>
            </a:r>
            <a:r>
              <a:rPr lang="fr-BE" altLang="en-US" sz="2000" b="1" dirty="0">
                <a:solidFill>
                  <a:schemeClr val="bg1"/>
                </a:solidFill>
              </a:rPr>
              <a:t> have </a:t>
            </a:r>
            <a:r>
              <a:rPr lang="fr-BE" altLang="en-US" sz="2000" b="1" dirty="0" err="1">
                <a:solidFill>
                  <a:schemeClr val="bg1"/>
                </a:solidFill>
              </a:rPr>
              <a:t>primary</a:t>
            </a:r>
            <a:r>
              <a:rPr lang="fr-BE" altLang="en-US" sz="2000" b="1" dirty="0">
                <a:solidFill>
                  <a:schemeClr val="bg1"/>
                </a:solidFill>
              </a:rPr>
              <a:t> </a:t>
            </a:r>
            <a:r>
              <a:rPr lang="fr-BE" altLang="en-US" sz="2000" b="1" dirty="0" err="1">
                <a:solidFill>
                  <a:schemeClr val="bg1"/>
                </a:solidFill>
              </a:rPr>
              <a:t>responsibility</a:t>
            </a:r>
            <a:r>
              <a:rPr lang="fr-BE" altLang="en-US" sz="2000" b="1" dirty="0">
                <a:solidFill>
                  <a:schemeClr val="bg1"/>
                </a:solidFill>
              </a:rPr>
              <a:t> for </a:t>
            </a:r>
            <a:r>
              <a:rPr lang="fr-BE" altLang="en-US" sz="2000" b="1" dirty="0" err="1">
                <a:solidFill>
                  <a:schemeClr val="bg1"/>
                </a:solidFill>
              </a:rPr>
              <a:t>quality</a:t>
            </a:r>
            <a:r>
              <a:rPr lang="fr-BE" altLang="en-US" sz="2000" b="1" dirty="0">
                <a:solidFill>
                  <a:schemeClr val="bg1"/>
                </a:solidFill>
              </a:rPr>
              <a:t> and QA</a:t>
            </a:r>
          </a:p>
        </p:txBody>
      </p:sp>
      <p:sp>
        <p:nvSpPr>
          <p:cNvPr id="11" name="Oval 10"/>
          <p:cNvSpPr/>
          <p:nvPr/>
        </p:nvSpPr>
        <p:spPr>
          <a:xfrm>
            <a:off x="317500" y="1492249"/>
            <a:ext cx="2943225" cy="14208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548550" y="1608139"/>
            <a:ext cx="2357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Transparency</a:t>
            </a:r>
            <a:r>
              <a:rPr lang="fr-BE" altLang="en-US" sz="2000" b="1" dirty="0">
                <a:solidFill>
                  <a:schemeClr val="bg1"/>
                </a:solidFill>
              </a:rPr>
              <a:t> and </a:t>
            </a:r>
            <a:r>
              <a:rPr lang="fr-BE" altLang="en-US" sz="2000" b="1" dirty="0" err="1">
                <a:solidFill>
                  <a:schemeClr val="bg1"/>
                </a:solidFill>
              </a:rPr>
              <a:t>external</a:t>
            </a:r>
            <a:r>
              <a:rPr lang="fr-BE" altLang="en-US" sz="2000" b="1" dirty="0">
                <a:solidFill>
                  <a:schemeClr val="bg1"/>
                </a:solidFill>
              </a:rPr>
              <a:t> expertise in QA </a:t>
            </a:r>
            <a:r>
              <a:rPr lang="fr-BE" altLang="en-US" sz="2000" b="1" dirty="0" err="1">
                <a:solidFill>
                  <a:schemeClr val="bg1"/>
                </a:solidFill>
              </a:rPr>
              <a:t>processes</a:t>
            </a:r>
            <a:endParaRPr lang="fr-BE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19825" y="1894114"/>
            <a:ext cx="2800350" cy="1335281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6219825" y="2239004"/>
            <a:ext cx="278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>
                <a:solidFill>
                  <a:schemeClr val="bg1"/>
                </a:solidFill>
              </a:rPr>
              <a:t>Encourage culture of </a:t>
            </a:r>
            <a:r>
              <a:rPr lang="fr-BE" altLang="en-US" sz="2000" b="1" dirty="0" err="1">
                <a:solidFill>
                  <a:schemeClr val="bg1"/>
                </a:solidFill>
              </a:rPr>
              <a:t>quality</a:t>
            </a:r>
            <a:r>
              <a:rPr lang="fr-BE" altLang="en-US" sz="2000" b="1" dirty="0">
                <a:solidFill>
                  <a:schemeClr val="bg1"/>
                </a:solidFill>
              </a:rPr>
              <a:t> </a:t>
            </a:r>
            <a:r>
              <a:rPr lang="fr-BE" altLang="en-US" sz="2000" b="1" dirty="0" err="1">
                <a:solidFill>
                  <a:schemeClr val="bg1"/>
                </a:solidFill>
              </a:rPr>
              <a:t>within</a:t>
            </a:r>
            <a:r>
              <a:rPr lang="fr-BE" altLang="en-US" sz="2000" b="1" dirty="0">
                <a:solidFill>
                  <a:schemeClr val="bg1"/>
                </a:solidFill>
              </a:rPr>
              <a:t> </a:t>
            </a:r>
            <a:r>
              <a:rPr lang="fr-BE" altLang="en-US" sz="2000" b="1" dirty="0" err="1">
                <a:solidFill>
                  <a:schemeClr val="bg1"/>
                </a:solidFill>
              </a:rPr>
              <a:t>HEIs</a:t>
            </a:r>
            <a:endParaRPr lang="fr-BE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69005" y="3366244"/>
            <a:ext cx="2501900" cy="143193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32" name="TextBox 15"/>
          <p:cNvSpPr txBox="1">
            <a:spLocks noChangeArrowheads="1"/>
          </p:cNvSpPr>
          <p:nvPr/>
        </p:nvSpPr>
        <p:spPr bwMode="auto">
          <a:xfrm>
            <a:off x="6623048" y="3613525"/>
            <a:ext cx="2471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Processes</a:t>
            </a:r>
            <a:r>
              <a:rPr lang="fr-BE" altLang="en-US" sz="2000" b="1" dirty="0">
                <a:solidFill>
                  <a:schemeClr val="bg1"/>
                </a:solidFill>
              </a:rPr>
              <a:t> to </a:t>
            </a:r>
            <a:r>
              <a:rPr lang="fr-BE" altLang="en-US" sz="2000" b="1" dirty="0" err="1">
                <a:solidFill>
                  <a:schemeClr val="bg1"/>
                </a:solidFill>
              </a:rPr>
              <a:t>demonstrate</a:t>
            </a:r>
            <a:r>
              <a:rPr lang="fr-BE" altLang="en-US" sz="2000" b="1" dirty="0">
                <a:solidFill>
                  <a:schemeClr val="bg1"/>
                </a:solidFill>
              </a:rPr>
              <a:t> </a:t>
            </a:r>
            <a:r>
              <a:rPr lang="fr-BE" altLang="en-US" sz="2000" b="1" dirty="0" err="1">
                <a:solidFill>
                  <a:schemeClr val="bg1"/>
                </a:solidFill>
              </a:rPr>
              <a:t>accountability</a:t>
            </a:r>
            <a:endParaRPr lang="fr-BE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0" y="3366244"/>
            <a:ext cx="3260725" cy="1966393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34" name="TextBox 17"/>
          <p:cNvSpPr txBox="1">
            <a:spLocks noChangeArrowheads="1"/>
          </p:cNvSpPr>
          <p:nvPr/>
        </p:nvSpPr>
        <p:spPr bwMode="auto">
          <a:xfrm>
            <a:off x="180975" y="3570288"/>
            <a:ext cx="29253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smtClean="0">
                <a:solidFill>
                  <a:schemeClr val="bg1"/>
                </a:solidFill>
              </a:rPr>
              <a:t>Efficient &amp; effective </a:t>
            </a:r>
            <a:r>
              <a:rPr lang="fr-BE" altLang="en-US" sz="2000" b="1" dirty="0" err="1" smtClean="0">
                <a:solidFill>
                  <a:schemeClr val="bg1"/>
                </a:solidFill>
              </a:rPr>
              <a:t>organisational</a:t>
            </a:r>
            <a:r>
              <a:rPr lang="fr-BE" altLang="en-US" sz="2000" b="1" dirty="0" smtClean="0">
                <a:solidFill>
                  <a:schemeClr val="bg1"/>
                </a:solidFill>
              </a:rPr>
              <a:t> structures for provision and </a:t>
            </a:r>
            <a:r>
              <a:rPr lang="fr-BE" altLang="en-US" sz="2000" b="1" dirty="0">
                <a:solidFill>
                  <a:schemeClr val="bg1"/>
                </a:solidFill>
              </a:rPr>
              <a:t>support of </a:t>
            </a:r>
            <a:r>
              <a:rPr lang="fr-BE" altLang="en-US" sz="2000" b="1" dirty="0" smtClean="0">
                <a:solidFill>
                  <a:schemeClr val="bg1"/>
                </a:solidFill>
              </a:rPr>
              <a:t>programmes</a:t>
            </a:r>
            <a:endParaRPr lang="fr-BE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90057" y="5032471"/>
            <a:ext cx="2756262" cy="1424251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36" name="TextBox 19"/>
          <p:cNvSpPr txBox="1">
            <a:spLocks noChangeArrowheads="1"/>
          </p:cNvSpPr>
          <p:nvPr/>
        </p:nvSpPr>
        <p:spPr bwMode="auto">
          <a:xfrm>
            <a:off x="1789113" y="5507038"/>
            <a:ext cx="3057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Diversity</a:t>
            </a:r>
            <a:r>
              <a:rPr lang="fr-BE" altLang="en-US" sz="2000" b="1" dirty="0">
                <a:solidFill>
                  <a:schemeClr val="bg1"/>
                </a:solidFill>
              </a:rPr>
              <a:t> and innovation </a:t>
            </a:r>
          </a:p>
        </p:txBody>
      </p:sp>
      <p:sp>
        <p:nvSpPr>
          <p:cNvPr id="21" name="Oval 20"/>
          <p:cNvSpPr/>
          <p:nvPr/>
        </p:nvSpPr>
        <p:spPr>
          <a:xfrm>
            <a:off x="5241925" y="5066299"/>
            <a:ext cx="2800350" cy="137210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30738" name="TextBox 21"/>
          <p:cNvSpPr txBox="1">
            <a:spLocks noChangeArrowheads="1"/>
          </p:cNvSpPr>
          <p:nvPr/>
        </p:nvSpPr>
        <p:spPr bwMode="auto">
          <a:xfrm>
            <a:off x="5241925" y="5459413"/>
            <a:ext cx="278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000" b="1" dirty="0" err="1">
                <a:solidFill>
                  <a:schemeClr val="bg1"/>
                </a:solidFill>
              </a:rPr>
              <a:t>Interests</a:t>
            </a:r>
            <a:r>
              <a:rPr lang="fr-BE" altLang="en-US" sz="2000" b="1" dirty="0">
                <a:solidFill>
                  <a:schemeClr val="bg1"/>
                </a:solidFill>
              </a:rPr>
              <a:t> of society </a:t>
            </a:r>
            <a:r>
              <a:rPr lang="fr-BE" altLang="en-US" sz="2000" b="1" dirty="0" err="1">
                <a:solidFill>
                  <a:schemeClr val="bg1"/>
                </a:solidFill>
              </a:rPr>
              <a:t>safeguarded</a:t>
            </a:r>
            <a:r>
              <a:rPr lang="fr-BE" altLang="en-US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3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smtClean="0"/>
              <a:t>Main phases of </a:t>
            </a:r>
            <a:r>
              <a:rPr lang="fi-FI" sz="6000" dirty="0" err="1" smtClean="0"/>
              <a:t>the</a:t>
            </a:r>
            <a:r>
              <a:rPr lang="fi-FI" sz="6000" dirty="0" smtClean="0"/>
              <a:t> </a:t>
            </a:r>
            <a:r>
              <a:rPr lang="fi-FI" sz="6000" u="sng" dirty="0" err="1" smtClean="0"/>
              <a:t>pilot</a:t>
            </a:r>
            <a:r>
              <a:rPr lang="fi-FI" sz="6000" u="sng" dirty="0" smtClean="0"/>
              <a:t> </a:t>
            </a:r>
            <a:r>
              <a:rPr lang="fi-FI" sz="6000" u="sng" dirty="0" err="1" smtClean="0"/>
              <a:t>evaluation</a:t>
            </a:r>
            <a:r>
              <a:rPr lang="fi-FI" sz="6000" u="sng" dirty="0" err="1"/>
              <a:t>s</a:t>
            </a:r>
            <a:endParaRPr lang="fi-FI" sz="6000" u="sng" dirty="0"/>
          </a:p>
        </p:txBody>
      </p:sp>
    </p:spTree>
    <p:extLst>
      <p:ext uri="{BB962C8B-B14F-4D97-AF65-F5344CB8AC3E}">
        <p14:creationId xmlns:p14="http://schemas.microsoft.com/office/powerpoint/2010/main" val="3831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… in line with the ESG: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182915"/>
            <a:ext cx="8047037" cy="4753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b="0" dirty="0" smtClean="0"/>
              <a:t>Appointment and training of </a:t>
            </a:r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international</a:t>
            </a:r>
            <a:r>
              <a:rPr lang="fi-FI" b="0" dirty="0" smtClean="0"/>
              <a:t> </a:t>
            </a:r>
            <a:r>
              <a:rPr lang="fi-FI" b="0" dirty="0" err="1" smtClean="0"/>
              <a:t>evaluation</a:t>
            </a:r>
            <a:r>
              <a:rPr lang="fi-FI" b="0" dirty="0" smtClean="0"/>
              <a:t> </a:t>
            </a:r>
            <a:r>
              <a:rPr lang="fi-FI" b="0" dirty="0" err="1" smtClean="0"/>
              <a:t>group</a:t>
            </a:r>
            <a:endParaRPr lang="fi-FI" b="0" dirty="0" smtClean="0"/>
          </a:p>
          <a:p>
            <a:pPr marL="457200" indent="-457200">
              <a:buFont typeface="+mj-lt"/>
              <a:buAutoNum type="arabicPeriod"/>
            </a:pPr>
            <a:endParaRPr lang="fi-FI" b="0" dirty="0" smtClean="0"/>
          </a:p>
          <a:p>
            <a:pPr marL="457200" indent="-457200">
              <a:buFont typeface="+mj-lt"/>
              <a:buAutoNum type="arabicPeriod"/>
            </a:pPr>
            <a:r>
              <a:rPr lang="fi-FI" b="0" dirty="0" smtClean="0"/>
              <a:t>Self-evaluation and compilation of other material by the higher education institution</a:t>
            </a:r>
          </a:p>
          <a:p>
            <a:pPr marL="457200" indent="-457200">
              <a:buFont typeface="+mj-lt"/>
              <a:buAutoNum type="arabicPeriod"/>
            </a:pPr>
            <a:endParaRPr lang="fi-FI" b="0" dirty="0" smtClean="0"/>
          </a:p>
          <a:p>
            <a:pPr marL="457200" indent="-457200">
              <a:buFont typeface="+mj-lt"/>
              <a:buAutoNum type="arabicPeriod"/>
            </a:pPr>
            <a:r>
              <a:rPr lang="fi-FI" b="0" dirty="0" smtClean="0"/>
              <a:t>Site visit to the higher education institution</a:t>
            </a:r>
          </a:p>
          <a:p>
            <a:pPr marL="457200" indent="-457200">
              <a:buFont typeface="+mj-lt"/>
              <a:buAutoNum type="arabicPeriod"/>
            </a:pPr>
            <a:endParaRPr lang="fi-FI" b="0" dirty="0" smtClean="0"/>
          </a:p>
          <a:p>
            <a:pPr marL="457200" indent="-457200">
              <a:buFont typeface="+mj-lt"/>
              <a:buAutoNum type="arabicPeriod"/>
            </a:pPr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/>
              <a:t>international</a:t>
            </a:r>
            <a:r>
              <a:rPr lang="fi-FI" b="0" dirty="0"/>
              <a:t> </a:t>
            </a:r>
            <a:r>
              <a:rPr lang="fi-FI" b="0" dirty="0" err="1"/>
              <a:t>evaluation</a:t>
            </a:r>
            <a:r>
              <a:rPr lang="fi-FI" b="0" dirty="0"/>
              <a:t> </a:t>
            </a:r>
            <a:r>
              <a:rPr lang="fi-FI" b="0" dirty="0" err="1" smtClean="0"/>
              <a:t>group’s</a:t>
            </a:r>
            <a:r>
              <a:rPr lang="fi-FI" b="0" dirty="0" smtClean="0"/>
              <a:t> </a:t>
            </a:r>
            <a:r>
              <a:rPr lang="fi-FI" b="0" dirty="0" err="1" smtClean="0"/>
              <a:t>report</a:t>
            </a:r>
            <a:endParaRPr lang="fi-FI" b="0" dirty="0" smtClean="0"/>
          </a:p>
          <a:p>
            <a:pPr marL="457200" indent="-457200">
              <a:buFont typeface="+mj-lt"/>
              <a:buAutoNum type="arabicPeriod"/>
            </a:pPr>
            <a:endParaRPr lang="fi-FI" b="0" dirty="0"/>
          </a:p>
          <a:p>
            <a:pPr marL="457200" indent="-457200">
              <a:buFont typeface="+mj-lt"/>
              <a:buAutoNum type="arabicPeriod"/>
            </a:pPr>
            <a:r>
              <a:rPr lang="fi-FI" b="0" dirty="0" err="1" smtClean="0"/>
              <a:t>Publication</a:t>
            </a:r>
            <a:r>
              <a:rPr lang="fi-FI" b="0" dirty="0" smtClean="0"/>
              <a:t> of the report 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62" y="256658"/>
            <a:ext cx="8047037" cy="1195798"/>
          </a:xfrm>
        </p:spPr>
        <p:txBody>
          <a:bodyPr/>
          <a:lstStyle/>
          <a:p>
            <a:r>
              <a:rPr lang="fi-FI" dirty="0" smtClean="0"/>
              <a:t>Composition of </a:t>
            </a:r>
            <a:r>
              <a:rPr lang="fi-FI" dirty="0" err="1" smtClean="0"/>
              <a:t>international</a:t>
            </a:r>
            <a:r>
              <a:rPr lang="fi-FI" dirty="0" smtClean="0"/>
              <a:t> </a:t>
            </a:r>
            <a:r>
              <a:rPr lang="fi-FI" dirty="0" err="1" smtClean="0"/>
              <a:t>evaluation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2763" y="1452455"/>
            <a:ext cx="8047037" cy="450420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/>
              <a:t>Five members: 3 from Azerbaijan, 2 from Finland/Estonia </a:t>
            </a:r>
            <a:endParaRPr lang="fi-FI" sz="1800" b="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 err="1" smtClean="0"/>
              <a:t>Members</a:t>
            </a:r>
            <a:r>
              <a:rPr lang="fi-FI" sz="1800" b="0" dirty="0" smtClean="0"/>
              <a:t> </a:t>
            </a:r>
            <a:r>
              <a:rPr lang="fi-FI" sz="1800" b="0" dirty="0"/>
              <a:t>represent different personnel groups at HEIs, and students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i-FI" sz="1800" b="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 err="1" smtClean="0"/>
              <a:t>The</a:t>
            </a:r>
            <a:r>
              <a:rPr lang="fi-FI" sz="1800" b="0" dirty="0" smtClean="0"/>
              <a:t> </a:t>
            </a:r>
            <a:r>
              <a:rPr lang="fi-FI" sz="1800" b="0" dirty="0"/>
              <a:t>goal is to include a few individuals with prior experience in the external evaluation of higher education institutions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i-FI" sz="1800" b="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 err="1"/>
              <a:t>M</a:t>
            </a:r>
            <a:r>
              <a:rPr lang="fi-FI" sz="1800" b="0" dirty="0" err="1" smtClean="0"/>
              <a:t>embers</a:t>
            </a:r>
            <a:r>
              <a:rPr lang="fi-FI" sz="1800" b="0" dirty="0" smtClean="0"/>
              <a:t> and Chair appointed </a:t>
            </a:r>
            <a:r>
              <a:rPr lang="fi-FI" sz="1800" b="0" dirty="0" err="1" smtClean="0"/>
              <a:t>by</a:t>
            </a:r>
            <a:r>
              <a:rPr lang="fi-FI" sz="1800" b="0" dirty="0" smtClean="0"/>
              <a:t> Project </a:t>
            </a:r>
            <a:r>
              <a:rPr lang="fi-FI" sz="1800" b="0" dirty="0" err="1" smtClean="0"/>
              <a:t>Leaders</a:t>
            </a:r>
            <a:r>
              <a:rPr lang="fi-FI" sz="1800" b="0" dirty="0" smtClean="0"/>
              <a:t>; before appointment the HEI is given the opportunity to comment on the composition, especially from the perspective of disqualification</a:t>
            </a:r>
          </a:p>
          <a:p>
            <a:endParaRPr lang="fi-FI" sz="1800" b="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 smtClean="0"/>
              <a:t>Members are on an equal footing as evaluators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i-FI" sz="1800" b="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sz="1800" b="0" dirty="0" smtClean="0"/>
              <a:t>Project manager from FINEEC/EKKA takes part in the team’s activities as an expert of external evaluation of higher education and supports the work of the committee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6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Support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Self-evaluations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338" y="1182915"/>
            <a:ext cx="8047037" cy="4753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smtClean="0">
                <a:latin typeface="+mn-lt"/>
              </a:rPr>
              <a:t>3 </a:t>
            </a:r>
            <a:r>
              <a:rPr lang="fi-FI" sz="2400" b="0" dirty="0" err="1" smtClean="0">
                <a:latin typeface="+mn-lt"/>
              </a:rPr>
              <a:t>step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by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step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trainings</a:t>
            </a:r>
            <a:r>
              <a:rPr lang="fi-FI" sz="2400" b="0" dirty="0" smtClean="0">
                <a:latin typeface="+mn-lt"/>
              </a:rPr>
              <a:t> for </a:t>
            </a:r>
            <a:r>
              <a:rPr lang="fi-FI" sz="2400" b="0" dirty="0" err="1" smtClean="0">
                <a:latin typeface="+mn-lt"/>
              </a:rPr>
              <a:t>the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pilot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institutions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during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the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autumn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term</a:t>
            </a:r>
            <a:r>
              <a:rPr lang="fi-FI" sz="2400" b="0" dirty="0" smtClean="0">
                <a:latin typeface="+mn-lt"/>
              </a:rPr>
              <a:t>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 smtClean="0">
                <a:latin typeface="+mn-lt"/>
              </a:rPr>
              <a:t>Pilot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evaluations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will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take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place</a:t>
            </a:r>
            <a:r>
              <a:rPr lang="fi-FI" sz="2400" b="0" dirty="0" smtClean="0">
                <a:latin typeface="+mn-lt"/>
              </a:rPr>
              <a:t> in </a:t>
            </a:r>
            <a:r>
              <a:rPr lang="fi-FI" sz="2400" b="0" dirty="0" err="1" smtClean="0">
                <a:latin typeface="+mn-lt"/>
              </a:rPr>
              <a:t>March-April</a:t>
            </a:r>
            <a:r>
              <a:rPr lang="fi-FI" sz="2400" b="0" dirty="0" smtClean="0">
                <a:latin typeface="+mn-lt"/>
              </a:rPr>
              <a:t>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err="1" smtClean="0">
                <a:latin typeface="+mn-lt"/>
              </a:rPr>
              <a:t>Pilot</a:t>
            </a:r>
            <a:r>
              <a:rPr lang="fi-FI" sz="2400" b="0" dirty="0" smtClean="0">
                <a:latin typeface="+mn-lt"/>
              </a:rPr>
              <a:t> </a:t>
            </a:r>
            <a:r>
              <a:rPr lang="fi-FI" sz="2400" b="0" dirty="0" err="1" smtClean="0">
                <a:latin typeface="+mn-lt"/>
              </a:rPr>
              <a:t>institutions</a:t>
            </a:r>
            <a:r>
              <a:rPr lang="fi-FI" sz="2400" b="0" dirty="0" smtClean="0">
                <a:latin typeface="+mn-lt"/>
              </a:rPr>
              <a:t>: </a:t>
            </a:r>
            <a:r>
              <a:rPr lang="en-US" sz="2400" b="0" dirty="0"/>
              <a:t>Azerbaijan State Pedagogical </a:t>
            </a:r>
            <a:r>
              <a:rPr lang="en-US" sz="2400" b="0" dirty="0" smtClean="0"/>
              <a:t>University, </a:t>
            </a:r>
            <a:r>
              <a:rPr lang="en-US" sz="2400" b="0" dirty="0"/>
              <a:t>Azerbaijan State University of </a:t>
            </a:r>
            <a:r>
              <a:rPr lang="en-US" sz="2400" b="0" dirty="0" smtClean="0"/>
              <a:t>Economics and </a:t>
            </a:r>
            <a:r>
              <a:rPr lang="en-US" sz="2400" b="0" dirty="0"/>
              <a:t>Azerbaijan Technical University</a:t>
            </a:r>
            <a:endParaRPr lang="fi-FI" sz="2400" b="0" dirty="0"/>
          </a:p>
          <a:p>
            <a:r>
              <a:rPr lang="en-US" sz="2400" dirty="0" smtClean="0"/>
              <a:t> 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8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9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smtClean="0"/>
              <a:t>Outline for </a:t>
            </a:r>
            <a:br>
              <a:rPr lang="fi-FI" sz="6000" dirty="0" smtClean="0"/>
            </a:br>
            <a:r>
              <a:rPr lang="fi-FI" sz="6000" dirty="0" smtClean="0"/>
              <a:t/>
            </a:r>
            <a:br>
              <a:rPr lang="fi-FI" sz="6000" dirty="0" smtClean="0"/>
            </a:br>
            <a:r>
              <a:rPr lang="fi-FI" sz="6000" u="sng" dirty="0" smtClean="0"/>
              <a:t>Site visit</a:t>
            </a:r>
            <a:endParaRPr lang="fi-FI" sz="6000" u="sng" dirty="0"/>
          </a:p>
        </p:txBody>
      </p:sp>
    </p:spTree>
    <p:extLst>
      <p:ext uri="{BB962C8B-B14F-4D97-AF65-F5344CB8AC3E}">
        <p14:creationId xmlns:p14="http://schemas.microsoft.com/office/powerpoint/2010/main" val="24734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2763" y="768443"/>
            <a:ext cx="8047037" cy="47536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0" dirty="0">
                <a:latin typeface="+mn-lt"/>
              </a:rPr>
              <a:t>The purpose </a:t>
            </a:r>
            <a:r>
              <a:rPr lang="en-GB" sz="2400" b="0" dirty="0" smtClean="0">
                <a:latin typeface="+mn-lt"/>
              </a:rPr>
              <a:t>is </a:t>
            </a:r>
            <a:r>
              <a:rPr lang="en-GB" sz="2400" b="0" dirty="0">
                <a:latin typeface="+mn-lt"/>
              </a:rPr>
              <a:t>to verify and supplement the observations made based on the written material submitted by the </a:t>
            </a:r>
            <a:r>
              <a:rPr lang="en-GB" sz="2400" b="0" dirty="0" smtClean="0">
                <a:latin typeface="+mn-lt"/>
              </a:rPr>
              <a:t>HEI.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+mn-lt"/>
              </a:rPr>
              <a:t>The </a:t>
            </a:r>
            <a:r>
              <a:rPr lang="en-GB" sz="2400" b="0" dirty="0">
                <a:latin typeface="+mn-lt"/>
              </a:rPr>
              <a:t>goal is to make the </a:t>
            </a:r>
            <a:r>
              <a:rPr lang="en-GB" sz="2400" b="0" dirty="0" smtClean="0">
                <a:latin typeface="+mn-lt"/>
              </a:rPr>
              <a:t>site visit </a:t>
            </a:r>
            <a:r>
              <a:rPr lang="en-GB" sz="2400" b="0" dirty="0">
                <a:latin typeface="+mn-lt"/>
              </a:rPr>
              <a:t>an interactive event that supports the development of the institution’s operations. </a:t>
            </a:r>
            <a:endParaRPr lang="fi-FI" sz="240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0" dirty="0" smtClean="0">
                <a:latin typeface="+mn-lt"/>
              </a:rPr>
              <a:t>The </a:t>
            </a:r>
            <a:r>
              <a:rPr lang="en-GB" sz="2400" b="0" dirty="0">
                <a:latin typeface="+mn-lt"/>
              </a:rPr>
              <a:t>project manager prepares a schedule of the visit in cooperation with the higher education institution, and in accordance with the wishes expressed by the </a:t>
            </a:r>
            <a:r>
              <a:rPr lang="en-GB" sz="2400" b="0" dirty="0" smtClean="0">
                <a:latin typeface="+mn-lt"/>
              </a:rPr>
              <a:t>evaluation group.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0" dirty="0">
                <a:latin typeface="+mn-lt"/>
              </a:rPr>
              <a:t>The site visit lasts three </a:t>
            </a:r>
            <a:r>
              <a:rPr lang="en-GB" sz="2400" b="0" dirty="0" smtClean="0">
                <a:latin typeface="+mn-lt"/>
              </a:rPr>
              <a:t>days.</a:t>
            </a:r>
            <a:endParaRPr lang="en-GB" sz="24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5D6809-A696-4D0D-90FD-F3CC10D7004C}" type="datetime1">
              <a:rPr lang="fi-FI" smtClean="0"/>
              <a:t>31.5.2016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1_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RVI_EN_2015_uusi" id="{35D59088-3D87-4603-B137-38772DF69515}" vid="{C993B41F-EC5A-41D1-B661-C444C1245E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789</TotalTime>
  <Words>1101</Words>
  <Application>Microsoft Office PowerPoint</Application>
  <PresentationFormat>Экран (4:3)</PresentationFormat>
  <Paragraphs>182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KARVI_FI_2015</vt:lpstr>
      <vt:lpstr>1_KARVI_FI_2015</vt:lpstr>
      <vt:lpstr>Piloting Standards and Guidelines for Quality Assurance of Higher Education in Azerbaijan - AzSG </vt:lpstr>
      <vt:lpstr>EHEA Challenges for Azerbaijan</vt:lpstr>
      <vt:lpstr>Main principles and values of the ESG – European Standards and Guidelines</vt:lpstr>
      <vt:lpstr>Main phases of the pilot evaluations</vt:lpstr>
      <vt:lpstr>… in line with the ESG:</vt:lpstr>
      <vt:lpstr>Composition of international evaluation group</vt:lpstr>
      <vt:lpstr>Support for the Self-evaluations</vt:lpstr>
      <vt:lpstr>Outline for   Site visit</vt:lpstr>
      <vt:lpstr>Презентация PowerPoint</vt:lpstr>
      <vt:lpstr>Презентация PowerPoint</vt:lpstr>
      <vt:lpstr>Outline for  International evaluation group’s report</vt:lpstr>
      <vt:lpstr>Презентация PowerPoint</vt:lpstr>
      <vt:lpstr>Drafting the AzSG</vt:lpstr>
      <vt:lpstr>Drafting process</vt:lpstr>
      <vt:lpstr>Drafting group members</vt:lpstr>
      <vt:lpstr> Drafting in Quba</vt:lpstr>
      <vt:lpstr>Basic principles for drafting</vt:lpstr>
      <vt:lpstr>Focus areas for improvement</vt:lpstr>
      <vt:lpstr>The aim of pilot evaluations</vt:lpstr>
      <vt:lpstr>1 Strategic and organisational management  </vt:lpstr>
      <vt:lpstr>2 Study programmes </vt:lpstr>
      <vt:lpstr>3 Teaching and learning</vt:lpstr>
      <vt:lpstr>4 Research and development</vt:lpstr>
      <vt:lpstr>5 Academic staff</vt:lpstr>
      <vt:lpstr>6 Students</vt:lpstr>
      <vt:lpstr>Презентация PowerPoint</vt:lpstr>
    </vt:vector>
  </TitlesOfParts>
  <Company>TEM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about the evaluation process for the pilots</dc:title>
  <dc:creator>Hiltunen Kirsi</dc:creator>
  <cp:lastModifiedBy>Mammadova</cp:lastModifiedBy>
  <cp:revision>85</cp:revision>
  <cp:lastPrinted>2016-05-20T07:46:05Z</cp:lastPrinted>
  <dcterms:created xsi:type="dcterms:W3CDTF">2016-05-18T07:06:59Z</dcterms:created>
  <dcterms:modified xsi:type="dcterms:W3CDTF">2016-05-31T05:36:44Z</dcterms:modified>
</cp:coreProperties>
</file>