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14" r:id="rId1"/>
  </p:sldMasterIdLst>
  <p:notesMasterIdLst>
    <p:notesMasterId r:id="rId11"/>
  </p:notesMasterIdLst>
  <p:handoutMasterIdLst>
    <p:handoutMasterId r:id="rId12"/>
  </p:handoutMasterIdLst>
  <p:sldIdLst>
    <p:sldId id="322" r:id="rId2"/>
    <p:sldId id="325" r:id="rId3"/>
    <p:sldId id="326" r:id="rId4"/>
    <p:sldId id="328" r:id="rId5"/>
    <p:sldId id="332" r:id="rId6"/>
    <p:sldId id="329" r:id="rId7"/>
    <p:sldId id="330" r:id="rId8"/>
    <p:sldId id="331" r:id="rId9"/>
    <p:sldId id="32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D0D"/>
    <a:srgbClr val="00A8B4"/>
    <a:srgbClr val="FFA300"/>
    <a:srgbClr val="928B81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519" autoAdjust="0"/>
  </p:normalViewPr>
  <p:slideViewPr>
    <p:cSldViewPr snapToGrid="0" snapToObjects="1">
      <p:cViewPr varScale="1">
        <p:scale>
          <a:sx n="62" d="100"/>
          <a:sy n="62" d="100"/>
        </p:scale>
        <p:origin x="1650" y="66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2/22/2016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22.2.2016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29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0D887-6213-43BA-98F4-803FD3AA0B2A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 w="12700"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87925" cy="4468812"/>
          </a:xfrm>
          <a:ln/>
        </p:spPr>
        <p:txBody>
          <a:bodyPr lIns="96848" tIns="48425" rIns="96848" bIns="48425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135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BBF37-DE32-4630-A0BC-ED5EF9746504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 w="12700"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87925" cy="4468812"/>
          </a:xfrm>
          <a:ln/>
        </p:spPr>
        <p:txBody>
          <a:bodyPr lIns="96848" tIns="48425" rIns="96848" bIns="48425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23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C5804-CC96-48A6-9470-A0F721C396BD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 w="12700"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87925" cy="4468812"/>
          </a:xfrm>
          <a:ln/>
        </p:spPr>
        <p:txBody>
          <a:bodyPr lIns="96848" tIns="48425" rIns="96848" bIns="48425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39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09EAD-6D17-4355-8890-869AC5A9D157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 w="12700"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87925" cy="4468812"/>
          </a:xfrm>
          <a:ln/>
        </p:spPr>
        <p:txBody>
          <a:bodyPr lIns="96848" tIns="48425" rIns="96848" bIns="48425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666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D61C4-7E7F-4697-AFFB-AB6A57B353F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 w="12700"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87925" cy="4468812"/>
          </a:xfrm>
          <a:ln/>
        </p:spPr>
        <p:txBody>
          <a:bodyPr lIns="96848" tIns="48425" rIns="96848" bIns="48425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224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 smtClean="0"/>
              <a:t>Confidentiality</a:t>
            </a:r>
            <a:r>
              <a:rPr lang="en-GB" noProof="0" dirty="0" smtClean="0"/>
              <a:t>:</a:t>
            </a:r>
            <a:r>
              <a:rPr lang="en-GB" baseline="0" noProof="0" dirty="0" smtClean="0"/>
              <a:t> All of the information acquired during the process, except for that published in the final report is confidential. Respect the ownership of the information you receive.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Any evaluative judgments or outcomes of the audit may not be disclosed before the decision concerning the outcome of the audit has been made by FINEEC’s Higher Education Evaluation Committee. </a:t>
            </a:r>
            <a:br>
              <a:rPr lang="en-GB" noProof="0" dirty="0" smtClean="0"/>
            </a:br>
            <a:endParaRPr lang="en-GB" baseline="0" noProof="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noProof="0" dirty="0" smtClean="0"/>
              <a:t>Impartiality and </a:t>
            </a:r>
            <a:r>
              <a:rPr lang="en-GB" b="1" noProof="0" dirty="0" smtClean="0"/>
              <a:t>Objectivity</a:t>
            </a:r>
            <a:r>
              <a:rPr lang="en-GB" noProof="0" dirty="0" smtClean="0"/>
              <a:t>: Auditors should take an impartial and objective approach towards the HEI subject to the audit. </a:t>
            </a:r>
            <a:r>
              <a:rPr lang="en-GB" baseline="0" noProof="0" dirty="0" smtClean="0"/>
              <a:t>I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mpartial, unbiased attitude and avoid any conflict of interest. To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apply p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rofessional objectivity in evaluating and reporting information related to the audit. Balanced assessment of all the relevant circumstances.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You should recognise the power you have as auditors and the</a:t>
            </a:r>
            <a:r>
              <a:rPr lang="en-GB" baseline="0" noProof="0" dirty="0" smtClean="0"/>
              <a:t> responsibility it brings.</a:t>
            </a:r>
            <a:br>
              <a:rPr lang="en-GB" baseline="0" noProof="0" dirty="0" smtClean="0"/>
            </a:b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Transparent and evidence-based: 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audit must be based on transparent and systematically applied criteria, and material collected in connection with the audit</a:t>
            </a:r>
            <a:r>
              <a:rPr lang="en-GB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– evidence-based.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noProof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Make factually correct statements/judgments. Do not knowingly misrepresent facts and when expressing an opinion you take care that you have sufficient facts/evidence to support that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statement. Do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knowingly leave facts out of the report that would change the judgement.</a:t>
            </a:r>
          </a:p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2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3787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813" y="1557338"/>
            <a:ext cx="7272337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9CA10-29D5-4065-A8ED-A620B7B0457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19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11.5.2014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4164" y="2361679"/>
            <a:ext cx="8731023" cy="212326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800" i="1" dirty="0" smtClean="0"/>
              <a:t>Tasks, responsibilities and ethics of the evaluator</a:t>
            </a:r>
            <a:endParaRPr lang="fi-FI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Helka Kekäläinen</a:t>
            </a:r>
          </a:p>
          <a:p>
            <a:r>
              <a:rPr lang="fi-FI" dirty="0" smtClean="0"/>
              <a:t>23.-24.2.2016 Baku</a:t>
            </a:r>
            <a:endParaRPr lang="fi-FI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881247" y="4686352"/>
            <a:ext cx="2264340" cy="217164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Isosceles Triangle 4"/>
          <p:cNvSpPr/>
          <p:nvPr/>
        </p:nvSpPr>
        <p:spPr>
          <a:xfrm>
            <a:off x="541339" y="5647254"/>
            <a:ext cx="1395363" cy="121074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Isosceles Triangle 7"/>
          <p:cNvSpPr/>
          <p:nvPr/>
        </p:nvSpPr>
        <p:spPr>
          <a:xfrm>
            <a:off x="8446319" y="3859908"/>
            <a:ext cx="697681" cy="60537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sosceles Triangle 8"/>
          <p:cNvSpPr/>
          <p:nvPr/>
        </p:nvSpPr>
        <p:spPr>
          <a:xfrm>
            <a:off x="8239534" y="2239284"/>
            <a:ext cx="697681" cy="6053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Isosceles Triangle 9"/>
          <p:cNvSpPr/>
          <p:nvPr/>
        </p:nvSpPr>
        <p:spPr>
          <a:xfrm>
            <a:off x="7049325" y="2706693"/>
            <a:ext cx="697681" cy="60537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Isosceles Triangle 10"/>
          <p:cNvSpPr/>
          <p:nvPr/>
        </p:nvSpPr>
        <p:spPr>
          <a:xfrm>
            <a:off x="3213494" y="6252626"/>
            <a:ext cx="697681" cy="60537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9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altLang="fi-FI" sz="2800" dirty="0"/>
              <a:t>Responsibilities of </a:t>
            </a:r>
            <a:r>
              <a:rPr lang="en-US" altLang="fi-FI" sz="2800" dirty="0" smtClean="0"/>
              <a:t>the </a:t>
            </a:r>
            <a:r>
              <a:rPr lang="en-US" altLang="fi-FI" sz="2800" dirty="0"/>
              <a:t>team 1/2</a:t>
            </a:r>
            <a:endParaRPr lang="fi-FI" altLang="fi-FI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5834063" cy="3687762"/>
          </a:xfrm>
          <a:noFill/>
          <a:ln/>
        </p:spPr>
        <p:txBody>
          <a:bodyPr lIns="92075" tIns="46038" rIns="92075" bIns="46038"/>
          <a:lstStyle/>
          <a:p>
            <a:pPr marL="384175" indent="-384175">
              <a:buFont typeface="Wingdings" panose="05000000000000000000" pitchFamily="2" charset="2"/>
              <a:buNone/>
            </a:pPr>
            <a:r>
              <a:rPr lang="en-US" altLang="fi-FI" sz="2200" b="1" dirty="0"/>
              <a:t>Before </a:t>
            </a:r>
            <a:r>
              <a:rPr lang="en-US" altLang="fi-FI" sz="2200" b="1" dirty="0" smtClean="0"/>
              <a:t>the </a:t>
            </a:r>
            <a:r>
              <a:rPr lang="en-US" altLang="fi-FI" sz="2200" b="1" dirty="0"/>
              <a:t>visit</a:t>
            </a:r>
            <a:r>
              <a:rPr lang="en-US" altLang="fi-FI" sz="2200" dirty="0"/>
              <a:t> </a:t>
            </a:r>
          </a:p>
          <a:p>
            <a:pPr marL="384175" indent="-384175"/>
            <a:r>
              <a:rPr lang="en-US" altLang="fi-FI" sz="2000" dirty="0"/>
              <a:t>study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Manual </a:t>
            </a:r>
          </a:p>
          <a:p>
            <a:pPr marL="384175" indent="-384175"/>
            <a:r>
              <a:rPr lang="en-US" altLang="fi-FI" sz="2000" dirty="0"/>
              <a:t>participate </a:t>
            </a:r>
            <a:r>
              <a:rPr lang="en-US" altLang="fi-FI" sz="2000" dirty="0" smtClean="0"/>
              <a:t>in </a:t>
            </a:r>
            <a:r>
              <a:rPr lang="en-US" altLang="fi-FI" sz="2000" dirty="0"/>
              <a:t>training and team's meetings</a:t>
            </a:r>
          </a:p>
          <a:p>
            <a:pPr marL="384175" indent="-384175"/>
            <a:r>
              <a:rPr lang="en-US" altLang="fi-FI" sz="2000" dirty="0"/>
              <a:t>examine the HEI’s </a:t>
            </a:r>
            <a:r>
              <a:rPr lang="en-US" altLang="fi-FI" sz="2000" dirty="0" smtClean="0"/>
              <a:t>self-evaluation and other </a:t>
            </a:r>
            <a:r>
              <a:rPr lang="en-US" altLang="fi-FI" sz="2000" dirty="0"/>
              <a:t>material</a:t>
            </a:r>
          </a:p>
          <a:p>
            <a:pPr marL="384175" indent="-384175"/>
            <a:r>
              <a:rPr lang="en-US" altLang="fi-FI" sz="2000" dirty="0"/>
              <a:t>decide on how to carry out the </a:t>
            </a:r>
            <a:r>
              <a:rPr lang="en-US" altLang="fi-FI" sz="2000" dirty="0" smtClean="0"/>
              <a:t>visit </a:t>
            </a:r>
            <a:r>
              <a:rPr lang="en-US" altLang="fi-FI" sz="2000" dirty="0"/>
              <a:t>and which groups/individuals to interview</a:t>
            </a:r>
          </a:p>
          <a:p>
            <a:pPr marL="384175" indent="-384175"/>
            <a:r>
              <a:rPr lang="en-US" altLang="fi-FI" sz="2000" dirty="0"/>
              <a:t>determine any additional material that may need to be requested from the institution</a:t>
            </a:r>
          </a:p>
          <a:p>
            <a:pPr marL="384175" indent="-384175"/>
            <a:r>
              <a:rPr lang="en-US" altLang="fi-FI" sz="2000" dirty="0"/>
              <a:t>draw up interview questions for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visit</a:t>
            </a:r>
          </a:p>
          <a:p>
            <a:pPr marL="384175" indent="-384175"/>
            <a:r>
              <a:rPr lang="en-US" altLang="fi-FI" sz="2000" dirty="0"/>
              <a:t>agree on the responsibilities with regard to drawing up the report and start the writing process.</a:t>
            </a:r>
          </a:p>
          <a:p>
            <a:pPr marL="384175" indent="-384175"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774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fi-FI" sz="2800" dirty="0"/>
              <a:t>Responsibilities of </a:t>
            </a:r>
            <a:r>
              <a:rPr lang="en-US" altLang="fi-FI" sz="2800" dirty="0" smtClean="0"/>
              <a:t>the </a:t>
            </a:r>
            <a:r>
              <a:rPr lang="en-US" altLang="fi-FI" sz="2800" dirty="0"/>
              <a:t>team 2/2</a:t>
            </a:r>
            <a:endParaRPr lang="fi-FI" altLang="fi-FI" sz="28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2520950"/>
          </a:xfrm>
          <a:noFill/>
          <a:ln/>
        </p:spPr>
        <p:txBody>
          <a:bodyPr lIns="92075" tIns="46038" rIns="92075" bIns="46038"/>
          <a:lstStyle/>
          <a:p>
            <a:pPr marL="384175" indent="-38417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i-FI" sz="2000" b="1" dirty="0"/>
              <a:t>During and after </a:t>
            </a:r>
            <a:r>
              <a:rPr lang="en-US" altLang="fi-FI" sz="2000" b="1" dirty="0" smtClean="0"/>
              <a:t>the </a:t>
            </a:r>
            <a:r>
              <a:rPr lang="en-US" altLang="fi-FI" sz="2000" b="1" dirty="0"/>
              <a:t>visit</a:t>
            </a:r>
          </a:p>
          <a:p>
            <a:pPr marL="384175" indent="-384175">
              <a:lnSpc>
                <a:spcPct val="90000"/>
              </a:lnSpc>
            </a:pPr>
            <a:r>
              <a:rPr lang="en-US" altLang="fi-FI" sz="2000" dirty="0"/>
              <a:t>conduct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visit as planned </a:t>
            </a:r>
          </a:p>
          <a:p>
            <a:pPr marL="384175" indent="-384175">
              <a:lnSpc>
                <a:spcPct val="90000"/>
              </a:lnSpc>
            </a:pPr>
            <a:r>
              <a:rPr lang="en-US" altLang="fi-FI" sz="2000" dirty="0"/>
              <a:t>draw up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report</a:t>
            </a:r>
          </a:p>
          <a:p>
            <a:pPr marL="384175" indent="-384175">
              <a:lnSpc>
                <a:spcPct val="90000"/>
              </a:lnSpc>
            </a:pPr>
            <a:r>
              <a:rPr lang="en-US" altLang="fi-FI" sz="2000" dirty="0"/>
              <a:t>a</a:t>
            </a:r>
            <a:r>
              <a:rPr lang="en-US" altLang="fi-FI" sz="2000" dirty="0" smtClean="0"/>
              <a:t>gree with group on the conclusions and outcomes</a:t>
            </a:r>
            <a:endParaRPr lang="en-US" altLang="fi-FI" sz="2000" dirty="0"/>
          </a:p>
          <a:p>
            <a:pPr marL="384175" indent="-384175">
              <a:lnSpc>
                <a:spcPct val="90000"/>
              </a:lnSpc>
            </a:pPr>
            <a:r>
              <a:rPr lang="en-US" altLang="fi-FI" sz="2000" dirty="0"/>
              <a:t>provide feedback on the </a:t>
            </a:r>
            <a:r>
              <a:rPr lang="en-US" altLang="fi-FI" sz="2000" dirty="0" smtClean="0"/>
              <a:t>evaluation </a:t>
            </a:r>
            <a:r>
              <a:rPr lang="en-US" altLang="fi-FI" sz="2000" dirty="0"/>
              <a:t>model. </a:t>
            </a:r>
          </a:p>
          <a:p>
            <a:pPr marL="384175" indent="-384175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i-FI" sz="2000" dirty="0"/>
          </a:p>
          <a:p>
            <a:pPr marL="384175" indent="-384175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529138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fi-FI" sz="2800" dirty="0"/>
              <a:t>Roles of </a:t>
            </a:r>
            <a:r>
              <a:rPr lang="en-US" altLang="fi-FI" sz="2800" dirty="0" smtClean="0"/>
              <a:t>the </a:t>
            </a:r>
            <a:r>
              <a:rPr lang="en-US" altLang="fi-FI" sz="2800" dirty="0"/>
              <a:t>team members</a:t>
            </a:r>
            <a:endParaRPr lang="fi-FI" altLang="fi-FI" sz="28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7208837" cy="4330700"/>
          </a:xfrm>
          <a:noFill/>
          <a:ln/>
        </p:spPr>
        <p:txBody>
          <a:bodyPr lIns="92075" tIns="46038" rIns="92075" bIns="46038"/>
          <a:lstStyle/>
          <a:p>
            <a:pPr marL="384175" indent="-384175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fi-FI" sz="2200" dirty="0"/>
              <a:t>In the </a:t>
            </a:r>
            <a:r>
              <a:rPr lang="en-US" altLang="fi-FI" sz="2200" dirty="0" smtClean="0"/>
              <a:t>evaluation </a:t>
            </a:r>
            <a:r>
              <a:rPr lang="en-US" altLang="fi-FI" sz="2200" dirty="0"/>
              <a:t>team, the members </a:t>
            </a:r>
          </a:p>
          <a:p>
            <a:pPr marL="384175" indent="-384175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fi-FI" sz="2200" dirty="0"/>
              <a:t>are </a:t>
            </a:r>
            <a:r>
              <a:rPr lang="en-US" altLang="fi-FI" sz="2200" b="1" dirty="0"/>
              <a:t>equal</a:t>
            </a:r>
            <a:r>
              <a:rPr lang="en-US" altLang="fi-FI" sz="2200" dirty="0"/>
              <a:t> and </a:t>
            </a:r>
            <a:r>
              <a:rPr lang="en-US" altLang="fi-FI" sz="2200" b="1" dirty="0"/>
              <a:t>active</a:t>
            </a:r>
            <a:r>
              <a:rPr lang="en-US" altLang="fi-FI" sz="2200" dirty="0"/>
              <a:t> and can divide </a:t>
            </a:r>
          </a:p>
          <a:p>
            <a:pPr marL="384175" indent="-384175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fi-FI" sz="2200" dirty="0"/>
              <a:t>tasks according to competence and </a:t>
            </a:r>
          </a:p>
          <a:p>
            <a:pPr marL="384175" indent="-384175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fi-FI" sz="2200" dirty="0"/>
              <a:t>expertise</a:t>
            </a:r>
            <a:r>
              <a:rPr lang="en-US" altLang="fi-FI" sz="2200" dirty="0" smtClean="0"/>
              <a:t>:</a:t>
            </a:r>
          </a:p>
          <a:p>
            <a:pPr marL="384175" indent="-384175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i-FI" sz="2200" dirty="0"/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management and administration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pedagogy 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research / R &amp; D, artistic activities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QA system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working life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student perspective</a:t>
            </a:r>
          </a:p>
          <a:p>
            <a:pPr marL="384175" indent="-384175">
              <a:lnSpc>
                <a:spcPct val="80000"/>
              </a:lnSpc>
            </a:pPr>
            <a:r>
              <a:rPr lang="en-US" altLang="fi-FI" sz="2200" dirty="0"/>
              <a:t>optional audit target</a:t>
            </a:r>
          </a:p>
          <a:p>
            <a:pPr marL="384175" indent="-384175">
              <a:lnSpc>
                <a:spcPct val="80000"/>
              </a:lnSpc>
            </a:pPr>
            <a:endParaRPr lang="fi-FI" altLang="fi-FI" sz="2200" dirty="0"/>
          </a:p>
          <a:p>
            <a:pPr marL="955675"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6274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fi-FI" sz="2800" dirty="0"/>
              <a:t>The role of the Chair</a:t>
            </a:r>
            <a:endParaRPr lang="fi-FI" altLang="fi-FI" sz="28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80400" cy="4330700"/>
          </a:xfrm>
          <a:noFill/>
          <a:ln/>
        </p:spPr>
        <p:txBody>
          <a:bodyPr lIns="92075" tIns="46038" rIns="92075" bIns="46038"/>
          <a:lstStyle/>
          <a:p>
            <a:pPr marL="955675" lvl="1">
              <a:lnSpc>
                <a:spcPct val="90000"/>
              </a:lnSpc>
            </a:pPr>
            <a:r>
              <a:rPr lang="en-US" altLang="fi-FI" sz="2000" dirty="0" smtClean="0"/>
              <a:t>chairing </a:t>
            </a:r>
            <a:r>
              <a:rPr lang="en-US" altLang="fi-FI" sz="2000" dirty="0"/>
              <a:t>team’s meetings </a:t>
            </a:r>
            <a:r>
              <a:rPr lang="en-US" altLang="fi-FI" sz="2000" dirty="0" smtClean="0"/>
              <a:t>and </a:t>
            </a:r>
            <a:r>
              <a:rPr lang="en-US" altLang="fi-FI" sz="2000" dirty="0"/>
              <a:t>visits, unless </a:t>
            </a:r>
            <a:r>
              <a:rPr lang="en-US" altLang="fi-FI" sz="2000" dirty="0" smtClean="0"/>
              <a:t>otherwise agreed</a:t>
            </a:r>
            <a:endParaRPr lang="en-US" altLang="fi-FI" sz="2000" dirty="0"/>
          </a:p>
          <a:p>
            <a:pPr marL="955675" lvl="1">
              <a:lnSpc>
                <a:spcPct val="90000"/>
              </a:lnSpc>
            </a:pPr>
            <a:r>
              <a:rPr lang="en-US" altLang="fi-FI" sz="2000" dirty="0"/>
              <a:t>participating with the project manager in the briefing and </a:t>
            </a:r>
            <a:r>
              <a:rPr lang="en-US" altLang="fi-FI" sz="2000" dirty="0" smtClean="0"/>
              <a:t>discussion event </a:t>
            </a:r>
            <a:r>
              <a:rPr lang="en-US" altLang="fi-FI" sz="2000" dirty="0"/>
              <a:t>arranged at the HEI prior to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visit</a:t>
            </a:r>
          </a:p>
          <a:p>
            <a:pPr marL="955675" lvl="1">
              <a:lnSpc>
                <a:spcPct val="90000"/>
              </a:lnSpc>
            </a:pPr>
            <a:r>
              <a:rPr lang="en-US" altLang="fi-FI" sz="2000" dirty="0"/>
              <a:t>taking </a:t>
            </a:r>
            <a:r>
              <a:rPr lang="en-US" altLang="fi-FI" sz="2000" dirty="0" smtClean="0"/>
              <a:t>overall responsibility </a:t>
            </a:r>
            <a:r>
              <a:rPr lang="en-US" altLang="fi-FI" sz="2000" dirty="0"/>
              <a:t>for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task </a:t>
            </a:r>
            <a:r>
              <a:rPr lang="en-US" altLang="fi-FI" sz="2000" dirty="0" smtClean="0"/>
              <a:t>and </a:t>
            </a:r>
            <a:r>
              <a:rPr lang="en-US" altLang="fi-FI" sz="2000" dirty="0"/>
              <a:t>editing the audit report jointly with the project manager</a:t>
            </a:r>
          </a:p>
          <a:p>
            <a:pPr marL="955675" lvl="1">
              <a:lnSpc>
                <a:spcPct val="90000"/>
              </a:lnSpc>
            </a:pPr>
            <a:r>
              <a:rPr lang="en-US" altLang="fi-FI" sz="2000" dirty="0"/>
              <a:t>presenting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results </a:t>
            </a:r>
            <a:r>
              <a:rPr lang="en-US" altLang="fi-FI" sz="2000" dirty="0" smtClean="0"/>
              <a:t>at the </a:t>
            </a:r>
            <a:r>
              <a:rPr lang="en-US" altLang="fi-FI" sz="2000" dirty="0" smtClean="0"/>
              <a:t>decision </a:t>
            </a:r>
            <a:r>
              <a:rPr lang="en-US" altLang="fi-FI" sz="2000" dirty="0" smtClean="0"/>
              <a:t>meeting </a:t>
            </a:r>
            <a:r>
              <a:rPr lang="en-US" altLang="fi-FI" sz="2000" dirty="0"/>
              <a:t>and at </a:t>
            </a:r>
            <a:r>
              <a:rPr lang="en-US" altLang="fi-FI" sz="2000" dirty="0" smtClean="0"/>
              <a:t>the concluding </a:t>
            </a:r>
            <a:r>
              <a:rPr lang="en-US" altLang="fi-FI" sz="2000" dirty="0"/>
              <a:t>seminar at the HEI</a:t>
            </a:r>
          </a:p>
          <a:p>
            <a:pPr marL="955675" lvl="1">
              <a:lnSpc>
                <a:spcPct val="90000"/>
              </a:lnSpc>
            </a:pPr>
            <a:r>
              <a:rPr lang="en-US" altLang="fi-FI" sz="2000" dirty="0"/>
              <a:t>participating in the </a:t>
            </a:r>
            <a:r>
              <a:rPr lang="en-US" altLang="fi-FI" sz="2000" dirty="0" smtClean="0"/>
              <a:t>communication of </a:t>
            </a:r>
            <a:r>
              <a:rPr lang="en-US" altLang="fi-FI" sz="2000" dirty="0"/>
              <a:t>the results.</a:t>
            </a:r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i-FI" sz="2000" dirty="0"/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i-FI" sz="2000" dirty="0"/>
              <a:t>Usually, </a:t>
            </a:r>
            <a:r>
              <a:rPr lang="en-US" altLang="fi-FI" sz="2000" dirty="0" smtClean="0"/>
              <a:t>the </a:t>
            </a:r>
            <a:r>
              <a:rPr lang="en-US" altLang="fi-FI" sz="2000" dirty="0"/>
              <a:t>team</a:t>
            </a:r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i-FI" sz="2000" dirty="0"/>
              <a:t>appoints one member as </a:t>
            </a:r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i-FI" sz="2000" dirty="0"/>
              <a:t>the deputy chair. </a:t>
            </a:r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364037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fi-FI" sz="2800" dirty="0"/>
              <a:t>The role of the project manager</a:t>
            </a:r>
            <a:endParaRPr lang="fi-FI" altLang="fi-FI" sz="28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5184775" cy="5473700"/>
          </a:xfrm>
          <a:noFill/>
          <a:ln/>
        </p:spPr>
        <p:txBody>
          <a:bodyPr lIns="92075" tIns="46038" rIns="92075" bIns="46038"/>
          <a:lstStyle/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organising the training </a:t>
            </a:r>
            <a:r>
              <a:rPr lang="en-GB" altLang="fi-FI" sz="2000" dirty="0" smtClean="0"/>
              <a:t>event </a:t>
            </a:r>
            <a:r>
              <a:rPr lang="en-GB" altLang="fi-FI" sz="2000" dirty="0"/>
              <a:t>and acting as an instructor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supporting the </a:t>
            </a:r>
            <a:r>
              <a:rPr lang="en-GB" altLang="fi-FI" sz="2000" dirty="0" smtClean="0"/>
              <a:t>team’s </a:t>
            </a:r>
            <a:r>
              <a:rPr lang="en-GB" altLang="fi-FI" sz="2000" dirty="0"/>
              <a:t>activities by taking part in the team’s discussions as an expert in </a:t>
            </a:r>
            <a:r>
              <a:rPr lang="en-GB" altLang="fi-FI" sz="2000" dirty="0" smtClean="0"/>
              <a:t>the process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 smtClean="0"/>
              <a:t>preparing </a:t>
            </a:r>
            <a:r>
              <a:rPr lang="en-GB" altLang="fi-FI" sz="2000" dirty="0"/>
              <a:t>the audit team’s meetings and acting as secretary at the meetings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being the point of contact between the HEI and </a:t>
            </a:r>
            <a:r>
              <a:rPr lang="en-GB" altLang="fi-FI" sz="2000" dirty="0" smtClean="0"/>
              <a:t>the </a:t>
            </a:r>
            <a:r>
              <a:rPr lang="en-GB" altLang="fi-FI" sz="2000" dirty="0"/>
              <a:t>team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organising </a:t>
            </a:r>
            <a:r>
              <a:rPr lang="en-GB" altLang="fi-FI" sz="2000" dirty="0" smtClean="0"/>
              <a:t>the visit </a:t>
            </a:r>
            <a:r>
              <a:rPr lang="en-GB" altLang="fi-FI" sz="2000" dirty="0"/>
              <a:t>in cooperation with the institution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 smtClean="0"/>
              <a:t>taking </a:t>
            </a:r>
            <a:r>
              <a:rPr lang="en-GB" altLang="fi-FI" sz="2000" dirty="0"/>
              <a:t>notes of the interviews during the </a:t>
            </a:r>
            <a:r>
              <a:rPr lang="en-GB" altLang="fi-FI" sz="2000" dirty="0" smtClean="0"/>
              <a:t>visits </a:t>
            </a:r>
            <a:endParaRPr lang="en-GB" altLang="fi-FI" sz="2000" dirty="0"/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editing </a:t>
            </a:r>
            <a:r>
              <a:rPr lang="en-GB" altLang="fi-FI" sz="2000" dirty="0" smtClean="0"/>
              <a:t>the </a:t>
            </a:r>
            <a:r>
              <a:rPr lang="en-GB" altLang="fi-FI" sz="2000" dirty="0"/>
              <a:t>report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taking charge of printing the report and communication</a:t>
            </a:r>
          </a:p>
          <a:p>
            <a:pPr marL="384175" indent="-384175">
              <a:lnSpc>
                <a:spcPct val="80000"/>
              </a:lnSpc>
            </a:pPr>
            <a:r>
              <a:rPr lang="en-GB" altLang="fi-FI" sz="2000" dirty="0"/>
              <a:t>is in charge of the additional steps and information dissemination related to the project. </a:t>
            </a:r>
          </a:p>
          <a:p>
            <a:pPr marL="384175" indent="-384175">
              <a:lnSpc>
                <a:spcPct val="80000"/>
              </a:lnSpc>
            </a:pPr>
            <a:endParaRPr lang="en-GB" altLang="fi-FI" sz="2000" dirty="0"/>
          </a:p>
          <a:p>
            <a:pPr marL="955675"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fi-FI" sz="2000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378700" cy="1143000"/>
          </a:xfrm>
        </p:spPr>
        <p:txBody>
          <a:bodyPr/>
          <a:lstStyle/>
          <a:p>
            <a:r>
              <a:rPr lang="fi-FI" altLang="fi-FI" sz="2800"/>
              <a:t>Operating principles (1/2)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2373"/>
            <a:ext cx="8424863" cy="48606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fi-FI" sz="2000" b="1" dirty="0"/>
              <a:t>Contractual basis</a:t>
            </a:r>
            <a:r>
              <a:rPr lang="en-US" altLang="fi-FI" sz="2000" dirty="0"/>
              <a:t>: agreements with the HEI and the members of the </a:t>
            </a:r>
            <a:r>
              <a:rPr lang="en-US" altLang="fi-FI" sz="2000" dirty="0" smtClean="0"/>
              <a:t>team</a:t>
            </a:r>
            <a:endParaRPr lang="en-US" altLang="fi-FI" sz="2000" dirty="0"/>
          </a:p>
          <a:p>
            <a:pPr>
              <a:lnSpc>
                <a:spcPct val="80000"/>
              </a:lnSpc>
            </a:pPr>
            <a:r>
              <a:rPr lang="en-US" altLang="fi-FI" sz="2000" b="1" dirty="0"/>
              <a:t>Confidentiality</a:t>
            </a:r>
            <a:r>
              <a:rPr lang="en-US" altLang="fi-FI" sz="2000" dirty="0"/>
              <a:t>: All of the information acquired during the process, except for that published in the final report, is confidential. </a:t>
            </a:r>
          </a:p>
          <a:p>
            <a:pPr>
              <a:lnSpc>
                <a:spcPct val="80000"/>
              </a:lnSpc>
            </a:pPr>
            <a:r>
              <a:rPr lang="en-US" altLang="fi-FI" sz="2000" dirty="0"/>
              <a:t>During the audit process: no comments! </a:t>
            </a:r>
          </a:p>
          <a:p>
            <a:pPr>
              <a:lnSpc>
                <a:spcPct val="80000"/>
              </a:lnSpc>
            </a:pPr>
            <a:r>
              <a:rPr lang="en-US" altLang="fi-FI" sz="2000" dirty="0"/>
              <a:t>Communication between HEI and </a:t>
            </a:r>
            <a:r>
              <a:rPr lang="en-US" altLang="fi-FI" sz="2000" dirty="0" smtClean="0"/>
              <a:t>team </a:t>
            </a:r>
            <a:r>
              <a:rPr lang="en-US" altLang="fi-FI" sz="2000" dirty="0"/>
              <a:t>through project manager</a:t>
            </a:r>
          </a:p>
          <a:p>
            <a:pPr>
              <a:lnSpc>
                <a:spcPct val="80000"/>
              </a:lnSpc>
            </a:pPr>
            <a:r>
              <a:rPr lang="en-US" altLang="fi-FI" sz="2000" dirty="0"/>
              <a:t>HEI and </a:t>
            </a:r>
            <a:r>
              <a:rPr lang="en-US" altLang="fi-FI" sz="2000" dirty="0" smtClean="0"/>
              <a:t>agency </a:t>
            </a:r>
            <a:r>
              <a:rPr lang="en-US" altLang="fi-FI" sz="2000" dirty="0"/>
              <a:t>have the copyright to the audit material</a:t>
            </a:r>
          </a:p>
          <a:p>
            <a:pPr>
              <a:lnSpc>
                <a:spcPct val="80000"/>
              </a:lnSpc>
            </a:pPr>
            <a:r>
              <a:rPr lang="en-US" altLang="fi-FI" sz="2000" b="1" dirty="0"/>
              <a:t>Impartiality and objectivity</a:t>
            </a:r>
            <a:r>
              <a:rPr lang="en-US" altLang="fi-FI" sz="2000" dirty="0"/>
              <a:t>: Auditors must take an impartial and objective approach towards the HEI subject to the </a:t>
            </a:r>
            <a:r>
              <a:rPr lang="en-US" altLang="fi-FI" sz="2000" dirty="0" smtClean="0"/>
              <a:t>evaluation, </a:t>
            </a:r>
            <a:r>
              <a:rPr lang="en-US" altLang="fi-FI" sz="2000" dirty="0"/>
              <a:t>as well as </a:t>
            </a:r>
            <a:r>
              <a:rPr lang="en-US" altLang="fi-FI" sz="2000" dirty="0" smtClean="0"/>
              <a:t>recognize </a:t>
            </a:r>
            <a:r>
              <a:rPr lang="en-US" altLang="fi-FI" sz="2000" dirty="0"/>
              <a:t>their position of power and the responsibility relating to it.</a:t>
            </a:r>
          </a:p>
          <a:p>
            <a:pPr>
              <a:lnSpc>
                <a:spcPct val="80000"/>
              </a:lnSpc>
            </a:pPr>
            <a:r>
              <a:rPr lang="en-US" altLang="fi-FI" sz="2000" dirty="0"/>
              <a:t>Avoiding conflicts of interest with those instances who may wish to influence audit results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000" dirty="0">
              <a:solidFill>
                <a:srgbClr val="516A97"/>
              </a:solidFill>
            </a:endParaRPr>
          </a:p>
        </p:txBody>
      </p:sp>
      <p:pic>
        <p:nvPicPr>
          <p:cNvPr id="99332" name="Picture 4" descr="Kuk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44" y="5119661"/>
            <a:ext cx="4608512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/>
              <a:t>Operating principles (2/2)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777162" cy="4608513"/>
          </a:xfrm>
        </p:spPr>
        <p:txBody>
          <a:bodyPr/>
          <a:lstStyle/>
          <a:p>
            <a:r>
              <a:rPr lang="en-GB" altLang="fi-FI" sz="2000" b="1" dirty="0"/>
              <a:t>Transparent and evidence-based evaluation</a:t>
            </a:r>
            <a:r>
              <a:rPr lang="en-GB" altLang="fi-FI" sz="2000" dirty="0"/>
              <a:t>: The </a:t>
            </a:r>
            <a:r>
              <a:rPr lang="en-GB" altLang="fi-FI" sz="2000" dirty="0" smtClean="0"/>
              <a:t>evaluation </a:t>
            </a:r>
            <a:r>
              <a:rPr lang="en-GB" altLang="fi-FI" sz="2000" dirty="0"/>
              <a:t>must be based on transparent and systematically applied criteria, as well as on material collected in connection with the </a:t>
            </a:r>
            <a:r>
              <a:rPr lang="en-GB" altLang="fi-FI" sz="2000" dirty="0" smtClean="0"/>
              <a:t>process.</a:t>
            </a:r>
            <a:endParaRPr lang="en-GB" altLang="fi-FI" sz="2000" dirty="0"/>
          </a:p>
          <a:p>
            <a:r>
              <a:rPr lang="en-GB" altLang="fi-FI" sz="2000" dirty="0"/>
              <a:t>Minimising mistakes – immediate correction of misunderstandings</a:t>
            </a:r>
          </a:p>
          <a:p>
            <a:r>
              <a:rPr lang="en-GB" altLang="fi-FI" sz="2000" dirty="0"/>
              <a:t>Avoiding unnecessary labelling and excessive speculation </a:t>
            </a:r>
          </a:p>
          <a:p>
            <a:r>
              <a:rPr lang="en-GB" altLang="fi-FI" sz="2000" dirty="0"/>
              <a:t>Identifying manipulation</a:t>
            </a:r>
          </a:p>
          <a:p>
            <a:r>
              <a:rPr lang="en-GB" altLang="fi-FI" sz="2000" b="1" dirty="0"/>
              <a:t>Interaction:</a:t>
            </a:r>
            <a:r>
              <a:rPr lang="en-GB" altLang="fi-FI" sz="2000" dirty="0"/>
              <a:t> The </a:t>
            </a:r>
            <a:r>
              <a:rPr lang="en-GB" altLang="fi-FI" sz="2000" dirty="0" smtClean="0"/>
              <a:t>process </a:t>
            </a:r>
            <a:r>
              <a:rPr lang="en-GB" altLang="fi-FI" sz="2000" dirty="0"/>
              <a:t>is carried out through good cooperation and interaction with the HEI.</a:t>
            </a:r>
          </a:p>
          <a:p>
            <a:r>
              <a:rPr lang="en-US" altLang="fi-FI" sz="2000" dirty="0"/>
              <a:t>Treating people with dignity, respect and empathy. </a:t>
            </a:r>
          </a:p>
          <a:p>
            <a:pPr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100356" name="Picture 4" descr="Kuk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45125"/>
            <a:ext cx="4608513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541338" y="969291"/>
            <a:ext cx="8018355" cy="888084"/>
          </a:xfrm>
        </p:spPr>
        <p:txBody>
          <a:bodyPr/>
          <a:lstStyle/>
          <a:p>
            <a:r>
              <a:rPr lang="fi-FI" sz="3600" dirty="0" err="1" smtClean="0"/>
              <a:t>Ethical</a:t>
            </a:r>
            <a:r>
              <a:rPr lang="fi-FI" sz="3600" dirty="0" smtClean="0"/>
              <a:t> </a:t>
            </a:r>
            <a:r>
              <a:rPr lang="fi-FI" sz="3600" dirty="0" err="1" smtClean="0"/>
              <a:t>principles</a:t>
            </a:r>
            <a:r>
              <a:rPr lang="fi-FI" sz="3600" dirty="0" smtClean="0"/>
              <a:t> for </a:t>
            </a:r>
            <a:r>
              <a:rPr lang="fi-FI" sz="3600" dirty="0" err="1" smtClean="0"/>
              <a:t>auditors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5524500" y="6297613"/>
            <a:ext cx="3619500" cy="185737"/>
          </a:xfrm>
        </p:spPr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483350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41338" y="1900237"/>
            <a:ext cx="7874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4288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Confidentiality</a:t>
            </a:r>
          </a:p>
          <a:p>
            <a:pPr marL="342900" indent="14288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Impartiality and objectivity</a:t>
            </a:r>
          </a:p>
          <a:p>
            <a:pPr marL="342900" indent="14288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Transparent and evidence-based</a:t>
            </a:r>
          </a:p>
          <a:p>
            <a:pPr marL="342900" indent="14288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Treat people with dignity and respect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0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KARVI_EN_2015" id="{00FF1D77-B549-4D3F-B4FB-3ADF130C26BF}" vid="{0B8872EE-BB6D-4CF7-B8F3-A28A94D24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</Template>
  <TotalTime>326</TotalTime>
  <Words>620</Words>
  <Application>Microsoft Office PowerPoint</Application>
  <PresentationFormat>Näytössä katseltava diaesitys (4:3)</PresentationFormat>
  <Paragraphs>89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Georgia</vt:lpstr>
      <vt:lpstr>Wingdings</vt:lpstr>
      <vt:lpstr>ヒラギノ角ゴ Pro W3</vt:lpstr>
      <vt:lpstr>KARVI_FI_2015</vt:lpstr>
      <vt:lpstr> Tasks, responsibilities and ethics of the evaluator</vt:lpstr>
      <vt:lpstr>Responsibilities of the team 1/2</vt:lpstr>
      <vt:lpstr>Responsibilities of the team 2/2</vt:lpstr>
      <vt:lpstr>Roles of the team members</vt:lpstr>
      <vt:lpstr>The role of the Chair</vt:lpstr>
      <vt:lpstr>The role of the project manager</vt:lpstr>
      <vt:lpstr>Operating principles (1/2)</vt:lpstr>
      <vt:lpstr>Operating principles (2/2)</vt:lpstr>
      <vt:lpstr>Ethical principles for auditors</vt:lpstr>
    </vt:vector>
  </TitlesOfParts>
  <Company>Karvi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audit process   the roles and responsibilities of an auditor</dc:title>
  <dc:creator>Mirella Nordblad</dc:creator>
  <cp:lastModifiedBy>Kekäläinen Helka</cp:lastModifiedBy>
  <cp:revision>27</cp:revision>
  <cp:lastPrinted>2012-10-17T07:14:15Z</cp:lastPrinted>
  <dcterms:created xsi:type="dcterms:W3CDTF">2015-05-15T12:31:03Z</dcterms:created>
  <dcterms:modified xsi:type="dcterms:W3CDTF">2016-02-22T15:14:36Z</dcterms:modified>
</cp:coreProperties>
</file>