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5" r:id="rId3"/>
    <p:sldMasterId id="2147483690" r:id="rId4"/>
    <p:sldMasterId id="2147483706" r:id="rId5"/>
  </p:sldMasterIdLst>
  <p:notesMasterIdLst>
    <p:notesMasterId r:id="rId56"/>
  </p:notesMasterIdLst>
  <p:handoutMasterIdLst>
    <p:handoutMasterId r:id="rId57"/>
  </p:handoutMasterIdLst>
  <p:sldIdLst>
    <p:sldId id="373" r:id="rId6"/>
    <p:sldId id="355" r:id="rId7"/>
    <p:sldId id="375" r:id="rId8"/>
    <p:sldId id="376" r:id="rId9"/>
    <p:sldId id="358" r:id="rId10"/>
    <p:sldId id="390" r:id="rId11"/>
    <p:sldId id="359" r:id="rId12"/>
    <p:sldId id="377" r:id="rId13"/>
    <p:sldId id="378" r:id="rId14"/>
    <p:sldId id="381" r:id="rId15"/>
    <p:sldId id="382" r:id="rId16"/>
    <p:sldId id="383" r:id="rId17"/>
    <p:sldId id="386" r:id="rId18"/>
    <p:sldId id="339" r:id="rId19"/>
    <p:sldId id="308" r:id="rId20"/>
    <p:sldId id="351" r:id="rId21"/>
    <p:sldId id="332" r:id="rId22"/>
    <p:sldId id="309" r:id="rId23"/>
    <p:sldId id="325" r:id="rId24"/>
    <p:sldId id="389" r:id="rId25"/>
    <p:sldId id="348" r:id="rId26"/>
    <p:sldId id="353" r:id="rId27"/>
    <p:sldId id="329" r:id="rId28"/>
    <p:sldId id="349" r:id="rId29"/>
    <p:sldId id="337" r:id="rId30"/>
    <p:sldId id="350" r:id="rId31"/>
    <p:sldId id="330" r:id="rId32"/>
    <p:sldId id="335" r:id="rId33"/>
    <p:sldId id="354" r:id="rId34"/>
    <p:sldId id="334" r:id="rId35"/>
    <p:sldId id="327" r:id="rId36"/>
    <p:sldId id="328" r:id="rId37"/>
    <p:sldId id="331" r:id="rId38"/>
    <p:sldId id="318" r:id="rId39"/>
    <p:sldId id="387" r:id="rId40"/>
    <p:sldId id="336" r:id="rId41"/>
    <p:sldId id="388" r:id="rId42"/>
    <p:sldId id="366" r:id="rId43"/>
    <p:sldId id="343" r:id="rId44"/>
    <p:sldId id="344" r:id="rId45"/>
    <p:sldId id="364" r:id="rId46"/>
    <p:sldId id="363" r:id="rId47"/>
    <p:sldId id="362" r:id="rId48"/>
    <p:sldId id="369" r:id="rId49"/>
    <p:sldId id="368" r:id="rId50"/>
    <p:sldId id="371" r:id="rId51"/>
    <p:sldId id="367" r:id="rId52"/>
    <p:sldId id="372" r:id="rId53"/>
    <p:sldId id="361" r:id="rId54"/>
    <p:sldId id="374" r:id="rId55"/>
  </p:sldIdLst>
  <p:sldSz cx="9144000" cy="6858000" type="screen4x3"/>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CE0"/>
    <a:srgbClr val="7030A0"/>
    <a:srgbClr val="85C598"/>
    <a:srgbClr val="D20D0D"/>
    <a:srgbClr val="E73333"/>
    <a:srgbClr val="EF9F3C"/>
    <a:srgbClr val="0D93D2"/>
    <a:srgbClr val="74AF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66936" autoAdjust="0"/>
  </p:normalViewPr>
  <p:slideViewPr>
    <p:cSldViewPr>
      <p:cViewPr varScale="1">
        <p:scale>
          <a:sx n="74" d="100"/>
          <a:sy n="74" d="100"/>
        </p:scale>
        <p:origin x="1164" y="72"/>
      </p:cViewPr>
      <p:guideLst>
        <p:guide orient="horz" pos="2160"/>
        <p:guide pos="2880"/>
      </p:guideLst>
    </p:cSldViewPr>
  </p:slideViewPr>
  <p:outlineViewPr>
    <p:cViewPr>
      <p:scale>
        <a:sx n="33" d="100"/>
        <a:sy n="33" d="100"/>
      </p:scale>
      <p:origin x="0" y="1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DC2B1-D87F-45D2-AFA7-093569AFBAEF}" type="doc">
      <dgm:prSet loTypeId="urn:microsoft.com/office/officeart/2005/8/layout/hProcess9" loCatId="process" qsTypeId="urn:microsoft.com/office/officeart/2005/8/quickstyle/simple1" qsCatId="simple" csTypeId="urn:microsoft.com/office/officeart/2005/8/colors/accent1_2" csCatId="accent1" phldr="1"/>
      <dgm:spPr/>
    </dgm:pt>
    <dgm:pt modelId="{8609F8CE-A516-4A6E-86AE-F2598EAC4316}">
      <dgm:prSet phldrT="[Teksti]" custT="1"/>
      <dgm:spPr/>
      <dgm:t>
        <a:bodyPr/>
        <a:lstStyle/>
        <a:p>
          <a:endParaRPr lang="fi-FI" sz="1600" b="1" dirty="0" smtClean="0"/>
        </a:p>
        <a:p>
          <a:r>
            <a:rPr lang="fi-FI" sz="1600" b="1" dirty="0" smtClean="0"/>
            <a:t>Agreement negotiation</a:t>
          </a:r>
        </a:p>
        <a:p>
          <a:endParaRPr lang="fi-FI" sz="1600" b="1" dirty="0" smtClean="0"/>
        </a:p>
        <a:p>
          <a:r>
            <a:rPr lang="fi-FI" sz="1600" b="1" dirty="0" smtClean="0"/>
            <a:t>Preliminary time frame for </a:t>
          </a:r>
          <a:r>
            <a:rPr lang="fi-FI" sz="1600" b="1" dirty="0" err="1" smtClean="0"/>
            <a:t>the</a:t>
          </a:r>
          <a:r>
            <a:rPr lang="fi-FI" sz="1600" b="1" dirty="0" smtClean="0"/>
            <a:t> </a:t>
          </a:r>
          <a:r>
            <a:rPr lang="fi-FI" sz="1600" b="1" dirty="0" err="1" smtClean="0"/>
            <a:t>audit</a:t>
          </a:r>
          <a:endParaRPr lang="fi-FI" sz="1600" b="1" dirty="0" smtClean="0"/>
        </a:p>
        <a:p>
          <a:endParaRPr lang="fi-FI" sz="1600" b="1" dirty="0" smtClean="0"/>
        </a:p>
        <a:p>
          <a:r>
            <a:rPr lang="fi-FI" sz="1600" b="1" dirty="0" err="1" smtClean="0"/>
            <a:t>Auditor</a:t>
          </a:r>
          <a:r>
            <a:rPr lang="fi-FI" sz="1600" b="1" dirty="0" smtClean="0"/>
            <a:t> </a:t>
          </a:r>
          <a:r>
            <a:rPr lang="fi-FI" sz="1600" b="1" dirty="0" err="1" smtClean="0"/>
            <a:t>training</a:t>
          </a:r>
          <a:endParaRPr lang="fi-FI" sz="1600" b="1" dirty="0" smtClean="0"/>
        </a:p>
        <a:p>
          <a:endParaRPr lang="fi-FI" sz="1600" b="1" dirty="0" smtClean="0"/>
        </a:p>
      </dgm:t>
    </dgm:pt>
    <dgm:pt modelId="{26AA7818-7B79-48F7-B570-1726A7451E41}" type="parTrans" cxnId="{223C8E73-BCEF-482B-9104-CD859AC712CE}">
      <dgm:prSet/>
      <dgm:spPr/>
      <dgm:t>
        <a:bodyPr/>
        <a:lstStyle/>
        <a:p>
          <a:endParaRPr lang="fi-FI"/>
        </a:p>
      </dgm:t>
    </dgm:pt>
    <dgm:pt modelId="{4B8D2A59-9BAE-4366-81D5-7BD4E9F44FD0}" type="sibTrans" cxnId="{223C8E73-BCEF-482B-9104-CD859AC712CE}">
      <dgm:prSet/>
      <dgm:spPr/>
      <dgm:t>
        <a:bodyPr/>
        <a:lstStyle/>
        <a:p>
          <a:endParaRPr lang="fi-FI"/>
        </a:p>
      </dgm:t>
    </dgm:pt>
    <dgm:pt modelId="{84957DC1-4121-4CC5-9484-F716E2D21480}">
      <dgm:prSet phldrT="[Teksti]" custT="1"/>
      <dgm:spPr/>
      <dgm:t>
        <a:bodyPr/>
        <a:lstStyle/>
        <a:p>
          <a:r>
            <a:rPr lang="fi-FI" sz="1600" b="1" dirty="0" err="1" smtClean="0"/>
            <a:t>Submission</a:t>
          </a:r>
          <a:r>
            <a:rPr lang="fi-FI" sz="1600" b="1" dirty="0" smtClean="0"/>
            <a:t> of </a:t>
          </a:r>
          <a:r>
            <a:rPr lang="fi-FI" sz="1600" b="1" dirty="0" err="1" smtClean="0"/>
            <a:t>the</a:t>
          </a:r>
          <a:r>
            <a:rPr lang="fi-FI" sz="1600" b="1" dirty="0" smtClean="0"/>
            <a:t> </a:t>
          </a:r>
          <a:r>
            <a:rPr lang="fi-FI" sz="1600" b="1" dirty="0" err="1" smtClean="0"/>
            <a:t>audit</a:t>
          </a:r>
          <a:r>
            <a:rPr lang="fi-FI" sz="1600" b="1" dirty="0" smtClean="0"/>
            <a:t> </a:t>
          </a:r>
          <a:r>
            <a:rPr lang="fi-FI" sz="1600" b="1" dirty="0" err="1" smtClean="0"/>
            <a:t>material</a:t>
          </a:r>
          <a:r>
            <a:rPr lang="fi-FI" sz="1600" b="1" dirty="0" smtClean="0"/>
            <a:t>:</a:t>
          </a:r>
        </a:p>
        <a:p>
          <a:r>
            <a:rPr lang="fi-FI" sz="1400" b="1" dirty="0" err="1" smtClean="0"/>
            <a:t>Self-evaluation</a:t>
          </a:r>
          <a:r>
            <a:rPr lang="fi-FI" sz="1400" b="1" dirty="0" smtClean="0"/>
            <a:t> </a:t>
          </a:r>
        </a:p>
        <a:p>
          <a:r>
            <a:rPr lang="fi-FI" sz="1400" b="1" dirty="0" smtClean="0"/>
            <a:t>Other </a:t>
          </a:r>
          <a:r>
            <a:rPr lang="fi-FI" sz="1400" b="1" dirty="0" err="1" smtClean="0"/>
            <a:t>material</a:t>
          </a:r>
          <a:endParaRPr lang="fi-FI" sz="1400" b="1" dirty="0" smtClean="0"/>
        </a:p>
        <a:p>
          <a:endParaRPr lang="fi-FI" sz="1400" b="1" dirty="0" smtClean="0"/>
        </a:p>
        <a:p>
          <a:r>
            <a:rPr lang="fi-FI" sz="1400" b="1" dirty="0" err="1" smtClean="0"/>
            <a:t>Briefing</a:t>
          </a:r>
          <a:r>
            <a:rPr lang="fi-FI" sz="1400" b="1" dirty="0" smtClean="0"/>
            <a:t> and </a:t>
          </a:r>
          <a:r>
            <a:rPr lang="fi-FI" sz="1400" b="1" dirty="0" err="1" smtClean="0"/>
            <a:t>discussion</a:t>
          </a:r>
          <a:r>
            <a:rPr lang="fi-FI" sz="1400" b="1" dirty="0" smtClean="0"/>
            <a:t> </a:t>
          </a:r>
          <a:r>
            <a:rPr lang="fi-FI" sz="1400" b="1" dirty="0" err="1" smtClean="0"/>
            <a:t>event</a:t>
          </a:r>
          <a:endParaRPr lang="fi-FI" sz="1400" b="1" dirty="0" smtClean="0"/>
        </a:p>
      </dgm:t>
    </dgm:pt>
    <dgm:pt modelId="{3B6AFAC2-71E2-499B-ABCD-9DA22C578D78}" type="parTrans" cxnId="{9FD5981C-1ABA-4CF6-9FA4-AB902FE22E06}">
      <dgm:prSet/>
      <dgm:spPr/>
      <dgm:t>
        <a:bodyPr/>
        <a:lstStyle/>
        <a:p>
          <a:endParaRPr lang="fi-FI"/>
        </a:p>
      </dgm:t>
    </dgm:pt>
    <dgm:pt modelId="{C0BBF113-7767-4AF1-861B-7C5F0CCD4CBA}" type="sibTrans" cxnId="{9FD5981C-1ABA-4CF6-9FA4-AB902FE22E06}">
      <dgm:prSet/>
      <dgm:spPr/>
      <dgm:t>
        <a:bodyPr/>
        <a:lstStyle/>
        <a:p>
          <a:endParaRPr lang="fi-FI"/>
        </a:p>
      </dgm:t>
    </dgm:pt>
    <dgm:pt modelId="{B5B6B976-DC4E-4773-9958-EF9FFB208FDB}">
      <dgm:prSet phldrT="[Teksti]" custT="1"/>
      <dgm:spPr/>
      <dgm:t>
        <a:bodyPr/>
        <a:lstStyle/>
        <a:p>
          <a:r>
            <a:rPr lang="fi-FI" sz="1600" b="1" dirty="0" smtClean="0"/>
            <a:t>Audit </a:t>
          </a:r>
          <a:r>
            <a:rPr lang="fi-FI" sz="1600" b="1" dirty="0" err="1" smtClean="0"/>
            <a:t>visit</a:t>
          </a:r>
          <a:endParaRPr lang="fi-FI" sz="1600" b="1" dirty="0" smtClean="0"/>
        </a:p>
        <a:p>
          <a:r>
            <a:rPr lang="fi-FI" sz="1600" b="1" dirty="0" smtClean="0"/>
            <a:t>(3-4 </a:t>
          </a:r>
          <a:r>
            <a:rPr lang="fi-FI" sz="1600" b="1" dirty="0" err="1" smtClean="0"/>
            <a:t>days</a:t>
          </a:r>
          <a:r>
            <a:rPr lang="fi-FI" sz="1600" b="1" dirty="0" smtClean="0"/>
            <a:t>)</a:t>
          </a:r>
        </a:p>
        <a:p>
          <a:r>
            <a:rPr lang="fi-FI" sz="1600" b="1" dirty="0" smtClean="0"/>
            <a:t> </a:t>
          </a:r>
        </a:p>
        <a:p>
          <a:r>
            <a:rPr lang="fi-FI" sz="1600" b="1" dirty="0" smtClean="0"/>
            <a:t>Audit team’s report and recommen-dation regarding </a:t>
          </a:r>
          <a:r>
            <a:rPr lang="fi-FI" sz="1600" b="1" dirty="0" err="1" smtClean="0"/>
            <a:t>the</a:t>
          </a:r>
          <a:r>
            <a:rPr lang="fi-FI" sz="1600" b="1" dirty="0" smtClean="0"/>
            <a:t> audit result</a:t>
          </a:r>
        </a:p>
      </dgm:t>
    </dgm:pt>
    <dgm:pt modelId="{97A21462-EE39-408C-A784-15BF56D2C78D}" type="parTrans" cxnId="{E8921BD2-388B-4330-A387-7866BBE4AA8C}">
      <dgm:prSet/>
      <dgm:spPr/>
      <dgm:t>
        <a:bodyPr/>
        <a:lstStyle/>
        <a:p>
          <a:endParaRPr lang="fi-FI"/>
        </a:p>
      </dgm:t>
    </dgm:pt>
    <dgm:pt modelId="{7E98F944-095E-4356-9110-DF596D86F2D0}" type="sibTrans" cxnId="{E8921BD2-388B-4330-A387-7866BBE4AA8C}">
      <dgm:prSet/>
      <dgm:spPr/>
      <dgm:t>
        <a:bodyPr/>
        <a:lstStyle/>
        <a:p>
          <a:endParaRPr lang="fi-FI"/>
        </a:p>
      </dgm:t>
    </dgm:pt>
    <dgm:pt modelId="{4A4936A0-6962-44FC-B02F-777ECB80F7C8}">
      <dgm:prSet custT="1"/>
      <dgm:spPr/>
      <dgm:t>
        <a:bodyPr/>
        <a:lstStyle/>
        <a:p>
          <a:r>
            <a:rPr lang="fi-FI" sz="1600" b="1" i="0" dirty="0" smtClean="0"/>
            <a:t>Publication of </a:t>
          </a:r>
          <a:r>
            <a:rPr lang="fi-FI" sz="1600" b="1" i="0" dirty="0" err="1" smtClean="0"/>
            <a:t>the</a:t>
          </a:r>
          <a:r>
            <a:rPr lang="fi-FI" sz="1600" b="1" i="0" dirty="0" smtClean="0"/>
            <a:t> report</a:t>
          </a:r>
        </a:p>
        <a:p>
          <a:endParaRPr lang="fi-FI" sz="1600" b="1" i="0" baseline="0" dirty="0" smtClean="0">
            <a:solidFill>
              <a:schemeClr val="bg1"/>
            </a:solidFill>
          </a:endParaRPr>
        </a:p>
        <a:p>
          <a:r>
            <a:rPr lang="fi-FI" sz="1600" b="1" i="0" baseline="0" dirty="0" smtClean="0">
              <a:solidFill>
                <a:schemeClr val="bg1"/>
              </a:solidFill>
            </a:rPr>
            <a:t>Quality label – valid for 6 years</a:t>
          </a:r>
        </a:p>
      </dgm:t>
    </dgm:pt>
    <dgm:pt modelId="{7318E38D-1168-4872-93E5-6D07BFC45443}" type="parTrans" cxnId="{18C00DB3-4B36-415C-ACDC-1E1E7C6D2DE6}">
      <dgm:prSet/>
      <dgm:spPr/>
      <dgm:t>
        <a:bodyPr/>
        <a:lstStyle/>
        <a:p>
          <a:endParaRPr lang="fi-FI"/>
        </a:p>
      </dgm:t>
    </dgm:pt>
    <dgm:pt modelId="{C4BACC2E-8D50-439E-985A-BB65ABC8BE9B}" type="sibTrans" cxnId="{18C00DB3-4B36-415C-ACDC-1E1E7C6D2DE6}">
      <dgm:prSet/>
      <dgm:spPr/>
      <dgm:t>
        <a:bodyPr/>
        <a:lstStyle/>
        <a:p>
          <a:endParaRPr lang="fi-FI"/>
        </a:p>
      </dgm:t>
    </dgm:pt>
    <dgm:pt modelId="{82F2939F-C61E-445B-913D-9DFBC8911C07}">
      <dgm:prSet custT="1"/>
      <dgm:spPr/>
      <dgm:t>
        <a:bodyPr/>
        <a:lstStyle/>
        <a:p>
          <a:r>
            <a:rPr lang="fi-FI" sz="1600" b="1" baseline="0" dirty="0" smtClean="0">
              <a:solidFill>
                <a:schemeClr val="bg1"/>
              </a:solidFill>
            </a:rPr>
            <a:t>Concluding seminar at </a:t>
          </a:r>
          <a:r>
            <a:rPr lang="fi-FI" sz="1600" b="1" baseline="0" dirty="0" err="1" smtClean="0">
              <a:solidFill>
                <a:schemeClr val="bg1"/>
              </a:solidFill>
            </a:rPr>
            <a:t>the</a:t>
          </a:r>
          <a:r>
            <a:rPr lang="fi-FI" sz="1600" b="1" baseline="0" dirty="0" smtClean="0">
              <a:solidFill>
                <a:schemeClr val="bg1"/>
              </a:solidFill>
            </a:rPr>
            <a:t> HEI</a:t>
          </a:r>
          <a:endParaRPr lang="fi-FI" sz="1600" b="1" baseline="0" dirty="0">
            <a:solidFill>
              <a:schemeClr val="bg1"/>
            </a:solidFill>
          </a:endParaRPr>
        </a:p>
      </dgm:t>
    </dgm:pt>
    <dgm:pt modelId="{8731B88D-2995-486B-AF08-1EF339AF137E}" type="parTrans" cxnId="{F2108361-738E-46B9-BD0A-83DF30B34246}">
      <dgm:prSet/>
      <dgm:spPr/>
      <dgm:t>
        <a:bodyPr/>
        <a:lstStyle/>
        <a:p>
          <a:endParaRPr lang="fi-FI"/>
        </a:p>
      </dgm:t>
    </dgm:pt>
    <dgm:pt modelId="{61ED9408-7F75-437B-8791-B7A1C6E196D7}" type="sibTrans" cxnId="{F2108361-738E-46B9-BD0A-83DF30B34246}">
      <dgm:prSet/>
      <dgm:spPr/>
      <dgm:t>
        <a:bodyPr/>
        <a:lstStyle/>
        <a:p>
          <a:endParaRPr lang="fi-FI"/>
        </a:p>
      </dgm:t>
    </dgm:pt>
    <dgm:pt modelId="{B1A8721D-7E5D-4A41-AD91-AFD3DBCEEB36}" type="pres">
      <dgm:prSet presAssocID="{7D5DC2B1-D87F-45D2-AFA7-093569AFBAEF}" presName="CompostProcess" presStyleCnt="0">
        <dgm:presLayoutVars>
          <dgm:dir/>
          <dgm:resizeHandles val="exact"/>
        </dgm:presLayoutVars>
      </dgm:prSet>
      <dgm:spPr/>
    </dgm:pt>
    <dgm:pt modelId="{4CFC0B37-84CC-4B81-A80C-215990C81532}" type="pres">
      <dgm:prSet presAssocID="{7D5DC2B1-D87F-45D2-AFA7-093569AFBAEF}" presName="arrow" presStyleLbl="bgShp" presStyleIdx="0" presStyleCnt="1" custLinFactNeighborX="320"/>
      <dgm:spPr/>
    </dgm:pt>
    <dgm:pt modelId="{1EF7AB29-E5CF-4A06-82C5-98804B7E9CE8}" type="pres">
      <dgm:prSet presAssocID="{7D5DC2B1-D87F-45D2-AFA7-093569AFBAEF}" presName="linearProcess" presStyleCnt="0"/>
      <dgm:spPr/>
    </dgm:pt>
    <dgm:pt modelId="{39F9B52D-198C-47F1-BB25-23F1F2F6BBB8}" type="pres">
      <dgm:prSet presAssocID="{8609F8CE-A516-4A6E-86AE-F2598EAC4316}" presName="textNode" presStyleLbl="node1" presStyleIdx="0" presStyleCnt="5" custScaleX="116059" custScaleY="122097" custLinFactNeighborX="91273" custLinFactNeighborY="0">
        <dgm:presLayoutVars>
          <dgm:bulletEnabled val="1"/>
        </dgm:presLayoutVars>
      </dgm:prSet>
      <dgm:spPr/>
      <dgm:t>
        <a:bodyPr/>
        <a:lstStyle/>
        <a:p>
          <a:endParaRPr lang="fi-FI"/>
        </a:p>
      </dgm:t>
    </dgm:pt>
    <dgm:pt modelId="{7B687B7D-C583-438A-B84E-07E2D9506930}" type="pres">
      <dgm:prSet presAssocID="{4B8D2A59-9BAE-4366-81D5-7BD4E9F44FD0}" presName="sibTrans" presStyleCnt="0"/>
      <dgm:spPr/>
    </dgm:pt>
    <dgm:pt modelId="{388E89B4-7B7D-4545-9F7C-CDA09FB5DB7F}" type="pres">
      <dgm:prSet presAssocID="{84957DC1-4121-4CC5-9484-F716E2D21480}" presName="textNode" presStyleLbl="node1" presStyleIdx="1" presStyleCnt="5" custScaleX="106282" custScaleY="120739" custLinFactNeighborX="39718" custLinFactNeighborY="-679">
        <dgm:presLayoutVars>
          <dgm:bulletEnabled val="1"/>
        </dgm:presLayoutVars>
      </dgm:prSet>
      <dgm:spPr/>
      <dgm:t>
        <a:bodyPr/>
        <a:lstStyle/>
        <a:p>
          <a:endParaRPr lang="fi-FI"/>
        </a:p>
      </dgm:t>
    </dgm:pt>
    <dgm:pt modelId="{932D4E3E-2D9A-4C13-B98E-EA752168ADDD}" type="pres">
      <dgm:prSet presAssocID="{C0BBF113-7767-4AF1-861B-7C5F0CCD4CBA}" presName="sibTrans" presStyleCnt="0"/>
      <dgm:spPr/>
    </dgm:pt>
    <dgm:pt modelId="{B15CD184-7D8F-40D7-A6B5-9B1A847F4E60}" type="pres">
      <dgm:prSet presAssocID="{B5B6B976-DC4E-4773-9958-EF9FFB208FDB}" presName="textNode" presStyleLbl="node1" presStyleIdx="2" presStyleCnt="5" custScaleX="111307" custScaleY="122097">
        <dgm:presLayoutVars>
          <dgm:bulletEnabled val="1"/>
        </dgm:presLayoutVars>
      </dgm:prSet>
      <dgm:spPr/>
      <dgm:t>
        <a:bodyPr/>
        <a:lstStyle/>
        <a:p>
          <a:endParaRPr lang="fi-FI"/>
        </a:p>
      </dgm:t>
    </dgm:pt>
    <dgm:pt modelId="{71A53872-2D57-421E-AEF8-3B6C494624F3}" type="pres">
      <dgm:prSet presAssocID="{7E98F944-095E-4356-9110-DF596D86F2D0}" presName="sibTrans" presStyleCnt="0"/>
      <dgm:spPr/>
    </dgm:pt>
    <dgm:pt modelId="{62781C84-9D24-40AA-825C-581EC07BE2E3}" type="pres">
      <dgm:prSet presAssocID="{4A4936A0-6962-44FC-B02F-777ECB80F7C8}" presName="textNode" presStyleLbl="node1" presStyleIdx="3" presStyleCnt="5" custScaleX="111307" custScaleY="124049" custLinFactNeighborX="-73277" custLinFactNeighborY="0">
        <dgm:presLayoutVars>
          <dgm:bulletEnabled val="1"/>
        </dgm:presLayoutVars>
      </dgm:prSet>
      <dgm:spPr/>
      <dgm:t>
        <a:bodyPr/>
        <a:lstStyle/>
        <a:p>
          <a:endParaRPr lang="fi-FI"/>
        </a:p>
      </dgm:t>
    </dgm:pt>
    <dgm:pt modelId="{4A1A07F6-A862-4E9B-845A-D5CFB959BACD}" type="pres">
      <dgm:prSet presAssocID="{C4BACC2E-8D50-439E-985A-BB65ABC8BE9B}" presName="sibTrans" presStyleCnt="0"/>
      <dgm:spPr/>
    </dgm:pt>
    <dgm:pt modelId="{E274736C-940E-4C4A-8024-2165D006833C}" type="pres">
      <dgm:prSet presAssocID="{82F2939F-C61E-445B-913D-9DFBC8911C07}" presName="textNode" presStyleLbl="node1" presStyleIdx="4" presStyleCnt="5" custScaleY="121571" custLinFactX="-3972" custLinFactNeighborX="-100000" custLinFactNeighborY="-1239">
        <dgm:presLayoutVars>
          <dgm:bulletEnabled val="1"/>
        </dgm:presLayoutVars>
      </dgm:prSet>
      <dgm:spPr/>
      <dgm:t>
        <a:bodyPr/>
        <a:lstStyle/>
        <a:p>
          <a:endParaRPr lang="fi-FI"/>
        </a:p>
      </dgm:t>
    </dgm:pt>
  </dgm:ptLst>
  <dgm:cxnLst>
    <dgm:cxn modelId="{C06DECF0-E5F5-469A-A074-006605C31A4B}" type="presOf" srcId="{B5B6B976-DC4E-4773-9958-EF9FFB208FDB}" destId="{B15CD184-7D8F-40D7-A6B5-9B1A847F4E60}" srcOrd="0" destOrd="0" presId="urn:microsoft.com/office/officeart/2005/8/layout/hProcess9"/>
    <dgm:cxn modelId="{E8921BD2-388B-4330-A387-7866BBE4AA8C}" srcId="{7D5DC2B1-D87F-45D2-AFA7-093569AFBAEF}" destId="{B5B6B976-DC4E-4773-9958-EF9FFB208FDB}" srcOrd="2" destOrd="0" parTransId="{97A21462-EE39-408C-A784-15BF56D2C78D}" sibTransId="{7E98F944-095E-4356-9110-DF596D86F2D0}"/>
    <dgm:cxn modelId="{E735B110-7759-42EC-BEF8-859B9CB84406}" type="presOf" srcId="{82F2939F-C61E-445B-913D-9DFBC8911C07}" destId="{E274736C-940E-4C4A-8024-2165D006833C}" srcOrd="0" destOrd="0" presId="urn:microsoft.com/office/officeart/2005/8/layout/hProcess9"/>
    <dgm:cxn modelId="{D1E65A51-D39D-4C64-B194-8F85B62E6EE5}" type="presOf" srcId="{8609F8CE-A516-4A6E-86AE-F2598EAC4316}" destId="{39F9B52D-198C-47F1-BB25-23F1F2F6BBB8}" srcOrd="0" destOrd="0" presId="urn:microsoft.com/office/officeart/2005/8/layout/hProcess9"/>
    <dgm:cxn modelId="{92698BDE-A979-482F-A57B-DF42E6FA78FA}" type="presOf" srcId="{4A4936A0-6962-44FC-B02F-777ECB80F7C8}" destId="{62781C84-9D24-40AA-825C-581EC07BE2E3}" srcOrd="0" destOrd="0" presId="urn:microsoft.com/office/officeart/2005/8/layout/hProcess9"/>
    <dgm:cxn modelId="{223C8E73-BCEF-482B-9104-CD859AC712CE}" srcId="{7D5DC2B1-D87F-45D2-AFA7-093569AFBAEF}" destId="{8609F8CE-A516-4A6E-86AE-F2598EAC4316}" srcOrd="0" destOrd="0" parTransId="{26AA7818-7B79-48F7-B570-1726A7451E41}" sibTransId="{4B8D2A59-9BAE-4366-81D5-7BD4E9F44FD0}"/>
    <dgm:cxn modelId="{8D0F83EC-C12A-4B0E-B3BE-745EAE14F4E1}" type="presOf" srcId="{84957DC1-4121-4CC5-9484-F716E2D21480}" destId="{388E89B4-7B7D-4545-9F7C-CDA09FB5DB7F}" srcOrd="0" destOrd="0" presId="urn:microsoft.com/office/officeart/2005/8/layout/hProcess9"/>
    <dgm:cxn modelId="{25F6CEB4-B6C4-40C7-922D-12F10159A501}" type="presOf" srcId="{7D5DC2B1-D87F-45D2-AFA7-093569AFBAEF}" destId="{B1A8721D-7E5D-4A41-AD91-AFD3DBCEEB36}" srcOrd="0" destOrd="0" presId="urn:microsoft.com/office/officeart/2005/8/layout/hProcess9"/>
    <dgm:cxn modelId="{F2108361-738E-46B9-BD0A-83DF30B34246}" srcId="{7D5DC2B1-D87F-45D2-AFA7-093569AFBAEF}" destId="{82F2939F-C61E-445B-913D-9DFBC8911C07}" srcOrd="4" destOrd="0" parTransId="{8731B88D-2995-486B-AF08-1EF339AF137E}" sibTransId="{61ED9408-7F75-437B-8791-B7A1C6E196D7}"/>
    <dgm:cxn modelId="{9FD5981C-1ABA-4CF6-9FA4-AB902FE22E06}" srcId="{7D5DC2B1-D87F-45D2-AFA7-093569AFBAEF}" destId="{84957DC1-4121-4CC5-9484-F716E2D21480}" srcOrd="1" destOrd="0" parTransId="{3B6AFAC2-71E2-499B-ABCD-9DA22C578D78}" sibTransId="{C0BBF113-7767-4AF1-861B-7C5F0CCD4CBA}"/>
    <dgm:cxn modelId="{18C00DB3-4B36-415C-ACDC-1E1E7C6D2DE6}" srcId="{7D5DC2B1-D87F-45D2-AFA7-093569AFBAEF}" destId="{4A4936A0-6962-44FC-B02F-777ECB80F7C8}" srcOrd="3" destOrd="0" parTransId="{7318E38D-1168-4872-93E5-6D07BFC45443}" sibTransId="{C4BACC2E-8D50-439E-985A-BB65ABC8BE9B}"/>
    <dgm:cxn modelId="{EB47384E-BC07-4124-BBD0-A2353064F3B9}" type="presParOf" srcId="{B1A8721D-7E5D-4A41-AD91-AFD3DBCEEB36}" destId="{4CFC0B37-84CC-4B81-A80C-215990C81532}" srcOrd="0" destOrd="0" presId="urn:microsoft.com/office/officeart/2005/8/layout/hProcess9"/>
    <dgm:cxn modelId="{1BBF1B81-57FB-4FF5-9215-795EE1A47054}" type="presParOf" srcId="{B1A8721D-7E5D-4A41-AD91-AFD3DBCEEB36}" destId="{1EF7AB29-E5CF-4A06-82C5-98804B7E9CE8}" srcOrd="1" destOrd="0" presId="urn:microsoft.com/office/officeart/2005/8/layout/hProcess9"/>
    <dgm:cxn modelId="{10C77272-A218-4A36-B7AC-A662F405C089}" type="presParOf" srcId="{1EF7AB29-E5CF-4A06-82C5-98804B7E9CE8}" destId="{39F9B52D-198C-47F1-BB25-23F1F2F6BBB8}" srcOrd="0" destOrd="0" presId="urn:microsoft.com/office/officeart/2005/8/layout/hProcess9"/>
    <dgm:cxn modelId="{902056EE-F40E-4101-99F8-AD87D7A37C73}" type="presParOf" srcId="{1EF7AB29-E5CF-4A06-82C5-98804B7E9CE8}" destId="{7B687B7D-C583-438A-B84E-07E2D9506930}" srcOrd="1" destOrd="0" presId="urn:microsoft.com/office/officeart/2005/8/layout/hProcess9"/>
    <dgm:cxn modelId="{B7A9D38E-2E28-4487-A4DE-1784302326D0}" type="presParOf" srcId="{1EF7AB29-E5CF-4A06-82C5-98804B7E9CE8}" destId="{388E89B4-7B7D-4545-9F7C-CDA09FB5DB7F}" srcOrd="2" destOrd="0" presId="urn:microsoft.com/office/officeart/2005/8/layout/hProcess9"/>
    <dgm:cxn modelId="{060DCB02-3C4A-47A5-B178-6E3E986DAF28}" type="presParOf" srcId="{1EF7AB29-E5CF-4A06-82C5-98804B7E9CE8}" destId="{932D4E3E-2D9A-4C13-B98E-EA752168ADDD}" srcOrd="3" destOrd="0" presId="urn:microsoft.com/office/officeart/2005/8/layout/hProcess9"/>
    <dgm:cxn modelId="{49F84643-7E5A-470B-8AA3-7F22CE0BECB2}" type="presParOf" srcId="{1EF7AB29-E5CF-4A06-82C5-98804B7E9CE8}" destId="{B15CD184-7D8F-40D7-A6B5-9B1A847F4E60}" srcOrd="4" destOrd="0" presId="urn:microsoft.com/office/officeart/2005/8/layout/hProcess9"/>
    <dgm:cxn modelId="{D3E7E5BD-63E0-4EC9-8870-5B289C00F2C1}" type="presParOf" srcId="{1EF7AB29-E5CF-4A06-82C5-98804B7E9CE8}" destId="{71A53872-2D57-421E-AEF8-3B6C494624F3}" srcOrd="5" destOrd="0" presId="urn:microsoft.com/office/officeart/2005/8/layout/hProcess9"/>
    <dgm:cxn modelId="{F2077DB5-02F2-4218-B026-ED820A5A1633}" type="presParOf" srcId="{1EF7AB29-E5CF-4A06-82C5-98804B7E9CE8}" destId="{62781C84-9D24-40AA-825C-581EC07BE2E3}" srcOrd="6" destOrd="0" presId="urn:microsoft.com/office/officeart/2005/8/layout/hProcess9"/>
    <dgm:cxn modelId="{8917463E-5879-415B-B3EC-A0C6A5AF6B7B}" type="presParOf" srcId="{1EF7AB29-E5CF-4A06-82C5-98804B7E9CE8}" destId="{4A1A07F6-A862-4E9B-845A-D5CFB959BACD}" srcOrd="7" destOrd="0" presId="urn:microsoft.com/office/officeart/2005/8/layout/hProcess9"/>
    <dgm:cxn modelId="{2F521888-A9CE-4C93-87B0-66E97894EB3D}" type="presParOf" srcId="{1EF7AB29-E5CF-4A06-82C5-98804B7E9CE8}" destId="{E274736C-940E-4C4A-8024-2165D006833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1B815-5007-4B18-86B5-606EBE79BE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i-FI"/>
        </a:p>
      </dgm:t>
    </dgm:pt>
    <dgm:pt modelId="{B5C6BFD3-B4D9-4F0A-9579-74EA4B248356}">
      <dgm:prSet phldrT="[Teksti]" custT="1"/>
      <dgm:spPr>
        <a:solidFill>
          <a:srgbClr val="D20D0D"/>
        </a:solidFill>
      </dgm:spPr>
      <dgm:t>
        <a:bodyPr/>
        <a:lstStyle/>
        <a:p>
          <a:r>
            <a:rPr lang="en-GB" sz="1600" b="1" noProof="0" dirty="0" smtClean="0"/>
            <a:t>1. Quality policy </a:t>
          </a:r>
          <a:endParaRPr lang="en-GB" sz="1600" b="1" noProof="0" dirty="0"/>
        </a:p>
      </dgm:t>
    </dgm:pt>
    <dgm:pt modelId="{8D12B086-EC65-4940-BD5C-CE3F7D149FFA}" type="parTrans" cxnId="{786BF60F-7777-4712-94E1-E8CE44AF1A56}">
      <dgm:prSet/>
      <dgm:spPr/>
      <dgm:t>
        <a:bodyPr/>
        <a:lstStyle/>
        <a:p>
          <a:endParaRPr lang="en-GB" noProof="0"/>
        </a:p>
      </dgm:t>
    </dgm:pt>
    <dgm:pt modelId="{4F3DD6A6-FE44-4A91-8A00-AAE74D14D357}" type="sibTrans" cxnId="{786BF60F-7777-4712-94E1-E8CE44AF1A56}">
      <dgm:prSet/>
      <dgm:spPr/>
      <dgm:t>
        <a:bodyPr/>
        <a:lstStyle/>
        <a:p>
          <a:endParaRPr lang="en-GB" noProof="0"/>
        </a:p>
      </dgm:t>
    </dgm:pt>
    <dgm:pt modelId="{BDDC5977-21EE-4EE7-83B2-F1FF2E5F915F}">
      <dgm:prSet phldrT="[Teksti]" custT="1"/>
      <dgm:spPr>
        <a:solidFill>
          <a:srgbClr val="D20D0D"/>
        </a:solidFill>
      </dgm:spPr>
      <dgm:t>
        <a:bodyPr/>
        <a:lstStyle/>
        <a:p>
          <a:r>
            <a:rPr lang="en-GB" sz="1600" b="1" noProof="0" dirty="0" smtClean="0"/>
            <a:t>4. Quality management of the HEI’s core duties, incl. essential services supporting these</a:t>
          </a:r>
          <a:endParaRPr lang="en-GB" sz="1600" b="1" noProof="0" dirty="0"/>
        </a:p>
      </dgm:t>
    </dgm:pt>
    <dgm:pt modelId="{C7CF70C7-9B0F-4275-9454-7C8E08E77E06}" type="parTrans" cxnId="{74791D73-2B4E-4F5C-9988-088BC12A80C6}">
      <dgm:prSet/>
      <dgm:spPr/>
      <dgm:t>
        <a:bodyPr/>
        <a:lstStyle/>
        <a:p>
          <a:endParaRPr lang="en-GB" noProof="0"/>
        </a:p>
      </dgm:t>
    </dgm:pt>
    <dgm:pt modelId="{67284C8F-FE74-4E40-A0C3-552990BCBF32}" type="sibTrans" cxnId="{74791D73-2B4E-4F5C-9988-088BC12A80C6}">
      <dgm:prSet/>
      <dgm:spPr/>
      <dgm:t>
        <a:bodyPr/>
        <a:lstStyle/>
        <a:p>
          <a:endParaRPr lang="en-GB" noProof="0"/>
        </a:p>
      </dgm:t>
    </dgm:pt>
    <dgm:pt modelId="{C81CD4A4-FD59-4B61-AC97-D35AF7309C54}">
      <dgm:prSet phldrT="[Teksti]" custT="1"/>
      <dgm:spPr>
        <a:solidFill>
          <a:srgbClr val="0D93D2"/>
        </a:solidFill>
      </dgm:spPr>
      <dgm:t>
        <a:bodyPr/>
        <a:lstStyle/>
        <a:p>
          <a:r>
            <a:rPr lang="en-GB" sz="1600" b="1" noProof="0" dirty="0" smtClean="0"/>
            <a:t>5. Samples of degree education (3 degree programmes)</a:t>
          </a:r>
          <a:endParaRPr lang="en-GB" sz="1600" b="1" noProof="0" dirty="0"/>
        </a:p>
      </dgm:t>
    </dgm:pt>
    <dgm:pt modelId="{8558A7A8-17E7-4C11-A9EB-87F289112A8D}" type="parTrans" cxnId="{9CCA823C-5317-4202-9F2F-543566FE9EF8}">
      <dgm:prSet/>
      <dgm:spPr/>
      <dgm:t>
        <a:bodyPr/>
        <a:lstStyle/>
        <a:p>
          <a:endParaRPr lang="en-GB" noProof="0"/>
        </a:p>
      </dgm:t>
    </dgm:pt>
    <dgm:pt modelId="{308AE2E6-12AE-4E8D-88E6-1A92CB9C28AE}" type="sibTrans" cxnId="{9CCA823C-5317-4202-9F2F-543566FE9EF8}">
      <dgm:prSet/>
      <dgm:spPr/>
      <dgm:t>
        <a:bodyPr/>
        <a:lstStyle/>
        <a:p>
          <a:endParaRPr lang="en-GB" noProof="0"/>
        </a:p>
      </dgm:t>
    </dgm:pt>
    <dgm:pt modelId="{29D8D2A3-ECCA-48ED-8983-63AE06CAFECB}">
      <dgm:prSet phldrT="[Teksti]" custT="1"/>
      <dgm:spPr>
        <a:solidFill>
          <a:srgbClr val="D20D0D"/>
        </a:solidFill>
      </dgm:spPr>
      <dgm:t>
        <a:bodyPr/>
        <a:lstStyle/>
        <a:p>
          <a:r>
            <a:rPr lang="en-GB" sz="1600" b="1" noProof="0" dirty="0" smtClean="0"/>
            <a:t>2. Quality system’s link with strategic management</a:t>
          </a:r>
          <a:endParaRPr lang="en-GB" sz="1600" b="1" noProof="0" dirty="0"/>
        </a:p>
      </dgm:t>
    </dgm:pt>
    <dgm:pt modelId="{F611B68E-9B0B-40DA-98AE-BAD9922F471F}" type="parTrans" cxnId="{C180B79A-0CD4-45D9-AFCD-77770B147FE4}">
      <dgm:prSet/>
      <dgm:spPr/>
      <dgm:t>
        <a:bodyPr/>
        <a:lstStyle/>
        <a:p>
          <a:endParaRPr lang="en-GB" noProof="0"/>
        </a:p>
      </dgm:t>
    </dgm:pt>
    <dgm:pt modelId="{7B3E12D8-72E7-4D64-81D1-726391070F6D}" type="sibTrans" cxnId="{C180B79A-0CD4-45D9-AFCD-77770B147FE4}">
      <dgm:prSet/>
      <dgm:spPr/>
      <dgm:t>
        <a:bodyPr/>
        <a:lstStyle/>
        <a:p>
          <a:endParaRPr lang="en-GB" noProof="0"/>
        </a:p>
      </dgm:t>
    </dgm:pt>
    <dgm:pt modelId="{BD5C4C3C-9DCC-48F3-BCF0-B428E45B7D5C}">
      <dgm:prSet phldrT="[Teksti]" custT="1"/>
      <dgm:spPr>
        <a:solidFill>
          <a:srgbClr val="D20D0D"/>
        </a:solidFill>
      </dgm:spPr>
      <dgm:t>
        <a:bodyPr/>
        <a:lstStyle/>
        <a:p>
          <a:r>
            <a:rPr lang="en-GB" sz="1600" b="1" noProof="0" dirty="0" smtClean="0"/>
            <a:t>3. Development of the quality system</a:t>
          </a:r>
          <a:endParaRPr lang="en-GB" sz="1600" b="1" noProof="0" dirty="0"/>
        </a:p>
      </dgm:t>
    </dgm:pt>
    <dgm:pt modelId="{5A195B64-14A4-4E83-BBBD-2EB51BD77D84}" type="parTrans" cxnId="{11EF330F-C31E-413C-8D76-3E08EC491A27}">
      <dgm:prSet/>
      <dgm:spPr/>
      <dgm:t>
        <a:bodyPr/>
        <a:lstStyle/>
        <a:p>
          <a:endParaRPr lang="en-GB" noProof="0"/>
        </a:p>
      </dgm:t>
    </dgm:pt>
    <dgm:pt modelId="{33C21806-8D22-432E-B77E-D48D616BD33B}" type="sibTrans" cxnId="{11EF330F-C31E-413C-8D76-3E08EC491A27}">
      <dgm:prSet/>
      <dgm:spPr/>
      <dgm:t>
        <a:bodyPr/>
        <a:lstStyle/>
        <a:p>
          <a:endParaRPr lang="en-GB" noProof="0"/>
        </a:p>
      </dgm:t>
    </dgm:pt>
    <dgm:pt modelId="{49D99C22-D180-41B1-B9B0-4D9BC4A4155E}">
      <dgm:prSet phldrT="[Teksti]" custT="1"/>
      <dgm:spPr>
        <a:solidFill>
          <a:srgbClr val="D20D0D"/>
        </a:solidFill>
      </dgm:spPr>
      <dgm:t>
        <a:bodyPr/>
        <a:lstStyle/>
        <a:p>
          <a:r>
            <a:rPr lang="en-GB" sz="1600" b="1" noProof="0" dirty="0" smtClean="0"/>
            <a:t>6. The quality system as a whole</a:t>
          </a:r>
          <a:endParaRPr lang="en-GB" sz="1600" b="1" noProof="0" dirty="0"/>
        </a:p>
      </dgm:t>
    </dgm:pt>
    <dgm:pt modelId="{D050797D-FD28-433C-A5B4-FD28D0710353}" type="parTrans" cxnId="{C0C03D06-45D8-4C89-A88B-435EEC7D3190}">
      <dgm:prSet/>
      <dgm:spPr/>
      <dgm:t>
        <a:bodyPr/>
        <a:lstStyle/>
        <a:p>
          <a:endParaRPr lang="en-GB" noProof="0"/>
        </a:p>
      </dgm:t>
    </dgm:pt>
    <dgm:pt modelId="{D4E82863-9290-4EF9-A5B8-9E8210DB5263}" type="sibTrans" cxnId="{C0C03D06-45D8-4C89-A88B-435EEC7D3190}">
      <dgm:prSet/>
      <dgm:spPr/>
      <dgm:t>
        <a:bodyPr/>
        <a:lstStyle/>
        <a:p>
          <a:endParaRPr lang="en-GB" noProof="0"/>
        </a:p>
      </dgm:t>
    </dgm:pt>
    <dgm:pt modelId="{57D42A58-D94B-4397-B532-698387F3E202}">
      <dgm:prSet phldrT="[Teksti]" custT="1"/>
      <dgm:spPr>
        <a:solidFill>
          <a:srgbClr val="85C598"/>
        </a:solidFill>
      </dgm:spPr>
      <dgm:t>
        <a:bodyPr/>
        <a:lstStyle/>
        <a:p>
          <a:r>
            <a:rPr lang="en-GB" sz="1300" b="1" noProof="0" dirty="0" smtClean="0"/>
            <a:t>4 b) RDI &amp; artistic activities</a:t>
          </a:r>
          <a:endParaRPr lang="en-GB" sz="1300" b="1" noProof="0" dirty="0"/>
        </a:p>
      </dgm:t>
    </dgm:pt>
    <dgm:pt modelId="{779FE166-AFD4-4A48-B992-A08D936CE4F9}" type="parTrans" cxnId="{A316F832-F9CD-492C-9EE2-E456198F780A}">
      <dgm:prSet/>
      <dgm:spPr/>
      <dgm:t>
        <a:bodyPr/>
        <a:lstStyle/>
        <a:p>
          <a:endParaRPr lang="en-GB" noProof="0"/>
        </a:p>
      </dgm:t>
    </dgm:pt>
    <dgm:pt modelId="{68F0CF4C-90C8-4ED2-9872-270283F428BA}" type="sibTrans" cxnId="{A316F832-F9CD-492C-9EE2-E456198F780A}">
      <dgm:prSet/>
      <dgm:spPr/>
      <dgm:t>
        <a:bodyPr/>
        <a:lstStyle/>
        <a:p>
          <a:endParaRPr lang="en-GB" noProof="0"/>
        </a:p>
      </dgm:t>
    </dgm:pt>
    <dgm:pt modelId="{5A0D9B07-927F-41B0-9F21-1AD686162492}">
      <dgm:prSet phldrT="[Teksti]" custT="1"/>
      <dgm:spPr>
        <a:solidFill>
          <a:srgbClr val="7030A0"/>
        </a:solidFill>
      </dgm:spPr>
      <dgm:t>
        <a:bodyPr/>
        <a:lstStyle/>
        <a:p>
          <a:r>
            <a:rPr lang="en-GB" sz="1300" b="1" noProof="0" dirty="0" smtClean="0"/>
            <a:t>4 c) Societal inter-action and regional development work</a:t>
          </a:r>
          <a:endParaRPr lang="en-GB" sz="1300" b="1" noProof="0" dirty="0"/>
        </a:p>
      </dgm:t>
    </dgm:pt>
    <dgm:pt modelId="{BAAED0B9-20D3-4C30-AFD2-B4F112EF777C}" type="parTrans" cxnId="{186741C9-87DB-4C89-9414-9BEE2F35BFB9}">
      <dgm:prSet/>
      <dgm:spPr/>
      <dgm:t>
        <a:bodyPr/>
        <a:lstStyle/>
        <a:p>
          <a:endParaRPr lang="en-GB" noProof="0"/>
        </a:p>
      </dgm:t>
    </dgm:pt>
    <dgm:pt modelId="{DBE191B4-6DDB-4D1E-9931-D8EA4CDE2F0C}" type="sibTrans" cxnId="{186741C9-87DB-4C89-9414-9BEE2F35BFB9}">
      <dgm:prSet/>
      <dgm:spPr/>
      <dgm:t>
        <a:bodyPr/>
        <a:lstStyle/>
        <a:p>
          <a:endParaRPr lang="en-GB" noProof="0"/>
        </a:p>
      </dgm:t>
    </dgm:pt>
    <dgm:pt modelId="{0D262DF4-1CE9-47A4-9AB6-8F10546E8B5C}">
      <dgm:prSet phldrT="[Teksti]" custT="1"/>
      <dgm:spPr>
        <a:solidFill>
          <a:srgbClr val="EF9F3C"/>
        </a:solidFill>
      </dgm:spPr>
      <dgm:t>
        <a:bodyPr/>
        <a:lstStyle/>
        <a:p>
          <a:r>
            <a:rPr lang="en-GB" sz="1300" b="1" noProof="0" dirty="0" smtClean="0"/>
            <a:t>4 d) Optional audit target</a:t>
          </a:r>
          <a:endParaRPr lang="en-GB" sz="1300" b="1" noProof="0" dirty="0"/>
        </a:p>
      </dgm:t>
    </dgm:pt>
    <dgm:pt modelId="{841DF579-508C-417C-AB0D-97B16E313B68}" type="parTrans" cxnId="{991F51AE-3807-417B-A922-D7AD89001334}">
      <dgm:prSet/>
      <dgm:spPr/>
      <dgm:t>
        <a:bodyPr/>
        <a:lstStyle/>
        <a:p>
          <a:endParaRPr lang="en-GB" noProof="0"/>
        </a:p>
      </dgm:t>
    </dgm:pt>
    <dgm:pt modelId="{CF6530B4-23F3-4EC3-9E3B-3087C1FD39DC}" type="sibTrans" cxnId="{991F51AE-3807-417B-A922-D7AD89001334}">
      <dgm:prSet/>
      <dgm:spPr/>
      <dgm:t>
        <a:bodyPr/>
        <a:lstStyle/>
        <a:p>
          <a:endParaRPr lang="en-GB" noProof="0"/>
        </a:p>
      </dgm:t>
    </dgm:pt>
    <dgm:pt modelId="{98C19F34-FCBA-4353-B57A-B7AA5677229B}">
      <dgm:prSet phldrT="[Teksti]" custT="1"/>
      <dgm:spPr>
        <a:solidFill>
          <a:srgbClr val="0D93D2"/>
        </a:solidFill>
      </dgm:spPr>
      <dgm:t>
        <a:bodyPr/>
        <a:lstStyle/>
        <a:p>
          <a:r>
            <a:rPr lang="en-GB" sz="1300" b="1" noProof="0" dirty="0" smtClean="0"/>
            <a:t>4 a) Degree education</a:t>
          </a:r>
          <a:endParaRPr lang="en-GB" sz="1300" b="1" noProof="0" dirty="0"/>
        </a:p>
      </dgm:t>
    </dgm:pt>
    <dgm:pt modelId="{A143F11B-AE35-4092-ABBA-D1F9229D4503}" type="sibTrans" cxnId="{2AE527E9-DEF5-479D-8FEF-74F6BC42E367}">
      <dgm:prSet/>
      <dgm:spPr/>
      <dgm:t>
        <a:bodyPr/>
        <a:lstStyle/>
        <a:p>
          <a:endParaRPr lang="en-GB" noProof="0"/>
        </a:p>
      </dgm:t>
    </dgm:pt>
    <dgm:pt modelId="{6FCE4931-EE90-49CC-8551-335FB2858998}" type="parTrans" cxnId="{2AE527E9-DEF5-479D-8FEF-74F6BC42E367}">
      <dgm:prSet/>
      <dgm:spPr/>
      <dgm:t>
        <a:bodyPr/>
        <a:lstStyle/>
        <a:p>
          <a:endParaRPr lang="en-GB" noProof="0"/>
        </a:p>
      </dgm:t>
    </dgm:pt>
    <dgm:pt modelId="{60AF127B-1F0D-469B-AD40-8663C0D7C3F3}" type="pres">
      <dgm:prSet presAssocID="{9261B815-5007-4B18-86B5-606EBE79BEE3}" presName="diagram" presStyleCnt="0">
        <dgm:presLayoutVars>
          <dgm:dir/>
          <dgm:resizeHandles val="exact"/>
        </dgm:presLayoutVars>
      </dgm:prSet>
      <dgm:spPr/>
      <dgm:t>
        <a:bodyPr/>
        <a:lstStyle/>
        <a:p>
          <a:endParaRPr lang="fi-FI"/>
        </a:p>
      </dgm:t>
    </dgm:pt>
    <dgm:pt modelId="{318C5B86-6270-4E5D-B22B-31A5B979AABF}" type="pres">
      <dgm:prSet presAssocID="{B5C6BFD3-B4D9-4F0A-9579-74EA4B248356}" presName="node" presStyleLbl="node1" presStyleIdx="0" presStyleCnt="10" custScaleX="218658" custScaleY="29280" custLinFactNeighborX="36544" custLinFactNeighborY="43040">
        <dgm:presLayoutVars>
          <dgm:bulletEnabled val="1"/>
        </dgm:presLayoutVars>
      </dgm:prSet>
      <dgm:spPr/>
      <dgm:t>
        <a:bodyPr/>
        <a:lstStyle/>
        <a:p>
          <a:endParaRPr lang="fi-FI"/>
        </a:p>
      </dgm:t>
    </dgm:pt>
    <dgm:pt modelId="{9385741F-131A-4EF0-B79D-B7D9DFE56171}" type="pres">
      <dgm:prSet presAssocID="{4F3DD6A6-FE44-4A91-8A00-AAE74D14D357}" presName="sibTrans" presStyleCnt="0"/>
      <dgm:spPr/>
    </dgm:pt>
    <dgm:pt modelId="{9F91D558-534C-4561-97CB-FA19CFFD1487}" type="pres">
      <dgm:prSet presAssocID="{98C19F34-FCBA-4353-B57A-B7AA5677229B}" presName="node" presStyleLbl="node1" presStyleIdx="1" presStyleCnt="10" custScaleX="64113" custScaleY="34400" custLinFactY="60019" custLinFactNeighborX="-96934" custLinFactNeighborY="100000">
        <dgm:presLayoutVars>
          <dgm:bulletEnabled val="1"/>
        </dgm:presLayoutVars>
      </dgm:prSet>
      <dgm:spPr/>
      <dgm:t>
        <a:bodyPr/>
        <a:lstStyle/>
        <a:p>
          <a:endParaRPr lang="fi-FI"/>
        </a:p>
      </dgm:t>
    </dgm:pt>
    <dgm:pt modelId="{B864F3C7-1FA4-4AED-91E4-571AED154A16}" type="pres">
      <dgm:prSet presAssocID="{A143F11B-AE35-4092-ABBA-D1F9229D4503}" presName="sibTrans" presStyleCnt="0"/>
      <dgm:spPr/>
    </dgm:pt>
    <dgm:pt modelId="{F08E0AF1-243D-4E34-A37F-6663C4BA6197}" type="pres">
      <dgm:prSet presAssocID="{BDDC5977-21EE-4EE7-83B2-F1FF2E5F915F}" presName="node" presStyleLbl="node1" presStyleIdx="2" presStyleCnt="10" custScaleY="56782" custLinFactY="13529" custLinFactNeighborX="-68080" custLinFactNeighborY="100000">
        <dgm:presLayoutVars>
          <dgm:bulletEnabled val="1"/>
        </dgm:presLayoutVars>
      </dgm:prSet>
      <dgm:spPr/>
      <dgm:t>
        <a:bodyPr/>
        <a:lstStyle/>
        <a:p>
          <a:endParaRPr lang="fi-FI"/>
        </a:p>
      </dgm:t>
    </dgm:pt>
    <dgm:pt modelId="{2832C523-60CF-4C0E-825E-8ED341FADB25}" type="pres">
      <dgm:prSet presAssocID="{67284C8F-FE74-4E40-A0C3-552990BCBF32}" presName="sibTrans" presStyleCnt="0"/>
      <dgm:spPr/>
    </dgm:pt>
    <dgm:pt modelId="{4F4EDF41-FEAD-46F4-ABFA-F58606422C0B}" type="pres">
      <dgm:prSet presAssocID="{C81CD4A4-FD59-4B61-AC97-D35AF7309C54}" presName="node" presStyleLbl="node1" presStyleIdx="3" presStyleCnt="10" custScaleX="214442" custScaleY="28830" custLinFactY="22462" custLinFactNeighborX="125" custLinFactNeighborY="100000">
        <dgm:presLayoutVars>
          <dgm:bulletEnabled val="1"/>
        </dgm:presLayoutVars>
      </dgm:prSet>
      <dgm:spPr/>
      <dgm:t>
        <a:bodyPr/>
        <a:lstStyle/>
        <a:p>
          <a:endParaRPr lang="fi-FI"/>
        </a:p>
      </dgm:t>
    </dgm:pt>
    <dgm:pt modelId="{218F3C68-D59D-4605-8730-B8BFE0EDBBC7}" type="pres">
      <dgm:prSet presAssocID="{308AE2E6-12AE-4E8D-88E6-1A92CB9C28AE}" presName="sibTrans" presStyleCnt="0"/>
      <dgm:spPr/>
    </dgm:pt>
    <dgm:pt modelId="{97FAD773-D163-46D0-8F13-71436C4800ED}" type="pres">
      <dgm:prSet presAssocID="{29D8D2A3-ECCA-48ED-8983-63AE06CAFECB}" presName="node" presStyleLbl="node1" presStyleIdx="4" presStyleCnt="10" custScaleX="218658" custScaleY="29280" custLinFactNeighborX="630" custLinFactNeighborY="-88918">
        <dgm:presLayoutVars>
          <dgm:bulletEnabled val="1"/>
        </dgm:presLayoutVars>
      </dgm:prSet>
      <dgm:spPr/>
      <dgm:t>
        <a:bodyPr/>
        <a:lstStyle/>
        <a:p>
          <a:endParaRPr lang="fi-FI"/>
        </a:p>
      </dgm:t>
    </dgm:pt>
    <dgm:pt modelId="{01D23880-FBE4-4598-BE68-B5314F62B52B}" type="pres">
      <dgm:prSet presAssocID="{7B3E12D8-72E7-4D64-81D1-726391070F6D}" presName="sibTrans" presStyleCnt="0"/>
      <dgm:spPr/>
    </dgm:pt>
    <dgm:pt modelId="{032F83CE-1AAB-44EA-9520-F2A592863960}" type="pres">
      <dgm:prSet presAssocID="{BD5C4C3C-9DCC-48F3-BCF0-B428E45B7D5C}" presName="node" presStyleLbl="node1" presStyleIdx="5" presStyleCnt="10" custScaleX="218658" custScaleY="29280" custLinFactNeighborX="630" custLinFactNeighborY="-97703">
        <dgm:presLayoutVars>
          <dgm:bulletEnabled val="1"/>
        </dgm:presLayoutVars>
      </dgm:prSet>
      <dgm:spPr/>
      <dgm:t>
        <a:bodyPr/>
        <a:lstStyle/>
        <a:p>
          <a:endParaRPr lang="fi-FI"/>
        </a:p>
      </dgm:t>
    </dgm:pt>
    <dgm:pt modelId="{0041FEB2-EABC-4F00-8B7E-9D7F70E8BF46}" type="pres">
      <dgm:prSet presAssocID="{33C21806-8D22-432E-B77E-D48D616BD33B}" presName="sibTrans" presStyleCnt="0"/>
      <dgm:spPr/>
    </dgm:pt>
    <dgm:pt modelId="{5DFDEAD2-238F-4FC6-A1C1-6BD6D9DA907D}" type="pres">
      <dgm:prSet presAssocID="{49D99C22-D180-41B1-B9B0-4D9BC4A4155E}" presName="node" presStyleLbl="node1" presStyleIdx="6" presStyleCnt="10" custScaleX="214442" custScaleY="28830" custLinFactNeighborX="34413" custLinFactNeighborY="18900">
        <dgm:presLayoutVars>
          <dgm:bulletEnabled val="1"/>
        </dgm:presLayoutVars>
      </dgm:prSet>
      <dgm:spPr/>
      <dgm:t>
        <a:bodyPr/>
        <a:lstStyle/>
        <a:p>
          <a:endParaRPr lang="fi-FI"/>
        </a:p>
      </dgm:t>
    </dgm:pt>
    <dgm:pt modelId="{5F7905BA-0D3F-47C9-8BC2-247A8D92B115}" type="pres">
      <dgm:prSet presAssocID="{D4E82863-9290-4EF9-A5B8-9E8210DB5263}" presName="sibTrans" presStyleCnt="0"/>
      <dgm:spPr/>
    </dgm:pt>
    <dgm:pt modelId="{E04ACAFF-C874-4382-A324-17BE48141F45}" type="pres">
      <dgm:prSet presAssocID="{57D42A58-D94B-4397-B532-698387F3E202}" presName="node" presStyleLbl="node1" presStyleIdx="7" presStyleCnt="10" custScaleX="61404" custScaleY="34400" custLinFactNeighborX="-95249" custLinFactNeighborY="-65273">
        <dgm:presLayoutVars>
          <dgm:bulletEnabled val="1"/>
        </dgm:presLayoutVars>
      </dgm:prSet>
      <dgm:spPr/>
      <dgm:t>
        <a:bodyPr/>
        <a:lstStyle/>
        <a:p>
          <a:endParaRPr lang="fi-FI"/>
        </a:p>
      </dgm:t>
    </dgm:pt>
    <dgm:pt modelId="{EF93FFBF-FE9A-432C-9F62-27097F4458D2}" type="pres">
      <dgm:prSet presAssocID="{68F0CF4C-90C8-4ED2-9872-270283F428BA}" presName="sibTrans" presStyleCnt="0"/>
      <dgm:spPr/>
    </dgm:pt>
    <dgm:pt modelId="{35523B7C-8638-4981-8A6D-A41202C91FDC}" type="pres">
      <dgm:prSet presAssocID="{5A0D9B07-927F-41B0-9F21-1AD686162492}" presName="node" presStyleLbl="node1" presStyleIdx="8" presStyleCnt="10" custScaleX="62178" custScaleY="34526" custLinFactX="20334" custLinFactY="-52953" custLinFactNeighborX="100000" custLinFactNeighborY="-100000">
        <dgm:presLayoutVars>
          <dgm:bulletEnabled val="1"/>
        </dgm:presLayoutVars>
      </dgm:prSet>
      <dgm:spPr/>
      <dgm:t>
        <a:bodyPr/>
        <a:lstStyle/>
        <a:p>
          <a:endParaRPr lang="fi-FI"/>
        </a:p>
      </dgm:t>
    </dgm:pt>
    <dgm:pt modelId="{ED772E8F-7BB4-41FA-9007-96A8496D6114}" type="pres">
      <dgm:prSet presAssocID="{DBE191B4-6DDB-4D1E-9931-D8EA4CDE2F0C}" presName="sibTrans" presStyleCnt="0"/>
      <dgm:spPr/>
    </dgm:pt>
    <dgm:pt modelId="{FF1CB885-A5A9-4D14-8F17-B58A13C358B9}" type="pres">
      <dgm:prSet presAssocID="{0D262DF4-1CE9-47A4-9AB6-8F10546E8B5C}" presName="node" presStyleLbl="node1" presStyleIdx="9" presStyleCnt="10" custScaleX="64140" custScaleY="34400" custLinFactY="-16402" custLinFactNeighborX="47175" custLinFactNeighborY="-100000">
        <dgm:presLayoutVars>
          <dgm:bulletEnabled val="1"/>
        </dgm:presLayoutVars>
      </dgm:prSet>
      <dgm:spPr/>
      <dgm:t>
        <a:bodyPr/>
        <a:lstStyle/>
        <a:p>
          <a:endParaRPr lang="fi-FI"/>
        </a:p>
      </dgm:t>
    </dgm:pt>
  </dgm:ptLst>
  <dgm:cxnLst>
    <dgm:cxn modelId="{74791D73-2B4E-4F5C-9988-088BC12A80C6}" srcId="{9261B815-5007-4B18-86B5-606EBE79BEE3}" destId="{BDDC5977-21EE-4EE7-83B2-F1FF2E5F915F}" srcOrd="2" destOrd="0" parTransId="{C7CF70C7-9B0F-4275-9454-7C8E08E77E06}" sibTransId="{67284C8F-FE74-4E40-A0C3-552990BCBF32}"/>
    <dgm:cxn modelId="{11EF330F-C31E-413C-8D76-3E08EC491A27}" srcId="{9261B815-5007-4B18-86B5-606EBE79BEE3}" destId="{BD5C4C3C-9DCC-48F3-BCF0-B428E45B7D5C}" srcOrd="5" destOrd="0" parTransId="{5A195B64-14A4-4E83-BBBD-2EB51BD77D84}" sibTransId="{33C21806-8D22-432E-B77E-D48D616BD33B}"/>
    <dgm:cxn modelId="{C180B79A-0CD4-45D9-AFCD-77770B147FE4}" srcId="{9261B815-5007-4B18-86B5-606EBE79BEE3}" destId="{29D8D2A3-ECCA-48ED-8983-63AE06CAFECB}" srcOrd="4" destOrd="0" parTransId="{F611B68E-9B0B-40DA-98AE-BAD9922F471F}" sibTransId="{7B3E12D8-72E7-4D64-81D1-726391070F6D}"/>
    <dgm:cxn modelId="{2AE527E9-DEF5-479D-8FEF-74F6BC42E367}" srcId="{9261B815-5007-4B18-86B5-606EBE79BEE3}" destId="{98C19F34-FCBA-4353-B57A-B7AA5677229B}" srcOrd="1" destOrd="0" parTransId="{6FCE4931-EE90-49CC-8551-335FB2858998}" sibTransId="{A143F11B-AE35-4092-ABBA-D1F9229D4503}"/>
    <dgm:cxn modelId="{9CCA823C-5317-4202-9F2F-543566FE9EF8}" srcId="{9261B815-5007-4B18-86B5-606EBE79BEE3}" destId="{C81CD4A4-FD59-4B61-AC97-D35AF7309C54}" srcOrd="3" destOrd="0" parTransId="{8558A7A8-17E7-4C11-A9EB-87F289112A8D}" sibTransId="{308AE2E6-12AE-4E8D-88E6-1A92CB9C28AE}"/>
    <dgm:cxn modelId="{8A9712C8-9D84-4C39-B3A7-4CF790628CF9}" type="presOf" srcId="{BD5C4C3C-9DCC-48F3-BCF0-B428E45B7D5C}" destId="{032F83CE-1AAB-44EA-9520-F2A592863960}" srcOrd="0" destOrd="0" presId="urn:microsoft.com/office/officeart/2005/8/layout/default"/>
    <dgm:cxn modelId="{18CF5F7A-5629-4C24-A651-F8D67DF166BA}" type="presOf" srcId="{B5C6BFD3-B4D9-4F0A-9579-74EA4B248356}" destId="{318C5B86-6270-4E5D-B22B-31A5B979AABF}" srcOrd="0" destOrd="0" presId="urn:microsoft.com/office/officeart/2005/8/layout/default"/>
    <dgm:cxn modelId="{A316F832-F9CD-492C-9EE2-E456198F780A}" srcId="{9261B815-5007-4B18-86B5-606EBE79BEE3}" destId="{57D42A58-D94B-4397-B532-698387F3E202}" srcOrd="7" destOrd="0" parTransId="{779FE166-AFD4-4A48-B992-A08D936CE4F9}" sibTransId="{68F0CF4C-90C8-4ED2-9872-270283F428BA}"/>
    <dgm:cxn modelId="{BA93DE9C-B39E-43FB-AF26-8573322742E1}" type="presOf" srcId="{57D42A58-D94B-4397-B532-698387F3E202}" destId="{E04ACAFF-C874-4382-A324-17BE48141F45}" srcOrd="0" destOrd="0" presId="urn:microsoft.com/office/officeart/2005/8/layout/default"/>
    <dgm:cxn modelId="{1E7B60AC-3E74-4505-91F3-824AA49794FA}" type="presOf" srcId="{5A0D9B07-927F-41B0-9F21-1AD686162492}" destId="{35523B7C-8638-4981-8A6D-A41202C91FDC}" srcOrd="0" destOrd="0" presId="urn:microsoft.com/office/officeart/2005/8/layout/default"/>
    <dgm:cxn modelId="{C0C03D06-45D8-4C89-A88B-435EEC7D3190}" srcId="{9261B815-5007-4B18-86B5-606EBE79BEE3}" destId="{49D99C22-D180-41B1-B9B0-4D9BC4A4155E}" srcOrd="6" destOrd="0" parTransId="{D050797D-FD28-433C-A5B4-FD28D0710353}" sibTransId="{D4E82863-9290-4EF9-A5B8-9E8210DB5263}"/>
    <dgm:cxn modelId="{C174EB40-A7C3-4CC8-BB6B-C72CCB79F12F}" type="presOf" srcId="{C81CD4A4-FD59-4B61-AC97-D35AF7309C54}" destId="{4F4EDF41-FEAD-46F4-ABFA-F58606422C0B}" srcOrd="0" destOrd="0" presId="urn:microsoft.com/office/officeart/2005/8/layout/default"/>
    <dgm:cxn modelId="{3C273265-309E-4202-BF1C-E5B7E0E4F196}" type="presOf" srcId="{49D99C22-D180-41B1-B9B0-4D9BC4A4155E}" destId="{5DFDEAD2-238F-4FC6-A1C1-6BD6D9DA907D}" srcOrd="0" destOrd="0" presId="urn:microsoft.com/office/officeart/2005/8/layout/default"/>
    <dgm:cxn modelId="{786BF60F-7777-4712-94E1-E8CE44AF1A56}" srcId="{9261B815-5007-4B18-86B5-606EBE79BEE3}" destId="{B5C6BFD3-B4D9-4F0A-9579-74EA4B248356}" srcOrd="0" destOrd="0" parTransId="{8D12B086-EC65-4940-BD5C-CE3F7D149FFA}" sibTransId="{4F3DD6A6-FE44-4A91-8A00-AAE74D14D357}"/>
    <dgm:cxn modelId="{00361541-69A2-44FE-97EB-238CE3787015}" type="presOf" srcId="{29D8D2A3-ECCA-48ED-8983-63AE06CAFECB}" destId="{97FAD773-D163-46D0-8F13-71436C4800ED}" srcOrd="0" destOrd="0" presId="urn:microsoft.com/office/officeart/2005/8/layout/default"/>
    <dgm:cxn modelId="{10DF3D71-A8BC-4D7E-91A3-F0F0F8F8FD89}" type="presOf" srcId="{98C19F34-FCBA-4353-B57A-B7AA5677229B}" destId="{9F91D558-534C-4561-97CB-FA19CFFD1487}" srcOrd="0" destOrd="0" presId="urn:microsoft.com/office/officeart/2005/8/layout/default"/>
    <dgm:cxn modelId="{753884B8-7C10-451A-A67B-A9A79F65C3F9}" type="presOf" srcId="{9261B815-5007-4B18-86B5-606EBE79BEE3}" destId="{60AF127B-1F0D-469B-AD40-8663C0D7C3F3}" srcOrd="0" destOrd="0" presId="urn:microsoft.com/office/officeart/2005/8/layout/default"/>
    <dgm:cxn modelId="{36181AF1-81CF-425F-A4FA-0132E91EA827}" type="presOf" srcId="{0D262DF4-1CE9-47A4-9AB6-8F10546E8B5C}" destId="{FF1CB885-A5A9-4D14-8F17-B58A13C358B9}" srcOrd="0" destOrd="0" presId="urn:microsoft.com/office/officeart/2005/8/layout/default"/>
    <dgm:cxn modelId="{991F51AE-3807-417B-A922-D7AD89001334}" srcId="{9261B815-5007-4B18-86B5-606EBE79BEE3}" destId="{0D262DF4-1CE9-47A4-9AB6-8F10546E8B5C}" srcOrd="9" destOrd="0" parTransId="{841DF579-508C-417C-AB0D-97B16E313B68}" sibTransId="{CF6530B4-23F3-4EC3-9E3B-3087C1FD39DC}"/>
    <dgm:cxn modelId="{186741C9-87DB-4C89-9414-9BEE2F35BFB9}" srcId="{9261B815-5007-4B18-86B5-606EBE79BEE3}" destId="{5A0D9B07-927F-41B0-9F21-1AD686162492}" srcOrd="8" destOrd="0" parTransId="{BAAED0B9-20D3-4C30-AFD2-B4F112EF777C}" sibTransId="{DBE191B4-6DDB-4D1E-9931-D8EA4CDE2F0C}"/>
    <dgm:cxn modelId="{DB6121DB-E633-404D-A0EE-EB13F7A33BFD}" type="presOf" srcId="{BDDC5977-21EE-4EE7-83B2-F1FF2E5F915F}" destId="{F08E0AF1-243D-4E34-A37F-6663C4BA6197}" srcOrd="0" destOrd="0" presId="urn:microsoft.com/office/officeart/2005/8/layout/default"/>
    <dgm:cxn modelId="{FFC8C77A-9A68-41D5-B0DE-A07124E91E03}" type="presParOf" srcId="{60AF127B-1F0D-469B-AD40-8663C0D7C3F3}" destId="{318C5B86-6270-4E5D-B22B-31A5B979AABF}" srcOrd="0" destOrd="0" presId="urn:microsoft.com/office/officeart/2005/8/layout/default"/>
    <dgm:cxn modelId="{F91F212E-C31F-4560-9BD8-028C55362FCC}" type="presParOf" srcId="{60AF127B-1F0D-469B-AD40-8663C0D7C3F3}" destId="{9385741F-131A-4EF0-B79D-B7D9DFE56171}" srcOrd="1" destOrd="0" presId="urn:microsoft.com/office/officeart/2005/8/layout/default"/>
    <dgm:cxn modelId="{D18B2C30-6836-46E6-AD8D-6936ECBABE9B}" type="presParOf" srcId="{60AF127B-1F0D-469B-AD40-8663C0D7C3F3}" destId="{9F91D558-534C-4561-97CB-FA19CFFD1487}" srcOrd="2" destOrd="0" presId="urn:microsoft.com/office/officeart/2005/8/layout/default"/>
    <dgm:cxn modelId="{4A1FA651-73EF-4E9C-86D6-247AEA0CDC29}" type="presParOf" srcId="{60AF127B-1F0D-469B-AD40-8663C0D7C3F3}" destId="{B864F3C7-1FA4-4AED-91E4-571AED154A16}" srcOrd="3" destOrd="0" presId="urn:microsoft.com/office/officeart/2005/8/layout/default"/>
    <dgm:cxn modelId="{2A46C91C-DFA5-47B9-B800-8A971FD89EB0}" type="presParOf" srcId="{60AF127B-1F0D-469B-AD40-8663C0D7C3F3}" destId="{F08E0AF1-243D-4E34-A37F-6663C4BA6197}" srcOrd="4" destOrd="0" presId="urn:microsoft.com/office/officeart/2005/8/layout/default"/>
    <dgm:cxn modelId="{921C123C-55B0-4942-9BD5-E7B7285CE56A}" type="presParOf" srcId="{60AF127B-1F0D-469B-AD40-8663C0D7C3F3}" destId="{2832C523-60CF-4C0E-825E-8ED341FADB25}" srcOrd="5" destOrd="0" presId="urn:microsoft.com/office/officeart/2005/8/layout/default"/>
    <dgm:cxn modelId="{C1BBF31B-FF21-4412-94FE-7B567708820D}" type="presParOf" srcId="{60AF127B-1F0D-469B-AD40-8663C0D7C3F3}" destId="{4F4EDF41-FEAD-46F4-ABFA-F58606422C0B}" srcOrd="6" destOrd="0" presId="urn:microsoft.com/office/officeart/2005/8/layout/default"/>
    <dgm:cxn modelId="{8EDDB830-30F7-435D-8F46-36E278460447}" type="presParOf" srcId="{60AF127B-1F0D-469B-AD40-8663C0D7C3F3}" destId="{218F3C68-D59D-4605-8730-B8BFE0EDBBC7}" srcOrd="7" destOrd="0" presId="urn:microsoft.com/office/officeart/2005/8/layout/default"/>
    <dgm:cxn modelId="{F9E1DB37-F24C-42CB-82E9-C37E562C047E}" type="presParOf" srcId="{60AF127B-1F0D-469B-AD40-8663C0D7C3F3}" destId="{97FAD773-D163-46D0-8F13-71436C4800ED}" srcOrd="8" destOrd="0" presId="urn:microsoft.com/office/officeart/2005/8/layout/default"/>
    <dgm:cxn modelId="{F800C4B2-C991-4B6A-A096-2645FF2F7A46}" type="presParOf" srcId="{60AF127B-1F0D-469B-AD40-8663C0D7C3F3}" destId="{01D23880-FBE4-4598-BE68-B5314F62B52B}" srcOrd="9" destOrd="0" presId="urn:microsoft.com/office/officeart/2005/8/layout/default"/>
    <dgm:cxn modelId="{E3F7D32B-38E8-4B5E-8F68-7E83B0AD0B90}" type="presParOf" srcId="{60AF127B-1F0D-469B-AD40-8663C0D7C3F3}" destId="{032F83CE-1AAB-44EA-9520-F2A592863960}" srcOrd="10" destOrd="0" presId="urn:microsoft.com/office/officeart/2005/8/layout/default"/>
    <dgm:cxn modelId="{753381B7-EBFA-48F7-98C7-8AE435A73E05}" type="presParOf" srcId="{60AF127B-1F0D-469B-AD40-8663C0D7C3F3}" destId="{0041FEB2-EABC-4F00-8B7E-9D7F70E8BF46}" srcOrd="11" destOrd="0" presId="urn:microsoft.com/office/officeart/2005/8/layout/default"/>
    <dgm:cxn modelId="{F7E7389F-67AA-490F-AA9E-EBD6C8240D87}" type="presParOf" srcId="{60AF127B-1F0D-469B-AD40-8663C0D7C3F3}" destId="{5DFDEAD2-238F-4FC6-A1C1-6BD6D9DA907D}" srcOrd="12" destOrd="0" presId="urn:microsoft.com/office/officeart/2005/8/layout/default"/>
    <dgm:cxn modelId="{8D6C0348-0416-42CE-A46B-6FF3D4669047}" type="presParOf" srcId="{60AF127B-1F0D-469B-AD40-8663C0D7C3F3}" destId="{5F7905BA-0D3F-47C9-8BC2-247A8D92B115}" srcOrd="13" destOrd="0" presId="urn:microsoft.com/office/officeart/2005/8/layout/default"/>
    <dgm:cxn modelId="{97069988-3DCA-48F2-8F63-6D3FB881F12F}" type="presParOf" srcId="{60AF127B-1F0D-469B-AD40-8663C0D7C3F3}" destId="{E04ACAFF-C874-4382-A324-17BE48141F45}" srcOrd="14" destOrd="0" presId="urn:microsoft.com/office/officeart/2005/8/layout/default"/>
    <dgm:cxn modelId="{1234A59E-6A63-48C9-BD0E-9022A97045A0}" type="presParOf" srcId="{60AF127B-1F0D-469B-AD40-8663C0D7C3F3}" destId="{EF93FFBF-FE9A-432C-9F62-27097F4458D2}" srcOrd="15" destOrd="0" presId="urn:microsoft.com/office/officeart/2005/8/layout/default"/>
    <dgm:cxn modelId="{14DD1F44-1378-4F26-9940-29F2DEF96941}" type="presParOf" srcId="{60AF127B-1F0D-469B-AD40-8663C0D7C3F3}" destId="{35523B7C-8638-4981-8A6D-A41202C91FDC}" srcOrd="16" destOrd="0" presId="urn:microsoft.com/office/officeart/2005/8/layout/default"/>
    <dgm:cxn modelId="{8444A715-EB28-4D91-BFAE-68B4A59CB353}" type="presParOf" srcId="{60AF127B-1F0D-469B-AD40-8663C0D7C3F3}" destId="{ED772E8F-7BB4-41FA-9007-96A8496D6114}" srcOrd="17" destOrd="0" presId="urn:microsoft.com/office/officeart/2005/8/layout/default"/>
    <dgm:cxn modelId="{00048A99-69EC-4BF8-8F3C-59BE2EAD86A7}" type="presParOf" srcId="{60AF127B-1F0D-469B-AD40-8663C0D7C3F3}" destId="{FF1CB885-A5A9-4D14-8F17-B58A13C358B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C0B37-84CC-4B81-A80C-215990C81532}">
      <dsp:nvSpPr>
        <dsp:cNvPr id="0" name=""/>
        <dsp:cNvSpPr/>
      </dsp:nvSpPr>
      <dsp:spPr>
        <a:xfrm>
          <a:off x="658388" y="0"/>
          <a:ext cx="7200591" cy="51454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F9B52D-198C-47F1-BB25-23F1F2F6BBB8}">
      <dsp:nvSpPr>
        <dsp:cNvPr id="0" name=""/>
        <dsp:cNvSpPr/>
      </dsp:nvSpPr>
      <dsp:spPr>
        <a:xfrm>
          <a:off x="198100" y="1316233"/>
          <a:ext cx="1619372" cy="25129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i-FI" sz="1600" b="1" kern="1200" dirty="0" smtClean="0"/>
        </a:p>
        <a:p>
          <a:pPr lvl="0" algn="ctr" defTabSz="711200">
            <a:lnSpc>
              <a:spcPct val="90000"/>
            </a:lnSpc>
            <a:spcBef>
              <a:spcPct val="0"/>
            </a:spcBef>
            <a:spcAft>
              <a:spcPct val="35000"/>
            </a:spcAft>
          </a:pPr>
          <a:r>
            <a:rPr lang="fi-FI" sz="1600" b="1" kern="1200" dirty="0" smtClean="0"/>
            <a:t>Agreement negotiation</a:t>
          </a:r>
        </a:p>
        <a:p>
          <a:pPr lvl="0" algn="ctr" defTabSz="711200">
            <a:lnSpc>
              <a:spcPct val="90000"/>
            </a:lnSpc>
            <a:spcBef>
              <a:spcPct val="0"/>
            </a:spcBef>
            <a:spcAft>
              <a:spcPct val="35000"/>
            </a:spcAft>
          </a:pPr>
          <a:endParaRPr lang="fi-FI" sz="1600" b="1" kern="1200" dirty="0" smtClean="0"/>
        </a:p>
        <a:p>
          <a:pPr lvl="0" algn="ctr" defTabSz="711200">
            <a:lnSpc>
              <a:spcPct val="90000"/>
            </a:lnSpc>
            <a:spcBef>
              <a:spcPct val="0"/>
            </a:spcBef>
            <a:spcAft>
              <a:spcPct val="35000"/>
            </a:spcAft>
          </a:pPr>
          <a:r>
            <a:rPr lang="fi-FI" sz="1600" b="1" kern="1200" dirty="0" smtClean="0"/>
            <a:t>Preliminary time frame for </a:t>
          </a:r>
          <a:r>
            <a:rPr lang="fi-FI" sz="1600" b="1" kern="1200" dirty="0" err="1" smtClean="0"/>
            <a:t>the</a:t>
          </a:r>
          <a:r>
            <a:rPr lang="fi-FI" sz="1600" b="1" kern="1200" dirty="0" smtClean="0"/>
            <a:t> </a:t>
          </a:r>
          <a:r>
            <a:rPr lang="fi-FI" sz="1600" b="1" kern="1200" dirty="0" err="1" smtClean="0"/>
            <a:t>audit</a:t>
          </a:r>
          <a:endParaRPr lang="fi-FI" sz="1600" b="1" kern="1200" dirty="0" smtClean="0"/>
        </a:p>
        <a:p>
          <a:pPr lvl="0" algn="ctr" defTabSz="711200">
            <a:lnSpc>
              <a:spcPct val="90000"/>
            </a:lnSpc>
            <a:spcBef>
              <a:spcPct val="0"/>
            </a:spcBef>
            <a:spcAft>
              <a:spcPct val="35000"/>
            </a:spcAft>
          </a:pPr>
          <a:endParaRPr lang="fi-FI" sz="1600" b="1" kern="1200" dirty="0" smtClean="0"/>
        </a:p>
        <a:p>
          <a:pPr lvl="0" algn="ctr" defTabSz="711200">
            <a:lnSpc>
              <a:spcPct val="90000"/>
            </a:lnSpc>
            <a:spcBef>
              <a:spcPct val="0"/>
            </a:spcBef>
            <a:spcAft>
              <a:spcPct val="35000"/>
            </a:spcAft>
          </a:pPr>
          <a:r>
            <a:rPr lang="fi-FI" sz="1600" b="1" kern="1200" dirty="0" err="1" smtClean="0"/>
            <a:t>Auditor</a:t>
          </a:r>
          <a:r>
            <a:rPr lang="fi-FI" sz="1600" b="1" kern="1200" dirty="0" smtClean="0"/>
            <a:t> </a:t>
          </a:r>
          <a:r>
            <a:rPr lang="fi-FI" sz="1600" b="1" kern="1200" dirty="0" err="1" smtClean="0"/>
            <a:t>training</a:t>
          </a:r>
          <a:endParaRPr lang="fi-FI" sz="1600" b="1" kern="1200" dirty="0" smtClean="0"/>
        </a:p>
        <a:p>
          <a:pPr lvl="0" algn="ctr" defTabSz="711200">
            <a:lnSpc>
              <a:spcPct val="90000"/>
            </a:lnSpc>
            <a:spcBef>
              <a:spcPct val="0"/>
            </a:spcBef>
            <a:spcAft>
              <a:spcPct val="35000"/>
            </a:spcAft>
          </a:pPr>
          <a:endParaRPr lang="fi-FI" sz="1600" b="1" kern="1200" dirty="0" smtClean="0"/>
        </a:p>
      </dsp:txBody>
      <dsp:txXfrm>
        <a:off x="277151" y="1395284"/>
        <a:ext cx="1461270" cy="2354866"/>
      </dsp:txXfrm>
    </dsp:sp>
    <dsp:sp modelId="{388E89B4-7B7D-4545-9F7C-CDA09FB5DB7F}">
      <dsp:nvSpPr>
        <dsp:cNvPr id="0" name=""/>
        <dsp:cNvSpPr/>
      </dsp:nvSpPr>
      <dsp:spPr>
        <a:xfrm>
          <a:off x="1922474" y="1316233"/>
          <a:ext cx="1482953" cy="2485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i-FI" sz="1600" b="1" kern="1200" dirty="0" err="1" smtClean="0"/>
            <a:t>Submission</a:t>
          </a:r>
          <a:r>
            <a:rPr lang="fi-FI" sz="1600" b="1" kern="1200" dirty="0" smtClean="0"/>
            <a:t> of </a:t>
          </a:r>
          <a:r>
            <a:rPr lang="fi-FI" sz="1600" b="1" kern="1200" dirty="0" err="1" smtClean="0"/>
            <a:t>the</a:t>
          </a:r>
          <a:r>
            <a:rPr lang="fi-FI" sz="1600" b="1" kern="1200" dirty="0" smtClean="0"/>
            <a:t> </a:t>
          </a:r>
          <a:r>
            <a:rPr lang="fi-FI" sz="1600" b="1" kern="1200" dirty="0" err="1" smtClean="0"/>
            <a:t>audit</a:t>
          </a:r>
          <a:r>
            <a:rPr lang="fi-FI" sz="1600" b="1" kern="1200" dirty="0" smtClean="0"/>
            <a:t> </a:t>
          </a:r>
          <a:r>
            <a:rPr lang="fi-FI" sz="1600" b="1" kern="1200" dirty="0" err="1" smtClean="0"/>
            <a:t>material</a:t>
          </a:r>
          <a:r>
            <a:rPr lang="fi-FI" sz="1600" b="1" kern="1200" dirty="0" smtClean="0"/>
            <a:t>:</a:t>
          </a:r>
        </a:p>
        <a:p>
          <a:pPr lvl="0" algn="ctr" defTabSz="711200">
            <a:lnSpc>
              <a:spcPct val="90000"/>
            </a:lnSpc>
            <a:spcBef>
              <a:spcPct val="0"/>
            </a:spcBef>
            <a:spcAft>
              <a:spcPct val="35000"/>
            </a:spcAft>
          </a:pPr>
          <a:r>
            <a:rPr lang="fi-FI" sz="1400" b="1" kern="1200" dirty="0" err="1" smtClean="0"/>
            <a:t>Self-evaluation</a:t>
          </a:r>
          <a:r>
            <a:rPr lang="fi-FI" sz="1400" b="1" kern="1200" dirty="0" smtClean="0"/>
            <a:t> </a:t>
          </a:r>
        </a:p>
        <a:p>
          <a:pPr lvl="0" algn="ctr" defTabSz="711200">
            <a:lnSpc>
              <a:spcPct val="90000"/>
            </a:lnSpc>
            <a:spcBef>
              <a:spcPct val="0"/>
            </a:spcBef>
            <a:spcAft>
              <a:spcPct val="35000"/>
            </a:spcAft>
          </a:pPr>
          <a:r>
            <a:rPr lang="fi-FI" sz="1400" b="1" kern="1200" dirty="0" smtClean="0"/>
            <a:t>Other </a:t>
          </a:r>
          <a:r>
            <a:rPr lang="fi-FI" sz="1400" b="1" kern="1200" dirty="0" err="1" smtClean="0"/>
            <a:t>material</a:t>
          </a:r>
          <a:endParaRPr lang="fi-FI" sz="1400" b="1" kern="1200" dirty="0" smtClean="0"/>
        </a:p>
        <a:p>
          <a:pPr lvl="0" algn="ctr" defTabSz="711200">
            <a:lnSpc>
              <a:spcPct val="90000"/>
            </a:lnSpc>
            <a:spcBef>
              <a:spcPct val="0"/>
            </a:spcBef>
            <a:spcAft>
              <a:spcPct val="35000"/>
            </a:spcAft>
          </a:pPr>
          <a:endParaRPr lang="fi-FI" sz="1400" b="1" kern="1200" dirty="0" smtClean="0"/>
        </a:p>
        <a:p>
          <a:pPr lvl="0" algn="ctr" defTabSz="711200">
            <a:lnSpc>
              <a:spcPct val="90000"/>
            </a:lnSpc>
            <a:spcBef>
              <a:spcPct val="0"/>
            </a:spcBef>
            <a:spcAft>
              <a:spcPct val="35000"/>
            </a:spcAft>
          </a:pPr>
          <a:r>
            <a:rPr lang="fi-FI" sz="1400" b="1" kern="1200" dirty="0" err="1" smtClean="0"/>
            <a:t>Briefing</a:t>
          </a:r>
          <a:r>
            <a:rPr lang="fi-FI" sz="1400" b="1" kern="1200" dirty="0" smtClean="0"/>
            <a:t> and </a:t>
          </a:r>
          <a:r>
            <a:rPr lang="fi-FI" sz="1400" b="1" kern="1200" dirty="0" err="1" smtClean="0"/>
            <a:t>discussion</a:t>
          </a:r>
          <a:r>
            <a:rPr lang="fi-FI" sz="1400" b="1" kern="1200" dirty="0" smtClean="0"/>
            <a:t> </a:t>
          </a:r>
          <a:r>
            <a:rPr lang="fi-FI" sz="1400" b="1" kern="1200" dirty="0" err="1" smtClean="0"/>
            <a:t>event</a:t>
          </a:r>
          <a:endParaRPr lang="fi-FI" sz="1400" b="1" kern="1200" dirty="0" smtClean="0"/>
        </a:p>
      </dsp:txBody>
      <dsp:txXfrm>
        <a:off x="1994866" y="1388625"/>
        <a:ext cx="1338169" cy="2340234"/>
      </dsp:txXfrm>
    </dsp:sp>
    <dsp:sp modelId="{B15CD184-7D8F-40D7-A6B5-9B1A847F4E60}">
      <dsp:nvSpPr>
        <dsp:cNvPr id="0" name=""/>
        <dsp:cNvSpPr/>
      </dsp:nvSpPr>
      <dsp:spPr>
        <a:xfrm>
          <a:off x="3536087" y="1316233"/>
          <a:ext cx="1553067" cy="25129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i-FI" sz="1600" b="1" kern="1200" dirty="0" smtClean="0"/>
            <a:t>Audit </a:t>
          </a:r>
          <a:r>
            <a:rPr lang="fi-FI" sz="1600" b="1" kern="1200" dirty="0" err="1" smtClean="0"/>
            <a:t>visit</a:t>
          </a:r>
          <a:endParaRPr lang="fi-FI" sz="1600" b="1" kern="1200" dirty="0" smtClean="0"/>
        </a:p>
        <a:p>
          <a:pPr lvl="0" algn="ctr" defTabSz="711200">
            <a:lnSpc>
              <a:spcPct val="90000"/>
            </a:lnSpc>
            <a:spcBef>
              <a:spcPct val="0"/>
            </a:spcBef>
            <a:spcAft>
              <a:spcPct val="35000"/>
            </a:spcAft>
          </a:pPr>
          <a:r>
            <a:rPr lang="fi-FI" sz="1600" b="1" kern="1200" dirty="0" smtClean="0"/>
            <a:t>(3-4 </a:t>
          </a:r>
          <a:r>
            <a:rPr lang="fi-FI" sz="1600" b="1" kern="1200" dirty="0" err="1" smtClean="0"/>
            <a:t>days</a:t>
          </a:r>
          <a:r>
            <a:rPr lang="fi-FI" sz="1600" b="1" kern="1200" dirty="0" smtClean="0"/>
            <a:t>)</a:t>
          </a:r>
        </a:p>
        <a:p>
          <a:pPr lvl="0" algn="ctr" defTabSz="711200">
            <a:lnSpc>
              <a:spcPct val="90000"/>
            </a:lnSpc>
            <a:spcBef>
              <a:spcPct val="0"/>
            </a:spcBef>
            <a:spcAft>
              <a:spcPct val="35000"/>
            </a:spcAft>
          </a:pPr>
          <a:r>
            <a:rPr lang="fi-FI" sz="1600" b="1" kern="1200" dirty="0" smtClean="0"/>
            <a:t> </a:t>
          </a:r>
        </a:p>
        <a:p>
          <a:pPr lvl="0" algn="ctr" defTabSz="711200">
            <a:lnSpc>
              <a:spcPct val="90000"/>
            </a:lnSpc>
            <a:spcBef>
              <a:spcPct val="0"/>
            </a:spcBef>
            <a:spcAft>
              <a:spcPct val="35000"/>
            </a:spcAft>
          </a:pPr>
          <a:r>
            <a:rPr lang="fi-FI" sz="1600" b="1" kern="1200" dirty="0" smtClean="0"/>
            <a:t>Audit team’s report and recommen-dation regarding </a:t>
          </a:r>
          <a:r>
            <a:rPr lang="fi-FI" sz="1600" b="1" kern="1200" dirty="0" err="1" smtClean="0"/>
            <a:t>the</a:t>
          </a:r>
          <a:r>
            <a:rPr lang="fi-FI" sz="1600" b="1" kern="1200" dirty="0" smtClean="0"/>
            <a:t> audit result</a:t>
          </a:r>
        </a:p>
      </dsp:txBody>
      <dsp:txXfrm>
        <a:off x="3611901" y="1392047"/>
        <a:ext cx="1401439" cy="2361340"/>
      </dsp:txXfrm>
    </dsp:sp>
    <dsp:sp modelId="{62781C84-9D24-40AA-825C-581EC07BE2E3}">
      <dsp:nvSpPr>
        <dsp:cNvPr id="0" name=""/>
        <dsp:cNvSpPr/>
      </dsp:nvSpPr>
      <dsp:spPr>
        <a:xfrm>
          <a:off x="5147075" y="1296145"/>
          <a:ext cx="1553067" cy="25531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i-FI" sz="1600" b="1" i="0" kern="1200" dirty="0" smtClean="0"/>
            <a:t>Publication of </a:t>
          </a:r>
          <a:r>
            <a:rPr lang="fi-FI" sz="1600" b="1" i="0" kern="1200" dirty="0" err="1" smtClean="0"/>
            <a:t>the</a:t>
          </a:r>
          <a:r>
            <a:rPr lang="fi-FI" sz="1600" b="1" i="0" kern="1200" dirty="0" smtClean="0"/>
            <a:t> report</a:t>
          </a:r>
        </a:p>
        <a:p>
          <a:pPr lvl="0" algn="ctr" defTabSz="711200">
            <a:lnSpc>
              <a:spcPct val="90000"/>
            </a:lnSpc>
            <a:spcBef>
              <a:spcPct val="0"/>
            </a:spcBef>
            <a:spcAft>
              <a:spcPct val="35000"/>
            </a:spcAft>
          </a:pPr>
          <a:endParaRPr lang="fi-FI" sz="1600" b="1" i="0" kern="1200" baseline="0" dirty="0" smtClean="0">
            <a:solidFill>
              <a:schemeClr val="bg1"/>
            </a:solidFill>
          </a:endParaRPr>
        </a:p>
        <a:p>
          <a:pPr lvl="0" algn="ctr" defTabSz="711200">
            <a:lnSpc>
              <a:spcPct val="90000"/>
            </a:lnSpc>
            <a:spcBef>
              <a:spcPct val="0"/>
            </a:spcBef>
            <a:spcAft>
              <a:spcPct val="35000"/>
            </a:spcAft>
          </a:pPr>
          <a:r>
            <a:rPr lang="fi-FI" sz="1600" b="1" i="0" kern="1200" baseline="0" dirty="0" smtClean="0">
              <a:solidFill>
                <a:schemeClr val="bg1"/>
              </a:solidFill>
            </a:rPr>
            <a:t>Quality label – valid for 6 years</a:t>
          </a:r>
        </a:p>
      </dsp:txBody>
      <dsp:txXfrm>
        <a:off x="5222889" y="1371959"/>
        <a:ext cx="1401439" cy="2401516"/>
      </dsp:txXfrm>
    </dsp:sp>
    <dsp:sp modelId="{E274736C-940E-4C4A-8024-2165D006833C}">
      <dsp:nvSpPr>
        <dsp:cNvPr id="0" name=""/>
        <dsp:cNvSpPr/>
      </dsp:nvSpPr>
      <dsp:spPr>
        <a:xfrm>
          <a:off x="6803546" y="1296145"/>
          <a:ext cx="1395300" cy="2502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i-FI" sz="1600" b="1" kern="1200" baseline="0" dirty="0" smtClean="0">
              <a:solidFill>
                <a:schemeClr val="bg1"/>
              </a:solidFill>
            </a:rPr>
            <a:t>Concluding seminar at </a:t>
          </a:r>
          <a:r>
            <a:rPr lang="fi-FI" sz="1600" b="1" kern="1200" baseline="0" dirty="0" err="1" smtClean="0">
              <a:solidFill>
                <a:schemeClr val="bg1"/>
              </a:solidFill>
            </a:rPr>
            <a:t>the</a:t>
          </a:r>
          <a:r>
            <a:rPr lang="fi-FI" sz="1600" b="1" kern="1200" baseline="0" dirty="0" smtClean="0">
              <a:solidFill>
                <a:schemeClr val="bg1"/>
              </a:solidFill>
            </a:rPr>
            <a:t> HEI</a:t>
          </a:r>
          <a:endParaRPr lang="fi-FI" sz="1600" b="1" kern="1200" baseline="0" dirty="0">
            <a:solidFill>
              <a:schemeClr val="bg1"/>
            </a:solidFill>
          </a:endParaRPr>
        </a:p>
      </dsp:txBody>
      <dsp:txXfrm>
        <a:off x="6871659" y="1364258"/>
        <a:ext cx="1259074" cy="2365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3"/>
            <a:ext cx="2950475" cy="497047"/>
          </a:xfrm>
          <a:prstGeom prst="rect">
            <a:avLst/>
          </a:prstGeom>
        </p:spPr>
        <p:txBody>
          <a:bodyPr vert="horz" lIns="92254" tIns="46127" rIns="92254" bIns="46127" rtlCol="0"/>
          <a:lstStyle>
            <a:lvl1pPr algn="l">
              <a:defRPr sz="1200"/>
            </a:lvl1pPr>
          </a:lstStyle>
          <a:p>
            <a:endParaRPr lang="fi-FI" dirty="0"/>
          </a:p>
        </p:txBody>
      </p:sp>
      <p:sp>
        <p:nvSpPr>
          <p:cNvPr id="3" name="Päivämäärän paikkamerkki 2"/>
          <p:cNvSpPr>
            <a:spLocks noGrp="1"/>
          </p:cNvSpPr>
          <p:nvPr>
            <p:ph type="dt" sz="quarter" idx="1"/>
          </p:nvPr>
        </p:nvSpPr>
        <p:spPr>
          <a:xfrm>
            <a:off x="3856738" y="3"/>
            <a:ext cx="2950475" cy="497047"/>
          </a:xfrm>
          <a:prstGeom prst="rect">
            <a:avLst/>
          </a:prstGeom>
        </p:spPr>
        <p:txBody>
          <a:bodyPr vert="horz" lIns="92254" tIns="46127" rIns="92254" bIns="46127" rtlCol="0"/>
          <a:lstStyle>
            <a:lvl1pPr algn="r">
              <a:defRPr sz="1200"/>
            </a:lvl1pPr>
          </a:lstStyle>
          <a:p>
            <a:fld id="{7EBF6F90-81C1-4BD2-9EF0-E2841BE83923}" type="datetimeFigureOut">
              <a:rPr lang="fi-FI" smtClean="0"/>
              <a:t>14.12.2015</a:t>
            </a:fld>
            <a:endParaRPr lang="fi-FI" dirty="0"/>
          </a:p>
        </p:txBody>
      </p:sp>
      <p:sp>
        <p:nvSpPr>
          <p:cNvPr id="4" name="Alatunnisteen paikkamerkki 3"/>
          <p:cNvSpPr>
            <a:spLocks noGrp="1"/>
          </p:cNvSpPr>
          <p:nvPr>
            <p:ph type="ftr" sz="quarter" idx="2"/>
          </p:nvPr>
        </p:nvSpPr>
        <p:spPr>
          <a:xfrm>
            <a:off x="0" y="9442157"/>
            <a:ext cx="2950475" cy="497047"/>
          </a:xfrm>
          <a:prstGeom prst="rect">
            <a:avLst/>
          </a:prstGeom>
        </p:spPr>
        <p:txBody>
          <a:bodyPr vert="horz" lIns="92254" tIns="46127" rIns="92254" bIns="46127"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6738" y="9442157"/>
            <a:ext cx="2950475" cy="497047"/>
          </a:xfrm>
          <a:prstGeom prst="rect">
            <a:avLst/>
          </a:prstGeom>
        </p:spPr>
        <p:txBody>
          <a:bodyPr vert="horz" lIns="92254" tIns="46127" rIns="92254" bIns="46127" rtlCol="0" anchor="b"/>
          <a:lstStyle>
            <a:lvl1pPr algn="r">
              <a:defRPr sz="1200"/>
            </a:lvl1pPr>
          </a:lstStyle>
          <a:p>
            <a:fld id="{F6D89656-DD1A-4CB0-8588-2F19E6F1B3D7}" type="slidenum">
              <a:rPr lang="fi-FI" smtClean="0"/>
              <a:t>‹#›</a:t>
            </a:fld>
            <a:endParaRPr lang="fi-FI" dirty="0"/>
          </a:p>
        </p:txBody>
      </p:sp>
    </p:spTree>
    <p:extLst>
      <p:ext uri="{BB962C8B-B14F-4D97-AF65-F5344CB8AC3E}">
        <p14:creationId xmlns:p14="http://schemas.microsoft.com/office/powerpoint/2010/main" val="194063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3"/>
            <a:ext cx="2950475" cy="497047"/>
          </a:xfrm>
          <a:prstGeom prst="rect">
            <a:avLst/>
          </a:prstGeom>
        </p:spPr>
        <p:txBody>
          <a:bodyPr vert="horz" lIns="92254" tIns="46127" rIns="92254" bIns="46127" rtlCol="0"/>
          <a:lstStyle>
            <a:lvl1pPr algn="l">
              <a:defRPr sz="1200"/>
            </a:lvl1pPr>
          </a:lstStyle>
          <a:p>
            <a:endParaRPr lang="fi-FI" dirty="0"/>
          </a:p>
        </p:txBody>
      </p:sp>
      <p:sp>
        <p:nvSpPr>
          <p:cNvPr id="3" name="Päivämäärän paikkamerkki 2"/>
          <p:cNvSpPr>
            <a:spLocks noGrp="1"/>
          </p:cNvSpPr>
          <p:nvPr>
            <p:ph type="dt" idx="1"/>
          </p:nvPr>
        </p:nvSpPr>
        <p:spPr>
          <a:xfrm>
            <a:off x="3856738" y="3"/>
            <a:ext cx="2950475" cy="497047"/>
          </a:xfrm>
          <a:prstGeom prst="rect">
            <a:avLst/>
          </a:prstGeom>
        </p:spPr>
        <p:txBody>
          <a:bodyPr vert="horz" lIns="92254" tIns="46127" rIns="92254" bIns="46127" rtlCol="0"/>
          <a:lstStyle>
            <a:lvl1pPr algn="r">
              <a:defRPr sz="1200"/>
            </a:lvl1pPr>
          </a:lstStyle>
          <a:p>
            <a:fld id="{47D6E770-DBEE-4057-AAA8-74363FE0F83D}" type="datetimeFigureOut">
              <a:rPr lang="fi-FI" smtClean="0"/>
              <a:t>14.12.2015</a:t>
            </a:fld>
            <a:endParaRPr lang="fi-FI" dirty="0"/>
          </a:p>
        </p:txBody>
      </p:sp>
      <p:sp>
        <p:nvSpPr>
          <p:cNvPr id="4" name="Dian kuvan paikkamerkki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2254" tIns="46127" rIns="92254" bIns="46127" rtlCol="0" anchor="ctr"/>
          <a:lstStyle/>
          <a:p>
            <a:endParaRPr lang="fi-FI" dirty="0"/>
          </a:p>
        </p:txBody>
      </p:sp>
      <p:sp>
        <p:nvSpPr>
          <p:cNvPr id="5" name="Huomautusten paikkamerkki 4"/>
          <p:cNvSpPr>
            <a:spLocks noGrp="1"/>
          </p:cNvSpPr>
          <p:nvPr>
            <p:ph type="body" sz="quarter" idx="3"/>
          </p:nvPr>
        </p:nvSpPr>
        <p:spPr>
          <a:xfrm>
            <a:off x="680880" y="4721941"/>
            <a:ext cx="5447030" cy="4473416"/>
          </a:xfrm>
          <a:prstGeom prst="rect">
            <a:avLst/>
          </a:prstGeom>
        </p:spPr>
        <p:txBody>
          <a:bodyPr vert="horz" lIns="92254" tIns="46127" rIns="92254" bIns="46127"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42157"/>
            <a:ext cx="2950475" cy="497047"/>
          </a:xfrm>
          <a:prstGeom prst="rect">
            <a:avLst/>
          </a:prstGeom>
        </p:spPr>
        <p:txBody>
          <a:bodyPr vert="horz" lIns="92254" tIns="46127" rIns="92254" bIns="46127"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6738" y="9442157"/>
            <a:ext cx="2950475" cy="497047"/>
          </a:xfrm>
          <a:prstGeom prst="rect">
            <a:avLst/>
          </a:prstGeom>
        </p:spPr>
        <p:txBody>
          <a:bodyPr vert="horz" lIns="92254" tIns="46127" rIns="92254" bIns="46127" rtlCol="0" anchor="b"/>
          <a:lstStyle>
            <a:lvl1pPr algn="r">
              <a:defRPr sz="1200"/>
            </a:lvl1pPr>
          </a:lstStyle>
          <a:p>
            <a:fld id="{CB29B034-0593-492F-9222-617272031296}" type="slidenum">
              <a:rPr lang="fi-FI" smtClean="0"/>
              <a:t>‹#›</a:t>
            </a:fld>
            <a:endParaRPr lang="fi-FI" dirty="0"/>
          </a:p>
        </p:txBody>
      </p:sp>
    </p:spTree>
    <p:extLst>
      <p:ext uri="{BB962C8B-B14F-4D97-AF65-F5344CB8AC3E}">
        <p14:creationId xmlns:p14="http://schemas.microsoft.com/office/powerpoint/2010/main" val="235335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B29B034-0593-492F-9222-617272031296}" type="slidenum">
              <a:rPr lang="fi-FI" smtClean="0">
                <a:solidFill>
                  <a:prstClr val="black"/>
                </a:solidFill>
              </a:rPr>
              <a:pPr/>
              <a:t>1</a:t>
            </a:fld>
            <a:endParaRPr lang="fi-FI" dirty="0">
              <a:solidFill>
                <a:prstClr val="black"/>
              </a:solidFill>
            </a:endParaRPr>
          </a:p>
        </p:txBody>
      </p:sp>
    </p:spTree>
    <p:extLst>
      <p:ext uri="{BB962C8B-B14F-4D97-AF65-F5344CB8AC3E}">
        <p14:creationId xmlns:p14="http://schemas.microsoft.com/office/powerpoint/2010/main" val="2664382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lvl1pPr>
              <a:defRPr>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752" y="692696"/>
            <a:ext cx="4063077" cy="1647038"/>
          </a:xfrm>
          <a:prstGeom prst="rect">
            <a:avLst/>
          </a:prstGeom>
        </p:spPr>
      </p:pic>
    </p:spTree>
    <p:extLst>
      <p:ext uri="{BB962C8B-B14F-4D97-AF65-F5344CB8AC3E}">
        <p14:creationId xmlns:p14="http://schemas.microsoft.com/office/powerpoint/2010/main" val="395293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ystysuoran tekstin paikkamerkki 2"/>
          <p:cNvSpPr>
            <a:spLocks noGrp="1"/>
          </p:cNvSpPr>
          <p:nvPr>
            <p:ph type="body" orient="vert" idx="1"/>
          </p:nvPr>
        </p:nvSpPr>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247483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lvl1pPr>
              <a:defRPr>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ystysuoran tekstin paikkamerkki 2"/>
          <p:cNvSpPr>
            <a:spLocks noGrp="1"/>
          </p:cNvSpPr>
          <p:nvPr>
            <p:ph type="body" orient="vert" idx="1"/>
          </p:nvPr>
        </p:nvSpPr>
        <p:spPr>
          <a:xfrm>
            <a:off x="457200" y="274638"/>
            <a:ext cx="6019800" cy="5851525"/>
          </a:xfrm>
        </p:spPr>
        <p:txBody>
          <a:bodyPr vert="eaVert"/>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1530805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13902827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8359353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382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8884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000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215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spTree>
    <p:extLst>
      <p:ext uri="{BB962C8B-B14F-4D97-AF65-F5344CB8AC3E}">
        <p14:creationId xmlns:p14="http://schemas.microsoft.com/office/powerpoint/2010/main" val="12709584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23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3794814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532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2428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856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507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949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2086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457200" y="1600200"/>
            <a:ext cx="82296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1579099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smtClean="0"/>
              <a:t>11.5.2014</a:t>
            </a:r>
            <a:endParaRPr lang="fi-FI"/>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2949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20655390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2854035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r>
              <a:rPr lang="fi-FI" dirty="0" smtClean="0"/>
              <a:t>26.5.2014</a:t>
            </a:r>
            <a:endParaRPr lang="fi-FI" dirty="0"/>
          </a:p>
        </p:txBody>
      </p:sp>
      <p:sp>
        <p:nvSpPr>
          <p:cNvPr id="6" name="Dian numeron paikkamerkki 5"/>
          <p:cNvSpPr>
            <a:spLocks noGrp="1"/>
          </p:cNvSpPr>
          <p:nvPr>
            <p:ph type="sldNum" sz="quarter" idx="12"/>
          </p:nvPr>
        </p:nvSpPr>
        <p:spPr/>
        <p:txBody>
          <a:bodyPr/>
          <a:lstStyle/>
          <a:p>
            <a:fld id="{139301F4-86FD-4910-9F5A-C4CF14468D5D}" type="slidenum">
              <a:rPr lang="fi-FI" smtClean="0"/>
              <a:t>‹#›</a:t>
            </a:fld>
            <a:endParaRPr lang="fi-FI" dirty="0"/>
          </a:p>
        </p:txBody>
      </p:sp>
      <p:pic>
        <p:nvPicPr>
          <p:cNvPr id="9" name="Kuva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189151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302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47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907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7159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spTree>
    <p:extLst>
      <p:ext uri="{BB962C8B-B14F-4D97-AF65-F5344CB8AC3E}">
        <p14:creationId xmlns:p14="http://schemas.microsoft.com/office/powerpoint/2010/main" val="13708742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5818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216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8621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6569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04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4648200" y="1600200"/>
            <a:ext cx="4038600" cy="4525963"/>
          </a:xfrm>
        </p:spPr>
        <p:txBody>
          <a:bodyPr/>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800">
                <a:latin typeface="Georgia" panose="02040502050405020303" pitchFamily="18" charset="0"/>
              </a:defRPr>
            </a:lvl5pPr>
            <a:lvl6pPr>
              <a:defRPr sz="1800"/>
            </a:lvl6pPr>
            <a:lvl7pPr>
              <a:defRPr sz="1800"/>
            </a:lvl7pPr>
            <a:lvl8pPr>
              <a:defRPr sz="1800"/>
            </a:lvl8pPr>
            <a:lvl9pPr>
              <a:defRPr sz="18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Päivämäärän paikkamerkki 4"/>
          <p:cNvSpPr>
            <a:spLocks noGrp="1"/>
          </p:cNvSpPr>
          <p:nvPr>
            <p:ph type="dt" sz="half" idx="10"/>
          </p:nvPr>
        </p:nvSpPr>
        <p:spPr/>
        <p:txBody>
          <a:bodyPr/>
          <a:lstStyle/>
          <a:p>
            <a:r>
              <a:rPr lang="fi-FI" dirty="0" smtClean="0"/>
              <a:t>26.5.2014</a:t>
            </a:r>
            <a:endParaRPr lang="fi-FI" dirty="0"/>
          </a:p>
        </p:txBody>
      </p:sp>
      <p:sp>
        <p:nvSpPr>
          <p:cNvPr id="7" name="Dian numeron paikkamerkki 6"/>
          <p:cNvSpPr>
            <a:spLocks noGrp="1"/>
          </p:cNvSpPr>
          <p:nvPr>
            <p:ph type="sldNum" sz="quarter" idx="12"/>
          </p:nvPr>
        </p:nvSpPr>
        <p:spPr/>
        <p:txBody>
          <a:bodyPr/>
          <a:lstStyle/>
          <a:p>
            <a:fld id="{139301F4-86FD-4910-9F5A-C4CF14468D5D}" type="slidenum">
              <a:rPr lang="fi-FI" smtClean="0"/>
              <a:t>‹#›</a:t>
            </a:fld>
            <a:endParaRPr lang="fi-FI" dirty="0"/>
          </a:p>
        </p:txBody>
      </p:sp>
      <p:pic>
        <p:nvPicPr>
          <p:cNvPr id="9" name="Kuva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252101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838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06285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25688587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313220251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050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10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606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482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spTree>
    <p:extLst>
      <p:ext uri="{BB962C8B-B14F-4D97-AF65-F5344CB8AC3E}">
        <p14:creationId xmlns:p14="http://schemas.microsoft.com/office/powerpoint/2010/main" val="22970714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922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atin typeface="Georgia" panose="02040502050405020303" pitchFamily="18" charset="0"/>
              </a:defRPr>
            </a:lvl1pPr>
            <a:lvl2pPr>
              <a:defRPr sz="2000">
                <a:latin typeface="Georgia" panose="02040502050405020303" pitchFamily="18" charset="0"/>
              </a:defRPr>
            </a:lvl2pPr>
            <a:lvl3pPr>
              <a:defRPr sz="18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atin typeface="Georgia" panose="02040502050405020303" pitchFamily="18" charset="0"/>
              </a:defRPr>
            </a:lvl1pPr>
            <a:lvl2pPr>
              <a:defRPr sz="2000">
                <a:latin typeface="Georgia" panose="02040502050405020303" pitchFamily="18" charset="0"/>
              </a:defRPr>
            </a:lvl2pPr>
            <a:lvl3pPr>
              <a:defRPr sz="1800">
                <a:latin typeface="Georgia" panose="02040502050405020303" pitchFamily="18" charset="0"/>
              </a:defRPr>
            </a:lvl3pPr>
            <a:lvl4pPr>
              <a:defRPr sz="1600">
                <a:latin typeface="Georgia" panose="02040502050405020303" pitchFamily="18" charset="0"/>
              </a:defRPr>
            </a:lvl4pPr>
            <a:lvl5pPr>
              <a:defRPr sz="1600">
                <a:latin typeface="Georgia" panose="02040502050405020303" pitchFamily="18" charset="0"/>
              </a:defRPr>
            </a:lvl5pPr>
            <a:lvl6pPr>
              <a:defRPr sz="1600"/>
            </a:lvl6pPr>
            <a:lvl7pPr>
              <a:defRPr sz="1600"/>
            </a:lvl7pPr>
            <a:lvl8pPr>
              <a:defRPr sz="1600"/>
            </a:lvl8pPr>
            <a:lvl9pPr>
              <a:defRPr sz="16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7" name="Päivämäärän paikkamerkki 6"/>
          <p:cNvSpPr>
            <a:spLocks noGrp="1"/>
          </p:cNvSpPr>
          <p:nvPr>
            <p:ph type="dt" sz="half" idx="10"/>
          </p:nvPr>
        </p:nvSpPr>
        <p:spPr/>
        <p:txBody>
          <a:bodyPr/>
          <a:lstStyle/>
          <a:p>
            <a:r>
              <a:rPr lang="fi-FI" dirty="0" smtClean="0"/>
              <a:t>26.5.2014</a:t>
            </a:r>
            <a:endParaRPr lang="fi-FI" dirty="0"/>
          </a:p>
        </p:txBody>
      </p:sp>
      <p:sp>
        <p:nvSpPr>
          <p:cNvPr id="9" name="Dian numeron paikkamerkki 8"/>
          <p:cNvSpPr>
            <a:spLocks noGrp="1"/>
          </p:cNvSpPr>
          <p:nvPr>
            <p:ph type="sldNum" sz="quarter" idx="12"/>
          </p:nvPr>
        </p:nvSpPr>
        <p:spPr/>
        <p:txBody>
          <a:bodyPr/>
          <a:lstStyle/>
          <a:p>
            <a:fld id="{139301F4-86FD-4910-9F5A-C4CF14468D5D}" type="slidenum">
              <a:rPr lang="fi-FI" smtClean="0"/>
              <a:t>‹#›</a:t>
            </a:fld>
            <a:endParaRPr lang="fi-FI" dirty="0"/>
          </a:p>
        </p:txBody>
      </p:sp>
      <p:pic>
        <p:nvPicPr>
          <p:cNvPr id="11" name="Kuva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2366519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8920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80445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048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303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057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9630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cover">
    <p:bg>
      <p:bgPr>
        <a:solidFill>
          <a:schemeClr val="bg1"/>
        </a:solidFill>
        <a:effectLst/>
      </p:bgPr>
    </p:bg>
    <p:spTree>
      <p:nvGrpSpPr>
        <p:cNvPr id="1" name=""/>
        <p:cNvGrpSpPr/>
        <p:nvPr/>
      </p:nvGrpSpPr>
      <p:grpSpPr>
        <a:xfrm>
          <a:off x="0" y="0"/>
          <a:ext cx="0" cy="0"/>
          <a:chOff x="0" y="0"/>
          <a:chExt cx="0" cy="0"/>
        </a:xfrm>
      </p:grpSpPr>
      <p:pic>
        <p:nvPicPr>
          <p:cNvPr id="1026"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14491979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 cover">
    <p:bg>
      <p:bgPr>
        <a:solidFill>
          <a:schemeClr val="tx2"/>
        </a:solidFill>
        <a:effectLst/>
      </p:bgPr>
    </p:bg>
    <p:spTree>
      <p:nvGrpSpPr>
        <p:cNvPr id="1" name=""/>
        <p:cNvGrpSpPr/>
        <p:nvPr/>
      </p:nvGrpSpPr>
      <p:grpSpPr>
        <a:xfrm>
          <a:off x="0" y="0"/>
          <a:ext cx="0" cy="0"/>
          <a:chOff x="0" y="0"/>
          <a:chExt cx="0" cy="0"/>
        </a:xfrm>
      </p:grpSpPr>
      <p:pic>
        <p:nvPicPr>
          <p:cNvPr id="2050"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p:cNvSpPr>
          <p:nvPr userDrawn="1"/>
        </p:nvSpPr>
        <p:spPr bwMode="auto">
          <a:xfrm>
            <a:off x="5479144" y="-9497"/>
            <a:ext cx="3680958" cy="6372876"/>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Lst>
            <a:ahLst/>
            <a:cxnLst>
              <a:cxn ang="0">
                <a:pos x="T0" y="T1"/>
              </a:cxn>
              <a:cxn ang="0">
                <a:pos x="T2" y="T3"/>
              </a:cxn>
              <a:cxn ang="0">
                <a:pos x="T4" y="T5"/>
              </a:cxn>
              <a:cxn ang="0">
                <a:pos x="T6" y="T7"/>
              </a:cxn>
              <a:cxn ang="0">
                <a:pos x="T8" y="T9"/>
              </a:cxn>
            </a:cxnLst>
            <a:rect l="0" t="0" r="r" b="b"/>
            <a:pathLst>
              <a:path w="2207" h="3821">
                <a:moveTo>
                  <a:pt x="2207" y="3821"/>
                </a:moveTo>
                <a:lnTo>
                  <a:pt x="0" y="0"/>
                </a:lnTo>
                <a:lnTo>
                  <a:pt x="2207" y="0"/>
                </a:lnTo>
                <a:lnTo>
                  <a:pt x="2206" y="3819"/>
                </a:lnTo>
                <a:lnTo>
                  <a:pt x="2207" y="38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a:off x="6335133" y="4162594"/>
            <a:ext cx="2810454" cy="2695406"/>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Lst>
            <a:ahLst/>
            <a:cxnLst>
              <a:cxn ang="0">
                <a:pos x="T0" y="T1"/>
              </a:cxn>
              <a:cxn ang="0">
                <a:pos x="T2" y="T3"/>
              </a:cxn>
              <a:cxn ang="0">
                <a:pos x="T4" y="T5"/>
              </a:cxn>
              <a:cxn ang="0">
                <a:pos x="T6" y="T7"/>
              </a:cxn>
              <a:cxn ang="0">
                <a:pos x="T8" y="T9"/>
              </a:cxn>
            </a:cxnLst>
            <a:rect l="0" t="0" r="r" b="b"/>
            <a:pathLst>
              <a:path w="2736" h="2624">
                <a:moveTo>
                  <a:pt x="0" y="2624"/>
                </a:moveTo>
                <a:lnTo>
                  <a:pt x="1516" y="0"/>
                </a:lnTo>
                <a:lnTo>
                  <a:pt x="2736" y="2112"/>
                </a:lnTo>
                <a:lnTo>
                  <a:pt x="2736" y="2624"/>
                </a:lnTo>
                <a:lnTo>
                  <a:pt x="0" y="262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Tree>
    <p:extLst>
      <p:ext uri="{BB962C8B-B14F-4D97-AF65-F5344CB8AC3E}">
        <p14:creationId xmlns:p14="http://schemas.microsoft.com/office/powerpoint/2010/main" val="377518591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cover 2">
    <p:bg>
      <p:bgPr>
        <a:solidFill>
          <a:schemeClr val="bg1"/>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 name="connsiteX0" fmla="*/ 9987 w 10000"/>
              <a:gd name="connsiteY0" fmla="*/ 10000 h 10000"/>
              <a:gd name="connsiteX1" fmla="*/ 0 w 10000"/>
              <a:gd name="connsiteY1" fmla="*/ 10 h 10000"/>
              <a:gd name="connsiteX2" fmla="*/ 9987 w 10000"/>
              <a:gd name="connsiteY2" fmla="*/ 0 h 10000"/>
              <a:gd name="connsiteX3" fmla="*/ 10000 w 10000"/>
              <a:gd name="connsiteY3" fmla="*/ 9054 h 10000"/>
              <a:gd name="connsiteX4" fmla="*/ 9987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87" y="10000"/>
                </a:moveTo>
                <a:lnTo>
                  <a:pt x="0" y="10"/>
                </a:lnTo>
                <a:lnTo>
                  <a:pt x="9987" y="0"/>
                </a:lnTo>
                <a:cubicBezTo>
                  <a:pt x="10015" y="3177"/>
                  <a:pt x="9972" y="5898"/>
                  <a:pt x="10000" y="9054"/>
                </a:cubicBezTo>
                <a:cubicBezTo>
                  <a:pt x="9990" y="9345"/>
                  <a:pt x="9998" y="9585"/>
                  <a:pt x="9987" y="100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28590"/>
          </a:xfrm>
          <a:prstGeom prst="rect">
            <a:avLst/>
          </a:prstGeom>
        </p:spPr>
        <p:txBody>
          <a:bodyPr lIns="0" tIns="0" rIns="0" bIns="0" anchor="t">
            <a:noAutofit/>
          </a:bodyPr>
          <a:lstStyle>
            <a:lvl1pPr algn="l">
              <a:lnSpc>
                <a:spcPct val="80000"/>
              </a:lnSpc>
              <a:defRPr sz="6600" b="1" spc="-150">
                <a:solidFill>
                  <a:schemeClr val="tx2"/>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28"/>
            <a:ext cx="5422394" cy="792000"/>
          </a:xfrm>
          <a:prstGeom prst="rect">
            <a:avLst/>
          </a:prstGeom>
        </p:spPr>
        <p:txBody>
          <a:bodyPr lIns="0" tIns="0" rIns="0" bIns="0" anchor="t">
            <a:normAutofit/>
          </a:bodyPr>
          <a:lstStyle>
            <a:lvl1pPr marL="0" indent="0" algn="l">
              <a:spcBef>
                <a:spcPts val="0"/>
              </a:spcBef>
              <a:buNone/>
              <a:defRPr sz="1800" i="0">
                <a:solidFill>
                  <a:schemeClr val="bg2"/>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blu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60"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715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cover 2">
    <p:bg>
      <p:bgPr>
        <a:solidFill>
          <a:schemeClr val="tx2"/>
        </a:solidFill>
        <a:effectLst/>
      </p:bgPr>
    </p:bg>
    <p:spTree>
      <p:nvGrpSpPr>
        <p:cNvPr id="1" name=""/>
        <p:cNvGrpSpPr/>
        <p:nvPr/>
      </p:nvGrpSpPr>
      <p:grpSpPr>
        <a:xfrm>
          <a:off x="0" y="0"/>
          <a:ext cx="0" cy="0"/>
          <a:chOff x="0" y="0"/>
          <a:chExt cx="0" cy="0"/>
        </a:xfrm>
      </p:grpSpPr>
      <p:sp>
        <p:nvSpPr>
          <p:cNvPr id="9" name="Freeform 8"/>
          <p:cNvSpPr>
            <a:spLocks/>
          </p:cNvSpPr>
          <p:nvPr userDrawn="1"/>
        </p:nvSpPr>
        <p:spPr bwMode="auto">
          <a:xfrm rot="5400000">
            <a:off x="3613028" y="1326058"/>
            <a:ext cx="4057273" cy="7018698"/>
          </a:xfrm>
          <a:custGeom>
            <a:avLst/>
            <a:gdLst>
              <a:gd name="T0" fmla="*/ 2207 w 2207"/>
              <a:gd name="T1" fmla="*/ 3821 h 3821"/>
              <a:gd name="T2" fmla="*/ 0 w 2207"/>
              <a:gd name="T3" fmla="*/ 0 h 3821"/>
              <a:gd name="T4" fmla="*/ 2207 w 2207"/>
              <a:gd name="T5" fmla="*/ 0 h 3821"/>
              <a:gd name="T6" fmla="*/ 2206 w 2207"/>
              <a:gd name="T7" fmla="*/ 3819 h 3821"/>
              <a:gd name="T8" fmla="*/ 2207 w 2207"/>
              <a:gd name="T9" fmla="*/ 3821 h 3821"/>
              <a:gd name="connsiteX0" fmla="*/ 10000 w 10000"/>
              <a:gd name="connsiteY0" fmla="*/ 10000 h 10000"/>
              <a:gd name="connsiteX1" fmla="*/ 0 w 10000"/>
              <a:gd name="connsiteY1" fmla="*/ 0 h 10000"/>
              <a:gd name="connsiteX2" fmla="*/ 10000 w 10000"/>
              <a:gd name="connsiteY2" fmla="*/ 0 h 10000"/>
              <a:gd name="connsiteX3" fmla="*/ 8420 w 10000"/>
              <a:gd name="connsiteY3" fmla="*/ 7598 h 10000"/>
              <a:gd name="connsiteX4" fmla="*/ 10000 w 10000"/>
              <a:gd name="connsiteY4" fmla="*/ 10000 h 10000"/>
              <a:gd name="connsiteX0" fmla="*/ 7203 w 10000"/>
              <a:gd name="connsiteY0" fmla="*/ 7092 h 7598"/>
              <a:gd name="connsiteX1" fmla="*/ 0 w 10000"/>
              <a:gd name="connsiteY1" fmla="*/ 0 h 7598"/>
              <a:gd name="connsiteX2" fmla="*/ 10000 w 10000"/>
              <a:gd name="connsiteY2" fmla="*/ 0 h 7598"/>
              <a:gd name="connsiteX3" fmla="*/ 8420 w 10000"/>
              <a:gd name="connsiteY3" fmla="*/ 7598 h 7598"/>
              <a:gd name="connsiteX4" fmla="*/ 7203 w 10000"/>
              <a:gd name="connsiteY4" fmla="*/ 7092 h 7598"/>
              <a:gd name="connsiteX0" fmla="*/ 8219 w 10000"/>
              <a:gd name="connsiteY0" fmla="*/ 10811 h 10811"/>
              <a:gd name="connsiteX1" fmla="*/ 0 w 10000"/>
              <a:gd name="connsiteY1" fmla="*/ 0 h 10811"/>
              <a:gd name="connsiteX2" fmla="*/ 10000 w 10000"/>
              <a:gd name="connsiteY2" fmla="*/ 0 h 10811"/>
              <a:gd name="connsiteX3" fmla="*/ 8420 w 10000"/>
              <a:gd name="connsiteY3" fmla="*/ 10000 h 10811"/>
              <a:gd name="connsiteX4" fmla="*/ 8219 w 10000"/>
              <a:gd name="connsiteY4" fmla="*/ 10811 h 10811"/>
              <a:gd name="connsiteX0" fmla="*/ 8219 w 8420"/>
              <a:gd name="connsiteY0" fmla="*/ 10811 h 10811"/>
              <a:gd name="connsiteX1" fmla="*/ 0 w 8420"/>
              <a:gd name="connsiteY1" fmla="*/ 0 h 10811"/>
              <a:gd name="connsiteX2" fmla="*/ 7380 w 8420"/>
              <a:gd name="connsiteY2" fmla="*/ 112 h 10811"/>
              <a:gd name="connsiteX3" fmla="*/ 8420 w 8420"/>
              <a:gd name="connsiteY3" fmla="*/ 10000 h 10811"/>
              <a:gd name="connsiteX4" fmla="*/ 8219 w 8420"/>
              <a:gd name="connsiteY4" fmla="*/ 10811 h 10811"/>
              <a:gd name="connsiteX0" fmla="*/ 9761 w 10000"/>
              <a:gd name="connsiteY0" fmla="*/ 10010 h 10010"/>
              <a:gd name="connsiteX1" fmla="*/ 0 w 10000"/>
              <a:gd name="connsiteY1" fmla="*/ 10 h 10010"/>
              <a:gd name="connsiteX2" fmla="*/ 9761 w 10000"/>
              <a:gd name="connsiteY2" fmla="*/ 0 h 10010"/>
              <a:gd name="connsiteX3" fmla="*/ 10000 w 10000"/>
              <a:gd name="connsiteY3" fmla="*/ 9260 h 10010"/>
              <a:gd name="connsiteX4" fmla="*/ 9761 w 10000"/>
              <a:gd name="connsiteY4" fmla="*/ 10010 h 10010"/>
              <a:gd name="connsiteX0" fmla="*/ 9761 w 9785"/>
              <a:gd name="connsiteY0" fmla="*/ 10010 h 10010"/>
              <a:gd name="connsiteX1" fmla="*/ 0 w 9785"/>
              <a:gd name="connsiteY1" fmla="*/ 10 h 10010"/>
              <a:gd name="connsiteX2" fmla="*/ 9761 w 9785"/>
              <a:gd name="connsiteY2" fmla="*/ 0 h 10010"/>
              <a:gd name="connsiteX3" fmla="*/ 9773 w 9785"/>
              <a:gd name="connsiteY3" fmla="*/ 9063 h 10010"/>
              <a:gd name="connsiteX4" fmla="*/ 9761 w 9785"/>
              <a:gd name="connsiteY4" fmla="*/ 10010 h 1001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08"/>
              <a:gd name="connsiteY0" fmla="*/ 10000 h 10000"/>
              <a:gd name="connsiteX1" fmla="*/ 0 w 10008"/>
              <a:gd name="connsiteY1" fmla="*/ 10 h 10000"/>
              <a:gd name="connsiteX2" fmla="*/ 9975 w 10008"/>
              <a:gd name="connsiteY2" fmla="*/ 0 h 10000"/>
              <a:gd name="connsiteX3" fmla="*/ 9988 w 10008"/>
              <a:gd name="connsiteY3" fmla="*/ 9054 h 10000"/>
              <a:gd name="connsiteX4" fmla="*/ 9975 w 10008"/>
              <a:gd name="connsiteY4" fmla="*/ 10000 h 10000"/>
              <a:gd name="connsiteX0" fmla="*/ 9975 w 10012"/>
              <a:gd name="connsiteY0" fmla="*/ 10000 h 10000"/>
              <a:gd name="connsiteX1" fmla="*/ 0 w 10012"/>
              <a:gd name="connsiteY1" fmla="*/ 10 h 10000"/>
              <a:gd name="connsiteX2" fmla="*/ 9975 w 10012"/>
              <a:gd name="connsiteY2" fmla="*/ 0 h 10000"/>
              <a:gd name="connsiteX3" fmla="*/ 9988 w 10012"/>
              <a:gd name="connsiteY3" fmla="*/ 9054 h 10000"/>
              <a:gd name="connsiteX4" fmla="*/ 9975 w 10012"/>
              <a:gd name="connsiteY4" fmla="*/ 10000 h 10000"/>
              <a:gd name="connsiteX0" fmla="*/ 9975 w 9988"/>
              <a:gd name="connsiteY0" fmla="*/ 10000 h 10000"/>
              <a:gd name="connsiteX1" fmla="*/ 0 w 9988"/>
              <a:gd name="connsiteY1" fmla="*/ 10 h 10000"/>
              <a:gd name="connsiteX2" fmla="*/ 9975 w 9988"/>
              <a:gd name="connsiteY2" fmla="*/ 0 h 10000"/>
              <a:gd name="connsiteX3" fmla="*/ 9988 w 9988"/>
              <a:gd name="connsiteY3" fmla="*/ 9054 h 10000"/>
              <a:gd name="connsiteX4" fmla="*/ 9975 w 9988"/>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9975" y="10000"/>
                </a:moveTo>
                <a:lnTo>
                  <a:pt x="0" y="10"/>
                </a:lnTo>
                <a:lnTo>
                  <a:pt x="9975" y="0"/>
                </a:lnTo>
                <a:cubicBezTo>
                  <a:pt x="10003" y="3177"/>
                  <a:pt x="9960" y="5898"/>
                  <a:pt x="9988" y="9054"/>
                </a:cubicBezTo>
                <a:cubicBezTo>
                  <a:pt x="9978" y="9407"/>
                  <a:pt x="9986" y="9667"/>
                  <a:pt x="9975" y="100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11" name="Freeform 10"/>
          <p:cNvSpPr>
            <a:spLocks/>
          </p:cNvSpPr>
          <p:nvPr userDrawn="1"/>
        </p:nvSpPr>
        <p:spPr bwMode="auto">
          <a:xfrm rot="5400000">
            <a:off x="368239" y="4113911"/>
            <a:ext cx="2385298" cy="3121778"/>
          </a:xfrm>
          <a:custGeom>
            <a:avLst/>
            <a:gdLst>
              <a:gd name="T0" fmla="*/ 0 w 2736"/>
              <a:gd name="T1" fmla="*/ 2624 h 2624"/>
              <a:gd name="T2" fmla="*/ 1516 w 2736"/>
              <a:gd name="T3" fmla="*/ 0 h 2624"/>
              <a:gd name="T4" fmla="*/ 2736 w 2736"/>
              <a:gd name="T5" fmla="*/ 2112 h 2624"/>
              <a:gd name="T6" fmla="*/ 2736 w 2736"/>
              <a:gd name="T7" fmla="*/ 2624 h 2624"/>
              <a:gd name="T8" fmla="*/ 0 w 2736"/>
              <a:gd name="T9" fmla="*/ 2624 h 2624"/>
              <a:gd name="connsiteX0" fmla="*/ 0 w 10000"/>
              <a:gd name="connsiteY0" fmla="*/ 10000 h 10000"/>
              <a:gd name="connsiteX1" fmla="*/ 5541 w 10000"/>
              <a:gd name="connsiteY1" fmla="*/ 0 h 10000"/>
              <a:gd name="connsiteX2" fmla="*/ 5742 w 10000"/>
              <a:gd name="connsiteY2" fmla="*/ 3981 h 10000"/>
              <a:gd name="connsiteX3" fmla="*/ 10000 w 10000"/>
              <a:gd name="connsiteY3" fmla="*/ 10000 h 10000"/>
              <a:gd name="connsiteX4" fmla="*/ 0 w 10000"/>
              <a:gd name="connsiteY4" fmla="*/ 10000 h 10000"/>
              <a:gd name="connsiteX0" fmla="*/ 0 w 10000"/>
              <a:gd name="connsiteY0" fmla="*/ 10000 h 10000"/>
              <a:gd name="connsiteX1" fmla="*/ 5541 w 10000"/>
              <a:gd name="connsiteY1" fmla="*/ 0 h 10000"/>
              <a:gd name="connsiteX2" fmla="*/ 7280 w 10000"/>
              <a:gd name="connsiteY2" fmla="*/ 3191 h 10000"/>
              <a:gd name="connsiteX3" fmla="*/ 10000 w 10000"/>
              <a:gd name="connsiteY3" fmla="*/ 10000 h 10000"/>
              <a:gd name="connsiteX4" fmla="*/ 0 w 10000"/>
              <a:gd name="connsiteY4" fmla="*/ 10000 h 10000"/>
              <a:gd name="connsiteX0" fmla="*/ 0 w 7280"/>
              <a:gd name="connsiteY0" fmla="*/ 10000 h 10000"/>
              <a:gd name="connsiteX1" fmla="*/ 5541 w 7280"/>
              <a:gd name="connsiteY1" fmla="*/ 0 h 10000"/>
              <a:gd name="connsiteX2" fmla="*/ 7280 w 7280"/>
              <a:gd name="connsiteY2" fmla="*/ 3191 h 10000"/>
              <a:gd name="connsiteX3" fmla="*/ 6455 w 7280"/>
              <a:gd name="connsiteY3" fmla="*/ 9930 h 10000"/>
              <a:gd name="connsiteX4" fmla="*/ 0 w 7280"/>
              <a:gd name="connsiteY4" fmla="*/ 10000 h 10000"/>
              <a:gd name="connsiteX0" fmla="*/ 0 w 10061"/>
              <a:gd name="connsiteY0" fmla="*/ 10000 h 10000"/>
              <a:gd name="connsiteX1" fmla="*/ 7611 w 10061"/>
              <a:gd name="connsiteY1" fmla="*/ 0 h 10000"/>
              <a:gd name="connsiteX2" fmla="*/ 10000 w 10061"/>
              <a:gd name="connsiteY2" fmla="*/ 3191 h 10000"/>
              <a:gd name="connsiteX3" fmla="*/ 10061 w 10061"/>
              <a:gd name="connsiteY3" fmla="*/ 10000 h 10000"/>
              <a:gd name="connsiteX4" fmla="*/ 0 w 10061"/>
              <a:gd name="connsiteY4" fmla="*/ 10000 h 10000"/>
              <a:gd name="connsiteX0" fmla="*/ 0 w 10066"/>
              <a:gd name="connsiteY0" fmla="*/ 10000 h 10000"/>
              <a:gd name="connsiteX1" fmla="*/ 7611 w 10066"/>
              <a:gd name="connsiteY1" fmla="*/ 0 h 10000"/>
              <a:gd name="connsiteX2" fmla="*/ 10061 w 10066"/>
              <a:gd name="connsiteY2" fmla="*/ 3214 h 10000"/>
              <a:gd name="connsiteX3" fmla="*/ 10061 w 10066"/>
              <a:gd name="connsiteY3" fmla="*/ 10000 h 10000"/>
              <a:gd name="connsiteX4" fmla="*/ 0 w 10066"/>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6" h="10000">
                <a:moveTo>
                  <a:pt x="0" y="10000"/>
                </a:moveTo>
                <a:lnTo>
                  <a:pt x="7611" y="0"/>
                </a:lnTo>
                <a:lnTo>
                  <a:pt x="10061" y="3214"/>
                </a:lnTo>
                <a:cubicBezTo>
                  <a:pt x="10081" y="5484"/>
                  <a:pt x="10041" y="7730"/>
                  <a:pt x="10061" y="10000"/>
                </a:cubicBezTo>
                <a:lnTo>
                  <a:pt x="0" y="100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fi-FI" sz="2400" dirty="0">
              <a:solidFill>
                <a:prstClr val="black"/>
              </a:solidFill>
              <a:ea typeface="ＭＳ Ｐゴシック" charset="0"/>
            </a:endParaRPr>
          </a:p>
        </p:txBody>
      </p:sp>
      <p:sp>
        <p:nvSpPr>
          <p:cNvPr id="5" name="Title 1"/>
          <p:cNvSpPr>
            <a:spLocks noGrp="1"/>
          </p:cNvSpPr>
          <p:nvPr userDrawn="1">
            <p:ph type="ctrTitle"/>
          </p:nvPr>
        </p:nvSpPr>
        <p:spPr>
          <a:xfrm>
            <a:off x="505053" y="2566038"/>
            <a:ext cx="8083322" cy="1635848"/>
          </a:xfrm>
          <a:prstGeom prst="rect">
            <a:avLst/>
          </a:prstGeom>
        </p:spPr>
        <p:txBody>
          <a:bodyPr lIns="0" tIns="0" rIns="0" bIns="0" anchor="t">
            <a:noAutofit/>
          </a:bodyPr>
          <a:lstStyle>
            <a:lvl1pPr algn="l">
              <a:lnSpc>
                <a:spcPct val="80000"/>
              </a:lnSpc>
              <a:defRPr sz="6600" b="1" spc="-15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4194630"/>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39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1F9CE0"/>
                </a:solidFill>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Päivämäärän paikkamerkki 2"/>
          <p:cNvSpPr>
            <a:spLocks noGrp="1"/>
          </p:cNvSpPr>
          <p:nvPr>
            <p:ph type="dt" sz="half" idx="10"/>
          </p:nvPr>
        </p:nvSpPr>
        <p:spPr/>
        <p:txBody>
          <a:bodyPr/>
          <a:lstStyle/>
          <a:p>
            <a:r>
              <a:rPr lang="fi-FI" dirty="0" smtClean="0"/>
              <a:t>26.5.2014</a:t>
            </a:r>
            <a:endParaRPr lang="fi-FI" dirty="0"/>
          </a:p>
        </p:txBody>
      </p:sp>
      <p:sp>
        <p:nvSpPr>
          <p:cNvPr id="5" name="Dian numeron paikkamerkki 4"/>
          <p:cNvSpPr>
            <a:spLocks noGrp="1"/>
          </p:cNvSpPr>
          <p:nvPr>
            <p:ph type="sldNum" sz="quarter" idx="12"/>
          </p:nvPr>
        </p:nvSpPr>
        <p:spPr/>
        <p:txBody>
          <a:bodyPr/>
          <a:lstStyle/>
          <a:p>
            <a:fld id="{139301F4-86FD-4910-9F5A-C4CF14468D5D}" type="slidenum">
              <a:rPr lang="fi-FI" smtClean="0"/>
              <a:t>‹#›</a:t>
            </a:fld>
            <a:endParaRPr lang="fi-FI" dirty="0"/>
          </a:p>
        </p:txBody>
      </p:sp>
      <p:pic>
        <p:nvPicPr>
          <p:cNvPr id="7"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41925323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cov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7"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291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cover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tx1">
                  <a:alpha val="40000"/>
                </a:schemeClr>
              </a:gs>
              <a:gs pos="100000">
                <a:schemeClr val="bg1">
                  <a:shade val="100000"/>
                  <a:satMod val="115000"/>
                  <a:alpha val="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5" name="Title 1"/>
          <p:cNvSpPr>
            <a:spLocks noGrp="1"/>
          </p:cNvSpPr>
          <p:nvPr userDrawn="1">
            <p:ph type="ctrTitle"/>
          </p:nvPr>
        </p:nvSpPr>
        <p:spPr>
          <a:xfrm>
            <a:off x="505053" y="2945332"/>
            <a:ext cx="8083322"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smtClean="0"/>
              <a:t>Muokkaa perustyyl. napsautt.</a:t>
            </a:r>
            <a:endParaRPr lang="en-US" dirty="0"/>
          </a:p>
        </p:txBody>
      </p:sp>
      <p:sp>
        <p:nvSpPr>
          <p:cNvPr id="6" name="Subtitle 2"/>
          <p:cNvSpPr>
            <a:spLocks noGrp="1"/>
          </p:cNvSpPr>
          <p:nvPr userDrawn="1">
            <p:ph type="subTitle" idx="1"/>
          </p:nvPr>
        </p:nvSpPr>
        <p:spPr>
          <a:xfrm>
            <a:off x="541339" y="5068598"/>
            <a:ext cx="5422394" cy="792000"/>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pic>
        <p:nvPicPr>
          <p:cNvPr id="8" name="Picture 2" descr="F:\My Graphic Design\Kansallinen arviointineuvosto\Logo\KARVI_logo\FINEEC_logo_PNG_transparent_RGB\FINNISH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64"/>
            <a:ext cx="3818758" cy="15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7812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bcover">
    <p:bg>
      <p:bgPr>
        <a:solidFill>
          <a:schemeClr val="tx2"/>
        </a:solidFill>
        <a:effectLst/>
      </p:bgPr>
    </p:bg>
    <p:spTree>
      <p:nvGrpSpPr>
        <p:cNvPr id="1" name=""/>
        <p:cNvGrpSpPr/>
        <p:nvPr/>
      </p:nvGrpSpPr>
      <p:grpSpPr>
        <a:xfrm>
          <a:off x="0" y="0"/>
          <a:ext cx="0" cy="0"/>
          <a:chOff x="0" y="0"/>
          <a:chExt cx="0" cy="0"/>
        </a:xfrm>
      </p:grpSpPr>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spTree>
    <p:extLst>
      <p:ext uri="{BB962C8B-B14F-4D97-AF65-F5344CB8AC3E}">
        <p14:creationId xmlns:p14="http://schemas.microsoft.com/office/powerpoint/2010/main" val="224693637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cover with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5"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117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cover with image - dimming">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fi-FI" sz="2400" dirty="0">
              <a:solidFill>
                <a:srgbClr val="FFFFFF"/>
              </a:solidFill>
            </a:endParaRPr>
          </a:p>
        </p:txBody>
      </p:sp>
      <p:sp>
        <p:nvSpPr>
          <p:cNvPr id="4" name="Title 1"/>
          <p:cNvSpPr>
            <a:spLocks noGrp="1"/>
          </p:cNvSpPr>
          <p:nvPr>
            <p:ph type="ctrTitle"/>
          </p:nvPr>
        </p:nvSpPr>
        <p:spPr>
          <a:xfrm>
            <a:off x="541338" y="1912266"/>
            <a:ext cx="801835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smtClean="0"/>
              <a:t>Muokkaa perustyyl. napsautt.</a:t>
            </a:r>
            <a:endParaRPr lang="en-US" dirty="0"/>
          </a:p>
        </p:txBody>
      </p:sp>
      <p:pic>
        <p:nvPicPr>
          <p:cNvPr id="6" name="Picture 2" descr="F:\My Graphic Design\Kansallinen arviointineuvosto\Logo\KARVI_logo\FINEEC_logo_PNG_transparent_RGB\FINNISH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9455" y="5628542"/>
            <a:ext cx="26642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2927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3"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541338" y="381000"/>
            <a:ext cx="804703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1338" y="1685675"/>
            <a:ext cx="8047037" cy="4250891"/>
          </a:xfrm>
          <a:prstGeom prst="rect">
            <a:avLst/>
          </a:prstGeom>
        </p:spPr>
        <p:txBody>
          <a:bodyPr vert="horz" lIns="0" tIns="0" rIns="0" bIns="0"/>
          <a:lstStyle>
            <a:lvl1pPr marL="0" indent="0">
              <a:buNone/>
              <a:defRPr sz="2100" b="1">
                <a:latin typeface="+mj-lt"/>
              </a:defRPr>
            </a:lvl1pPr>
            <a:lvl2pPr marL="296863" indent="-271463">
              <a:buFont typeface="Wingdings" panose="05000000000000000000" pitchFamily="2" charset="2"/>
              <a:buChar char="§"/>
              <a:defRPr sz="2000">
                <a:latin typeface="Georgia"/>
              </a:defRPr>
            </a:lvl2pPr>
            <a:lvl3pPr marL="601663" indent="-296863">
              <a:buFont typeface="Arial" panose="020B0604020202020204" pitchFamily="34" charset="0"/>
              <a:buChar char="‒"/>
              <a:defRPr sz="1600" i="1">
                <a:latin typeface="Georgia"/>
                <a:cs typeface="Georgia"/>
              </a:defRPr>
            </a:lvl3pPr>
            <a:lvl4pPr marL="900113" indent="-298450">
              <a:buFont typeface="Arial" panose="020B0604020202020204" pitchFamily="34" charset="0"/>
              <a:buChar char="‒"/>
              <a:defRPr sz="1400" baseline="0">
                <a:latin typeface="Georgia"/>
              </a:defRPr>
            </a:lvl4pPr>
            <a:lvl5pPr marL="1227138" indent="-320675">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cxnSp>
        <p:nvCxnSpPr>
          <p:cNvPr id="10" name="Straight Connector 9"/>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03089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Content Placeholder 10"/>
          <p:cNvSpPr>
            <a:spLocks noGrp="1"/>
          </p:cNvSpPr>
          <p:nvPr>
            <p:ph sz="quarter" idx="18"/>
          </p:nvPr>
        </p:nvSpPr>
        <p:spPr>
          <a:xfrm>
            <a:off x="4637521" y="1685675"/>
            <a:ext cx="3922279" cy="3831557"/>
          </a:xfrm>
          <a:prstGeom prst="rect">
            <a:avLst/>
          </a:prstGeom>
        </p:spPr>
        <p:txBody>
          <a:bodyPr vert="horz" lIns="0" tIns="0" rIns="0" bIns="0"/>
          <a:lstStyle>
            <a:lvl1pPr marL="0" indent="0">
              <a:buNone/>
              <a:defRPr sz="2100" b="1">
                <a:latin typeface="+mj-lt"/>
              </a:defRPr>
            </a:lvl1pPr>
            <a:lvl2pPr marL="237600" indent="-212400">
              <a:buFont typeface="Wingdings" panose="05000000000000000000" pitchFamily="2" charset="2"/>
              <a:buChar char="§"/>
              <a:defRPr sz="2000">
                <a:latin typeface="Georgia"/>
              </a:defRPr>
            </a:lvl2pPr>
            <a:lvl3pPr marL="460800" indent="-230400">
              <a:buFont typeface="Arial" panose="020B0604020202020204" pitchFamily="34" charset="0"/>
              <a:buChar char="‒"/>
              <a:defRPr sz="1600" i="1">
                <a:latin typeface="Georgia"/>
                <a:cs typeface="Georgia"/>
              </a:defRPr>
            </a:lvl3pPr>
            <a:lvl4pPr marL="792000" indent="-194400">
              <a:buFont typeface="Arial" panose="020B0604020202020204" pitchFamily="34" charset="0"/>
              <a:buChar char="‒"/>
              <a:defRPr sz="1400" baseline="0">
                <a:latin typeface="Georgia"/>
              </a:defRPr>
            </a:lvl4pPr>
            <a:lvl5pPr marL="1087200" indent="-228600">
              <a:buFont typeface="Arial" panose="020B0604020202020204" pitchFamily="34" charset="0"/>
              <a:buChar char="‒"/>
              <a:defRPr sz="1300" baseline="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cxnSp>
        <p:nvCxnSpPr>
          <p:cNvPr id="16" name="Straight Connector 15"/>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8"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9"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3096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itle 1"/>
          <p:cNvSpPr>
            <a:spLocks noGrp="1"/>
          </p:cNvSpPr>
          <p:nvPr>
            <p:ph type="ctrTitle"/>
          </p:nvPr>
        </p:nvSpPr>
        <p:spPr>
          <a:xfrm>
            <a:off x="540002" y="381000"/>
            <a:ext cx="8048374"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smtClean="0"/>
              <a:t>Muokkaa perustyyl. napsautt.</a:t>
            </a:r>
            <a:endParaRPr lang="en-US" dirty="0"/>
          </a:p>
        </p:txBody>
      </p:sp>
      <p:cxnSp>
        <p:nvCxnSpPr>
          <p:cNvPr id="12" name="Straight Connector 11"/>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6"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7"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140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539750" y="6048320"/>
            <a:ext cx="804862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4940300" y="6298084"/>
            <a:ext cx="3619500" cy="185738"/>
          </a:xfrm>
        </p:spPr>
        <p:txBody>
          <a:bodyPr/>
          <a:lstStyle>
            <a:lvl1pPr>
              <a:defRPr/>
            </a:lvl1pPr>
          </a:lstStyle>
          <a:p>
            <a:pPr>
              <a:defRPr/>
            </a:pPr>
            <a:r>
              <a:rPr lang="fi-FI" dirty="0" smtClean="0">
                <a:solidFill>
                  <a:prstClr val="black">
                    <a:tint val="75000"/>
                  </a:prstClr>
                </a:solidFill>
              </a:rPr>
              <a:t>11.5.2014</a:t>
            </a:r>
            <a:endParaRPr lang="fi-FI" dirty="0">
              <a:solidFill>
                <a:prstClr val="black">
                  <a:tint val="75000"/>
                </a:prstClr>
              </a:solidFill>
            </a:endParaRPr>
          </a:p>
        </p:txBody>
      </p:sp>
      <p:sp>
        <p:nvSpPr>
          <p:cNvPr id="14" name="Slide Number Placeholder 9"/>
          <p:cNvSpPr>
            <a:spLocks noGrp="1"/>
          </p:cNvSpPr>
          <p:nvPr>
            <p:ph type="sldNum" sz="quarter" idx="17"/>
          </p:nvPr>
        </p:nvSpPr>
        <p:spPr>
          <a:xfrm>
            <a:off x="4940300" y="6483822"/>
            <a:ext cx="3619500" cy="161925"/>
          </a:xfrm>
        </p:spPr>
        <p:txBody>
          <a:bodyPr/>
          <a:lstStyle>
            <a:lvl1pPr>
              <a:defRPr/>
            </a:lvl1pPr>
          </a:lstStyle>
          <a:p>
            <a:pPr>
              <a:defRPr/>
            </a:pPr>
            <a:fld id="{1C07628F-9402-FB47-93B5-FC3C3BFEEBE0}" type="slidenum">
              <a:rPr lang="fi-FI">
                <a:solidFill>
                  <a:prstClr val="black">
                    <a:tint val="75000"/>
                  </a:prstClr>
                </a:solidFill>
              </a:rPr>
              <a:pPr>
                <a:defRPr/>
              </a:pPr>
              <a:t>‹#›</a:t>
            </a:fld>
            <a:endParaRPr lang="fi-FI" dirty="0">
              <a:solidFill>
                <a:prstClr val="black">
                  <a:tint val="75000"/>
                </a:prstClr>
              </a:solidFill>
            </a:endParaRPr>
          </a:p>
        </p:txBody>
      </p:sp>
      <p:pic>
        <p:nvPicPr>
          <p:cNvPr id="16" name="Picture 2" descr="F:\My Graphic Design\Kansallinen arviointineuvosto\Logo\KARVI_logo\FINEEC_logo_PNG_transparent_RGB\FINNISH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5846" y="6044400"/>
            <a:ext cx="2007069" cy="8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3126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742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dirty="0" smtClean="0"/>
              <a:t>26.5.2014</a:t>
            </a:r>
            <a:endParaRPr lang="fi-FI" dirty="0"/>
          </a:p>
        </p:txBody>
      </p:sp>
      <p:sp>
        <p:nvSpPr>
          <p:cNvPr id="4" name="Dian numeron paikkamerkki 3"/>
          <p:cNvSpPr>
            <a:spLocks noGrp="1"/>
          </p:cNvSpPr>
          <p:nvPr>
            <p:ph type="sldNum" sz="quarter" idx="12"/>
          </p:nvPr>
        </p:nvSpPr>
        <p:spPr/>
        <p:txBody>
          <a:bodyPr/>
          <a:lstStyle/>
          <a:p>
            <a:fld id="{139301F4-86FD-4910-9F5A-C4CF14468D5D}" type="slidenum">
              <a:rPr lang="fi-FI" smtClean="0"/>
              <a:t>‹#›</a:t>
            </a:fld>
            <a:endParaRPr lang="fi-FI" dirty="0"/>
          </a:p>
        </p:txBody>
      </p:sp>
      <p:pic>
        <p:nvPicPr>
          <p:cNvPr id="6" name="Kuva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59165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a:xfrm>
            <a:off x="3575050" y="273050"/>
            <a:ext cx="5111750" cy="5853113"/>
          </a:xfr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Päivämäärän paikkamerkki 4"/>
          <p:cNvSpPr>
            <a:spLocks noGrp="1"/>
          </p:cNvSpPr>
          <p:nvPr>
            <p:ph type="dt" sz="half" idx="10"/>
          </p:nvPr>
        </p:nvSpPr>
        <p:spPr/>
        <p:txBody>
          <a:bodyPr/>
          <a:lstStyle/>
          <a:p>
            <a:r>
              <a:rPr lang="fi-FI" dirty="0" smtClean="0"/>
              <a:t>26.5.2014</a:t>
            </a:r>
            <a:endParaRPr lang="fi-FI" dirty="0"/>
          </a:p>
        </p:txBody>
      </p:sp>
      <p:sp>
        <p:nvSpPr>
          <p:cNvPr id="7" name="Dian numeron paikkamerkki 6"/>
          <p:cNvSpPr>
            <a:spLocks noGrp="1"/>
          </p:cNvSpPr>
          <p:nvPr>
            <p:ph type="sldNum" sz="quarter" idx="12"/>
          </p:nvPr>
        </p:nvSpPr>
        <p:spPr/>
        <p:txBody>
          <a:bodyPr/>
          <a:lstStyle/>
          <a:p>
            <a:fld id="{139301F4-86FD-4910-9F5A-C4CF14468D5D}" type="slidenum">
              <a:rPr lang="fi-FI" smtClean="0"/>
              <a:t>‹#›</a:t>
            </a:fld>
            <a:endParaRPr lang="fi-FI" dirty="0"/>
          </a:p>
        </p:txBody>
      </p:sp>
      <p:pic>
        <p:nvPicPr>
          <p:cNvPr id="9" name="Kuva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203555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atin typeface="Georgia" panose="02040502050405020303"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Päivämäärän paikkamerkki 4"/>
          <p:cNvSpPr>
            <a:spLocks noGrp="1"/>
          </p:cNvSpPr>
          <p:nvPr>
            <p:ph type="dt" sz="half" idx="10"/>
          </p:nvPr>
        </p:nvSpPr>
        <p:spPr/>
        <p:txBody>
          <a:bodyPr/>
          <a:lstStyle/>
          <a:p>
            <a:r>
              <a:rPr lang="fi-FI" dirty="0" smtClean="0"/>
              <a:t>26.5.2014</a:t>
            </a:r>
            <a:endParaRPr lang="fi-FI" dirty="0"/>
          </a:p>
        </p:txBody>
      </p:sp>
      <p:sp>
        <p:nvSpPr>
          <p:cNvPr id="7" name="Dian numeron paikkamerkki 6"/>
          <p:cNvSpPr>
            <a:spLocks noGrp="1"/>
          </p:cNvSpPr>
          <p:nvPr>
            <p:ph type="sldNum" sz="quarter" idx="12"/>
          </p:nvPr>
        </p:nvSpPr>
        <p:spPr/>
        <p:txBody>
          <a:bodyPr/>
          <a:lstStyle/>
          <a:p>
            <a:fld id="{139301F4-86FD-4910-9F5A-C4CF14468D5D}" type="slidenum">
              <a:rPr lang="fi-FI" smtClean="0"/>
              <a:t>‹#›</a:t>
            </a:fld>
            <a:endParaRPr lang="fi-FI" dirty="0"/>
          </a:p>
        </p:txBody>
      </p:sp>
      <p:pic>
        <p:nvPicPr>
          <p:cNvPr id="9" name="Kuva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63268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5.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smtClean="0"/>
              <a:t>26.5.2014</a:t>
            </a:r>
            <a:endParaRPr lang="fi-FI" dirty="0"/>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301F4-86FD-4910-9F5A-C4CF14468D5D}" type="slidenum">
              <a:rPr lang="fi-FI" smtClean="0"/>
              <a:t>‹#›</a:t>
            </a:fld>
            <a:endParaRPr lang="fi-FI" dirty="0"/>
          </a:p>
        </p:txBody>
      </p:sp>
      <p:pic>
        <p:nvPicPr>
          <p:cNvPr id="7" name="Kuva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2730" t="18247" r="10900" b="18953"/>
          <a:stretch/>
        </p:blipFill>
        <p:spPr>
          <a:xfrm>
            <a:off x="3679128" y="6250879"/>
            <a:ext cx="1728192" cy="576065"/>
          </a:xfrm>
          <a:prstGeom prst="rect">
            <a:avLst/>
          </a:prstGeom>
        </p:spPr>
      </p:pic>
    </p:spTree>
    <p:extLst>
      <p:ext uri="{BB962C8B-B14F-4D97-AF65-F5344CB8AC3E}">
        <p14:creationId xmlns:p14="http://schemas.microsoft.com/office/powerpoint/2010/main" val="61392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rgbClr val="1F9CE0"/>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Esityksen nimi</a:t>
            </a:r>
            <a:endParaRPr lang="fi-FI" dirty="0">
              <a:solidFill>
                <a:prstClr val="black">
                  <a:tint val="75000"/>
                </a:prstClr>
              </a:solidFill>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11.5.2014</a:t>
            </a:r>
            <a:endParaRPr lang="fi-FI" dirty="0">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65DB13D-24FD-0641-8100-A6CD964B88B6}" type="slidenum">
              <a:rPr lang="fi-FI">
                <a:solidFill>
                  <a:prstClr val="black">
                    <a:tint val="75000"/>
                  </a:prstClr>
                </a:solidFill>
                <a:ea typeface="ＭＳ Ｐゴシック" charset="0"/>
              </a:rPr>
              <a:pPr defTabSz="457200" fontAlgn="base">
                <a:spcBef>
                  <a:spcPct val="0"/>
                </a:spcBef>
                <a:spcAft>
                  <a:spcPct val="0"/>
                </a:spcAft>
                <a:defRPr/>
              </a:pPr>
              <a:t>‹#›</a:t>
            </a:fld>
            <a:endParaRPr lang="fi-FI" dirty="0">
              <a:solidFill>
                <a:prstClr val="black">
                  <a:tint val="75000"/>
                </a:prstClr>
              </a:solidFill>
              <a:ea typeface="ＭＳ Ｐゴシック" charset="0"/>
            </a:endParaRPr>
          </a:p>
        </p:txBody>
      </p:sp>
    </p:spTree>
    <p:extLst>
      <p:ext uri="{BB962C8B-B14F-4D97-AF65-F5344CB8AC3E}">
        <p14:creationId xmlns:p14="http://schemas.microsoft.com/office/powerpoint/2010/main" val="1278729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05" r:id="rId15"/>
    <p:sldLayoutId id="2147483721" r:id="rId16"/>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Esityksen nimi</a:t>
            </a:r>
            <a:endParaRPr lang="fi-FI" dirty="0">
              <a:solidFill>
                <a:prstClr val="black">
                  <a:tint val="75000"/>
                </a:prstClr>
              </a:solidFill>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11.5.2014</a:t>
            </a:r>
            <a:endParaRPr lang="fi-FI" dirty="0">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65DB13D-24FD-0641-8100-A6CD964B88B6}" type="slidenum">
              <a:rPr lang="fi-FI">
                <a:solidFill>
                  <a:prstClr val="black">
                    <a:tint val="75000"/>
                  </a:prstClr>
                </a:solidFill>
                <a:ea typeface="ＭＳ Ｐゴシック" charset="0"/>
              </a:rPr>
              <a:pPr defTabSz="457200" fontAlgn="base">
                <a:spcBef>
                  <a:spcPct val="0"/>
                </a:spcBef>
                <a:spcAft>
                  <a:spcPct val="0"/>
                </a:spcAft>
                <a:defRPr/>
              </a:pPr>
              <a:t>‹#›</a:t>
            </a:fld>
            <a:endParaRPr lang="fi-FI" dirty="0">
              <a:solidFill>
                <a:prstClr val="black">
                  <a:tint val="75000"/>
                </a:prstClr>
              </a:solidFill>
              <a:ea typeface="ＭＳ Ｐゴシック" charset="0"/>
            </a:endParaRPr>
          </a:p>
        </p:txBody>
      </p:sp>
    </p:spTree>
    <p:extLst>
      <p:ext uri="{BB962C8B-B14F-4D97-AF65-F5344CB8AC3E}">
        <p14:creationId xmlns:p14="http://schemas.microsoft.com/office/powerpoint/2010/main" val="127146971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Esityksen nimi</a:t>
            </a:r>
            <a:endParaRPr lang="fi-FI" dirty="0">
              <a:solidFill>
                <a:prstClr val="black">
                  <a:tint val="75000"/>
                </a:prstClr>
              </a:solidFill>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11.5.2014</a:t>
            </a:r>
            <a:endParaRPr lang="fi-FI" dirty="0">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65DB13D-24FD-0641-8100-A6CD964B88B6}" type="slidenum">
              <a:rPr lang="fi-FI">
                <a:solidFill>
                  <a:prstClr val="black">
                    <a:tint val="75000"/>
                  </a:prstClr>
                </a:solidFill>
                <a:ea typeface="ＭＳ Ｐゴシック" charset="0"/>
              </a:rPr>
              <a:pPr defTabSz="457200" fontAlgn="base">
                <a:spcBef>
                  <a:spcPct val="0"/>
                </a:spcBef>
                <a:spcAft>
                  <a:spcPct val="0"/>
                </a:spcAft>
                <a:defRPr/>
              </a:pPr>
              <a:t>‹#›</a:t>
            </a:fld>
            <a:endParaRPr lang="fi-FI" dirty="0">
              <a:solidFill>
                <a:prstClr val="black">
                  <a:tint val="75000"/>
                </a:prstClr>
              </a:solidFill>
              <a:ea typeface="ＭＳ Ｐゴシック" charset="0"/>
            </a:endParaRPr>
          </a:p>
        </p:txBody>
      </p:sp>
    </p:spTree>
    <p:extLst>
      <p:ext uri="{BB962C8B-B14F-4D97-AF65-F5344CB8AC3E}">
        <p14:creationId xmlns:p14="http://schemas.microsoft.com/office/powerpoint/2010/main" val="26368573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Esityksen nimi</a:t>
            </a:r>
            <a:endParaRPr lang="fi-FI" dirty="0">
              <a:solidFill>
                <a:prstClr val="black">
                  <a:tint val="75000"/>
                </a:prstClr>
              </a:solidFill>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fi-FI" dirty="0" smtClean="0">
                <a:solidFill>
                  <a:prstClr val="black">
                    <a:tint val="75000"/>
                  </a:prstClr>
                </a:solidFill>
                <a:ea typeface="ＭＳ Ｐゴシック" charset="0"/>
              </a:rPr>
              <a:t>11.5.2014</a:t>
            </a:r>
            <a:endParaRPr lang="fi-FI" dirty="0">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65DB13D-24FD-0641-8100-A6CD964B88B6}" type="slidenum">
              <a:rPr lang="fi-FI">
                <a:solidFill>
                  <a:prstClr val="black">
                    <a:tint val="75000"/>
                  </a:prstClr>
                </a:solidFill>
                <a:ea typeface="ＭＳ Ｐゴシック" charset="0"/>
              </a:rPr>
              <a:pPr defTabSz="457200" fontAlgn="base">
                <a:spcBef>
                  <a:spcPct val="0"/>
                </a:spcBef>
                <a:spcAft>
                  <a:spcPct val="0"/>
                </a:spcAft>
                <a:defRPr/>
              </a:pPr>
              <a:t>‹#›</a:t>
            </a:fld>
            <a:endParaRPr lang="fi-FI" dirty="0">
              <a:solidFill>
                <a:prstClr val="black">
                  <a:tint val="75000"/>
                </a:prstClr>
              </a:solidFill>
              <a:ea typeface="ＭＳ Ｐゴシック" charset="0"/>
            </a:endParaRPr>
          </a:p>
        </p:txBody>
      </p:sp>
    </p:spTree>
    <p:extLst>
      <p:ext uri="{BB962C8B-B14F-4D97-AF65-F5344CB8AC3E}">
        <p14:creationId xmlns:p14="http://schemas.microsoft.com/office/powerpoint/2010/main" val="100951440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27100" y="3137984"/>
            <a:ext cx="7772400" cy="934192"/>
          </a:xfrm>
        </p:spPr>
        <p:txBody>
          <a:bodyPr>
            <a:noAutofit/>
          </a:bodyPr>
          <a:lstStyle/>
          <a:p>
            <a:r>
              <a:rPr lang="fi-FI" sz="4000" b="1" dirty="0" smtClean="0"/>
              <a:t>Enhancing </a:t>
            </a:r>
            <a:r>
              <a:rPr lang="fi-FI" sz="4000" b="1" dirty="0" err="1"/>
              <a:t>quality</a:t>
            </a:r>
            <a:r>
              <a:rPr lang="fi-FI" sz="4000" b="1" dirty="0"/>
              <a:t> of </a:t>
            </a:r>
            <a:r>
              <a:rPr lang="fi-FI" sz="4000" b="1" dirty="0" err="1"/>
              <a:t>Finnish</a:t>
            </a:r>
            <a:r>
              <a:rPr lang="fi-FI" sz="4000" b="1" dirty="0"/>
              <a:t> </a:t>
            </a:r>
            <a:r>
              <a:rPr lang="fi-FI" sz="4000" b="1" dirty="0" err="1"/>
              <a:t>higher</a:t>
            </a:r>
            <a:r>
              <a:rPr lang="fi-FI" sz="4000" b="1" dirty="0"/>
              <a:t> </a:t>
            </a:r>
            <a:r>
              <a:rPr lang="fi-FI" sz="4000" b="1" dirty="0" err="1" smtClean="0"/>
              <a:t>education</a:t>
            </a:r>
            <a:endParaRPr lang="fi-FI" sz="4000" b="1" dirty="0"/>
          </a:p>
        </p:txBody>
      </p:sp>
      <p:sp>
        <p:nvSpPr>
          <p:cNvPr id="5" name="Alaotsikko 2"/>
          <p:cNvSpPr txBox="1">
            <a:spLocks/>
          </p:cNvSpPr>
          <p:nvPr/>
        </p:nvSpPr>
        <p:spPr>
          <a:xfrm>
            <a:off x="1524000" y="4038600"/>
            <a:ext cx="6400800" cy="10549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Georgia" panose="02040502050405020303" pitchFamily="18"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Georgia" panose="02040502050405020303" pitchFamily="18"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Georgia" panose="02040502050405020303" pitchFamily="18"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eorgia" panose="02040502050405020303" pitchFamily="18"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Georgia" panose="02040502050405020303" pitchFamily="18"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fi-FI" sz="2400" dirty="0">
              <a:solidFill>
                <a:prstClr val="black">
                  <a:tint val="75000"/>
                </a:prstClr>
              </a:solidFill>
            </a:endParaRPr>
          </a:p>
        </p:txBody>
      </p:sp>
      <p:sp>
        <p:nvSpPr>
          <p:cNvPr id="4" name="Alaotsikko 3"/>
          <p:cNvSpPr>
            <a:spLocks noGrp="1"/>
          </p:cNvSpPr>
          <p:nvPr>
            <p:ph type="subTitle" idx="1"/>
          </p:nvPr>
        </p:nvSpPr>
        <p:spPr>
          <a:xfrm>
            <a:off x="1371600" y="4581128"/>
            <a:ext cx="6400800" cy="1536576"/>
          </a:xfrm>
        </p:spPr>
        <p:txBody>
          <a:bodyPr>
            <a:normAutofit/>
          </a:bodyPr>
          <a:lstStyle/>
          <a:p>
            <a:r>
              <a:rPr lang="fi-FI" sz="2400" dirty="0" smtClean="0"/>
              <a:t>Kirsi Hiltunen</a:t>
            </a:r>
          </a:p>
          <a:p>
            <a:r>
              <a:rPr lang="fi-FI" sz="2400" dirty="0" smtClean="0"/>
              <a:t>15 </a:t>
            </a:r>
            <a:r>
              <a:rPr lang="fi-FI" sz="2400" dirty="0" err="1" smtClean="0"/>
              <a:t>December</a:t>
            </a:r>
            <a:r>
              <a:rPr lang="fi-FI" sz="2400" dirty="0" smtClean="0"/>
              <a:t> 2015</a:t>
            </a:r>
          </a:p>
          <a:p>
            <a:r>
              <a:rPr lang="fi-FI" sz="2400" dirty="0" smtClean="0"/>
              <a:t>Baku, </a:t>
            </a:r>
            <a:r>
              <a:rPr lang="fi-FI" sz="2400" dirty="0" err="1" smtClean="0"/>
              <a:t>Azerbaijan</a:t>
            </a:r>
            <a:endParaRPr lang="fi-FI" sz="2400" dirty="0" smtClean="0"/>
          </a:p>
        </p:txBody>
      </p:sp>
      <p:pic>
        <p:nvPicPr>
          <p:cNvPr id="1026" name="Picture 2" descr="http://karvi.fi/app/uploads/2014/10/Twinning-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2333"/>
            <a:ext cx="1219200" cy="11820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arvi.fi/app/uploads/2014/10/EU-logo.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8684" y="1702518"/>
            <a:ext cx="1236228" cy="82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7250" y="260648"/>
            <a:ext cx="8218487" cy="779462"/>
          </a:xfrm>
        </p:spPr>
        <p:txBody>
          <a:bodyPr rtlCol="0">
            <a:normAutofit/>
          </a:bodyPr>
          <a:lstStyle/>
          <a:p>
            <a:pPr eaLnBrk="1" fontAlgn="auto" hangingPunct="1">
              <a:spcAft>
                <a:spcPts val="0"/>
              </a:spcAft>
              <a:defRPr/>
            </a:pPr>
            <a:r>
              <a:rPr lang="sv-FI" sz="3200" b="1" dirty="0" err="1" smtClean="0"/>
              <a:t>Independency</a:t>
            </a:r>
            <a:endParaRPr lang="en-GB" sz="3200" b="1" dirty="0"/>
          </a:p>
        </p:txBody>
      </p:sp>
      <p:sp>
        <p:nvSpPr>
          <p:cNvPr id="18435" name="Content Placeholder 4"/>
          <p:cNvSpPr>
            <a:spLocks noGrp="1"/>
          </p:cNvSpPr>
          <p:nvPr>
            <p:ph idx="1"/>
          </p:nvPr>
        </p:nvSpPr>
        <p:spPr>
          <a:xfrm>
            <a:off x="486137" y="1184126"/>
            <a:ext cx="8229600" cy="5040560"/>
          </a:xfrm>
        </p:spPr>
        <p:txBody>
          <a:bodyPr>
            <a:normAutofit/>
          </a:bodyPr>
          <a:lstStyle/>
          <a:p>
            <a:pPr marL="0" indent="0">
              <a:buNone/>
            </a:pPr>
            <a:r>
              <a:rPr lang="fi-FI" sz="2000" b="1" dirty="0"/>
              <a:t>Independent in </a:t>
            </a:r>
            <a:r>
              <a:rPr lang="fi-FI" sz="2000" b="1" dirty="0" err="1"/>
              <a:t>decion-making</a:t>
            </a:r>
            <a:r>
              <a:rPr lang="fi-FI" sz="2000" b="1" dirty="0"/>
              <a:t> and </a:t>
            </a:r>
            <a:r>
              <a:rPr lang="fi-FI" sz="2000" b="1" dirty="0" err="1"/>
              <a:t>operations</a:t>
            </a:r>
            <a:endParaRPr lang="fi-FI" sz="2000" b="1" dirty="0"/>
          </a:p>
          <a:p>
            <a:pPr>
              <a:buFont typeface="Wingdings" panose="05000000000000000000" pitchFamily="2" charset="2"/>
              <a:buChar char="Ø"/>
            </a:pPr>
            <a:r>
              <a:rPr lang="fi-FI" sz="1800" dirty="0" err="1" smtClean="0"/>
              <a:t>Usage</a:t>
            </a:r>
            <a:r>
              <a:rPr lang="fi-FI" sz="1800" dirty="0" smtClean="0"/>
              <a:t> </a:t>
            </a:r>
            <a:r>
              <a:rPr lang="fi-FI" sz="1800" dirty="0"/>
              <a:t>of </a:t>
            </a:r>
            <a:r>
              <a:rPr lang="fi-FI" sz="1800" dirty="0" err="1"/>
              <a:t>the</a:t>
            </a:r>
            <a:r>
              <a:rPr lang="fi-FI" sz="1800" dirty="0"/>
              <a:t> </a:t>
            </a:r>
            <a:r>
              <a:rPr lang="fi-FI" sz="1800" dirty="0" err="1"/>
              <a:t>budget</a:t>
            </a:r>
            <a:r>
              <a:rPr lang="fi-FI" sz="1800" dirty="0"/>
              <a:t> </a:t>
            </a:r>
          </a:p>
          <a:p>
            <a:pPr>
              <a:buFont typeface="Wingdings" panose="05000000000000000000" pitchFamily="2" charset="2"/>
              <a:buChar char="Ø"/>
            </a:pPr>
            <a:r>
              <a:rPr lang="fi-FI" sz="1800" dirty="0" smtClean="0"/>
              <a:t>Project </a:t>
            </a:r>
            <a:r>
              <a:rPr lang="fi-FI" sz="1800" dirty="0" err="1"/>
              <a:t>plans</a:t>
            </a:r>
            <a:r>
              <a:rPr lang="fi-FI" sz="1800" dirty="0"/>
              <a:t> for </a:t>
            </a:r>
            <a:r>
              <a:rPr lang="fi-FI" sz="1800" dirty="0" err="1"/>
              <a:t>the</a:t>
            </a:r>
            <a:r>
              <a:rPr lang="fi-FI" sz="1800" dirty="0"/>
              <a:t> </a:t>
            </a:r>
            <a:r>
              <a:rPr lang="fi-FI" sz="1800" dirty="0" err="1"/>
              <a:t>each</a:t>
            </a:r>
            <a:r>
              <a:rPr lang="fi-FI" sz="1800" dirty="0"/>
              <a:t> </a:t>
            </a:r>
            <a:r>
              <a:rPr lang="fi-FI" sz="1800" dirty="0" err="1"/>
              <a:t>evaluation</a:t>
            </a:r>
            <a:r>
              <a:rPr lang="fi-FI" sz="1800" dirty="0"/>
              <a:t> </a:t>
            </a:r>
          </a:p>
          <a:p>
            <a:pPr>
              <a:buFont typeface="Wingdings" panose="05000000000000000000" pitchFamily="2" charset="2"/>
              <a:buChar char="Ø"/>
            </a:pPr>
            <a:r>
              <a:rPr lang="fi-FI" sz="1800" dirty="0" err="1" smtClean="0"/>
              <a:t>Apppointment</a:t>
            </a:r>
            <a:r>
              <a:rPr lang="fi-FI" sz="1800" dirty="0" smtClean="0"/>
              <a:t> </a:t>
            </a:r>
            <a:r>
              <a:rPr lang="fi-FI" sz="1800" dirty="0"/>
              <a:t>of </a:t>
            </a:r>
            <a:r>
              <a:rPr lang="fi-FI" sz="1800" dirty="0" err="1"/>
              <a:t>the</a:t>
            </a:r>
            <a:r>
              <a:rPr lang="fi-FI" sz="1800" dirty="0"/>
              <a:t> </a:t>
            </a:r>
            <a:r>
              <a:rPr lang="fi-FI" sz="1800" dirty="0" err="1"/>
              <a:t>evalution</a:t>
            </a:r>
            <a:r>
              <a:rPr lang="fi-FI" sz="1800" dirty="0"/>
              <a:t> </a:t>
            </a:r>
            <a:r>
              <a:rPr lang="fi-FI" sz="1800" dirty="0" err="1" smtClean="0"/>
              <a:t>teams</a:t>
            </a:r>
            <a:endParaRPr lang="fi-FI" sz="1800" dirty="0" smtClean="0"/>
          </a:p>
          <a:p>
            <a:pPr>
              <a:buFont typeface="Wingdings" panose="05000000000000000000" pitchFamily="2" charset="2"/>
              <a:buChar char="Ø"/>
            </a:pPr>
            <a:r>
              <a:rPr lang="fi-FI" sz="1800" dirty="0" err="1" smtClean="0"/>
              <a:t>Results</a:t>
            </a:r>
            <a:r>
              <a:rPr lang="fi-FI" sz="1800" dirty="0" smtClean="0"/>
              <a:t> </a:t>
            </a:r>
            <a:r>
              <a:rPr lang="fi-FI" sz="1800" dirty="0"/>
              <a:t>of </a:t>
            </a:r>
            <a:r>
              <a:rPr lang="fi-FI" sz="1800" dirty="0" err="1"/>
              <a:t>the</a:t>
            </a:r>
            <a:r>
              <a:rPr lang="fi-FI" sz="1800" dirty="0"/>
              <a:t> </a:t>
            </a:r>
            <a:r>
              <a:rPr lang="fi-FI" sz="1800" dirty="0" err="1"/>
              <a:t>evaluations</a:t>
            </a:r>
            <a:r>
              <a:rPr lang="fi-FI" sz="1800" dirty="0"/>
              <a:t> and </a:t>
            </a:r>
            <a:r>
              <a:rPr lang="fi-FI" sz="1800" dirty="0" smtClean="0"/>
              <a:t>publishing </a:t>
            </a:r>
            <a:r>
              <a:rPr lang="fi-FI" sz="1800" dirty="0"/>
              <a:t>of </a:t>
            </a:r>
            <a:r>
              <a:rPr lang="fi-FI" sz="1800" dirty="0" err="1"/>
              <a:t>the</a:t>
            </a:r>
            <a:r>
              <a:rPr lang="fi-FI" sz="1800" dirty="0"/>
              <a:t> </a:t>
            </a:r>
            <a:r>
              <a:rPr lang="fi-FI" sz="1800" dirty="0" err="1"/>
              <a:t>reports</a:t>
            </a:r>
            <a:endParaRPr lang="fi-FI" sz="1800" dirty="0"/>
          </a:p>
          <a:p>
            <a:pPr>
              <a:buFont typeface="Wingdings" panose="05000000000000000000" pitchFamily="2" charset="2"/>
              <a:buChar char="Ø"/>
            </a:pPr>
            <a:r>
              <a:rPr lang="fi-FI" sz="1800" dirty="0" err="1" smtClean="0"/>
              <a:t>Recruitment</a:t>
            </a:r>
            <a:r>
              <a:rPr lang="fi-FI" sz="1800" dirty="0" smtClean="0"/>
              <a:t> </a:t>
            </a:r>
            <a:r>
              <a:rPr lang="fi-FI" sz="1800" dirty="0"/>
              <a:t>of </a:t>
            </a:r>
            <a:r>
              <a:rPr lang="fi-FI" sz="1800" dirty="0" err="1"/>
              <a:t>the</a:t>
            </a:r>
            <a:r>
              <a:rPr lang="fi-FI" sz="1800" dirty="0"/>
              <a:t> </a:t>
            </a:r>
            <a:r>
              <a:rPr lang="fi-FI" sz="1800" dirty="0" err="1" smtClean="0"/>
              <a:t>personnel</a:t>
            </a:r>
            <a:endParaRPr lang="fi-FI" sz="1800" dirty="0"/>
          </a:p>
          <a:p>
            <a:pPr>
              <a:buFont typeface="Wingdings" panose="05000000000000000000" pitchFamily="2" charset="2"/>
              <a:buChar char="Ø"/>
            </a:pPr>
            <a:r>
              <a:rPr lang="fi-FI" sz="1800" dirty="0" err="1" smtClean="0"/>
              <a:t>Internal</a:t>
            </a:r>
            <a:r>
              <a:rPr lang="fi-FI" sz="1800" dirty="0" smtClean="0"/>
              <a:t> </a:t>
            </a:r>
            <a:r>
              <a:rPr lang="fi-FI" sz="1800" dirty="0" err="1" smtClean="0"/>
              <a:t>organisation</a:t>
            </a:r>
            <a:r>
              <a:rPr lang="fi-FI" sz="1800" dirty="0" smtClean="0"/>
              <a:t> </a:t>
            </a:r>
            <a:r>
              <a:rPr lang="fi-FI" sz="1800" dirty="0" err="1" smtClean="0"/>
              <a:t>structure</a:t>
            </a:r>
            <a:r>
              <a:rPr lang="fi-FI" sz="1800" dirty="0" smtClean="0"/>
              <a:t> </a:t>
            </a:r>
            <a:r>
              <a:rPr lang="fi-FI" sz="1800" dirty="0"/>
              <a:t>of </a:t>
            </a:r>
            <a:r>
              <a:rPr lang="fi-FI" sz="1800" dirty="0" err="1"/>
              <a:t>the</a:t>
            </a:r>
            <a:r>
              <a:rPr lang="fi-FI" sz="1800" dirty="0"/>
              <a:t> </a:t>
            </a:r>
            <a:r>
              <a:rPr lang="fi-FI" sz="1800" dirty="0" smtClean="0"/>
              <a:t>Centre</a:t>
            </a:r>
            <a:endParaRPr lang="fi-FI" sz="1800" dirty="0"/>
          </a:p>
          <a:p>
            <a:pPr>
              <a:buFont typeface="Wingdings" panose="05000000000000000000" pitchFamily="2" charset="2"/>
              <a:buChar char="Ø"/>
            </a:pPr>
            <a:r>
              <a:rPr lang="fi-FI" sz="1800" dirty="0" err="1" smtClean="0"/>
              <a:t>Communication</a:t>
            </a:r>
            <a:r>
              <a:rPr lang="fi-FI" sz="1800" dirty="0" smtClean="0"/>
              <a:t> </a:t>
            </a:r>
            <a:r>
              <a:rPr lang="fi-FI" sz="1800" dirty="0"/>
              <a:t>and </a:t>
            </a:r>
            <a:r>
              <a:rPr lang="fi-FI" sz="1800" dirty="0" err="1"/>
              <a:t>interaction</a:t>
            </a:r>
            <a:r>
              <a:rPr lang="fi-FI" sz="1800" dirty="0"/>
              <a:t> </a:t>
            </a:r>
            <a:r>
              <a:rPr lang="fi-FI" sz="1800" dirty="0" err="1"/>
              <a:t>with</a:t>
            </a:r>
            <a:r>
              <a:rPr lang="fi-FI" sz="1800" dirty="0"/>
              <a:t> </a:t>
            </a:r>
            <a:r>
              <a:rPr lang="fi-FI" sz="1800" dirty="0" err="1"/>
              <a:t>society</a:t>
            </a:r>
            <a:r>
              <a:rPr lang="fi-FI" sz="1800" dirty="0"/>
              <a:t> and </a:t>
            </a:r>
            <a:r>
              <a:rPr lang="fi-FI" sz="1800" dirty="0" err="1" smtClean="0"/>
              <a:t>stakeholders</a:t>
            </a:r>
            <a:endParaRPr lang="fi-FI" sz="1800" dirty="0" smtClean="0"/>
          </a:p>
          <a:p>
            <a:pPr>
              <a:buFont typeface="Wingdings" panose="05000000000000000000" pitchFamily="2" charset="2"/>
              <a:buChar char="Ø"/>
            </a:pPr>
            <a:endParaRPr lang="fi-FI" sz="1800" dirty="0"/>
          </a:p>
          <a:p>
            <a:pPr>
              <a:buFont typeface="Wingdings" panose="05000000000000000000" pitchFamily="2" charset="2"/>
              <a:buChar char="Ø"/>
            </a:pPr>
            <a:r>
              <a:rPr lang="fi-FI" sz="1800" dirty="0" smtClean="0"/>
              <a:t>Evaluation </a:t>
            </a:r>
            <a:r>
              <a:rPr lang="fi-FI" sz="1800" dirty="0" err="1" smtClean="0"/>
              <a:t>Council</a:t>
            </a:r>
            <a:r>
              <a:rPr lang="fi-FI" sz="1800" dirty="0" smtClean="0"/>
              <a:t> and </a:t>
            </a:r>
            <a:r>
              <a:rPr lang="fi-FI" sz="1800" dirty="0" err="1" smtClean="0"/>
              <a:t>Higher</a:t>
            </a:r>
            <a:r>
              <a:rPr lang="fi-FI" sz="1800" dirty="0" smtClean="0"/>
              <a:t> </a:t>
            </a:r>
            <a:r>
              <a:rPr lang="fi-FI" sz="1800" dirty="0" err="1" smtClean="0"/>
              <a:t>Education</a:t>
            </a:r>
            <a:r>
              <a:rPr lang="fi-FI" sz="1800" dirty="0" smtClean="0"/>
              <a:t> Evaluation </a:t>
            </a:r>
            <a:r>
              <a:rPr lang="fi-FI" sz="1800" dirty="0" err="1" smtClean="0"/>
              <a:t>Committee</a:t>
            </a:r>
            <a:r>
              <a:rPr lang="fi-FI" sz="1800" dirty="0" smtClean="0"/>
              <a:t> </a:t>
            </a:r>
            <a:r>
              <a:rPr lang="fi-FI" sz="1800" dirty="0" err="1" smtClean="0"/>
              <a:t>appointed</a:t>
            </a:r>
            <a:r>
              <a:rPr lang="fi-FI" sz="1800" dirty="0" smtClean="0"/>
              <a:t> </a:t>
            </a:r>
            <a:r>
              <a:rPr lang="fi-FI" sz="1800" dirty="0" err="1" smtClean="0"/>
              <a:t>by</a:t>
            </a:r>
            <a:r>
              <a:rPr lang="fi-FI" sz="1800" dirty="0" smtClean="0"/>
              <a:t> </a:t>
            </a:r>
            <a:r>
              <a:rPr lang="fi-FI" sz="1800" dirty="0" err="1" smtClean="0"/>
              <a:t>the</a:t>
            </a:r>
            <a:r>
              <a:rPr lang="fi-FI" sz="1800" dirty="0" smtClean="0"/>
              <a:t> </a:t>
            </a:r>
            <a:r>
              <a:rPr lang="fi-FI" sz="1800" dirty="0" err="1" smtClean="0"/>
              <a:t>MoE</a:t>
            </a:r>
            <a:r>
              <a:rPr lang="fi-FI" sz="1800" dirty="0" smtClean="0"/>
              <a:t>, on </a:t>
            </a:r>
            <a:r>
              <a:rPr lang="fi-FI" sz="1800" dirty="0" err="1" smtClean="0"/>
              <a:t>the</a:t>
            </a:r>
            <a:r>
              <a:rPr lang="fi-FI" sz="1800" dirty="0" smtClean="0"/>
              <a:t> </a:t>
            </a:r>
            <a:r>
              <a:rPr lang="fi-FI" sz="1800" dirty="0" err="1" smtClean="0"/>
              <a:t>basis</a:t>
            </a:r>
            <a:r>
              <a:rPr lang="fi-FI" sz="1800" dirty="0" smtClean="0"/>
              <a:t> of </a:t>
            </a:r>
            <a:r>
              <a:rPr lang="fi-FI" sz="1800" dirty="0" err="1" smtClean="0"/>
              <a:t>nominations</a:t>
            </a:r>
            <a:r>
              <a:rPr lang="fi-FI" sz="1800" dirty="0" smtClean="0"/>
              <a:t> </a:t>
            </a:r>
            <a:r>
              <a:rPr lang="fi-FI" sz="1800" dirty="0" err="1" smtClean="0"/>
              <a:t>by</a:t>
            </a:r>
            <a:r>
              <a:rPr lang="fi-FI" sz="1800" dirty="0" smtClean="0"/>
              <a:t> </a:t>
            </a:r>
            <a:r>
              <a:rPr lang="fi-FI" sz="1800" dirty="0" err="1" smtClean="0"/>
              <a:t>HEIs</a:t>
            </a:r>
            <a:r>
              <a:rPr lang="fi-FI" sz="1800" dirty="0" smtClean="0"/>
              <a:t> and </a:t>
            </a:r>
            <a:r>
              <a:rPr lang="fi-FI" sz="1800" dirty="0" err="1" smtClean="0"/>
              <a:t>other</a:t>
            </a:r>
            <a:r>
              <a:rPr lang="fi-FI" sz="1800" dirty="0" smtClean="0"/>
              <a:t> </a:t>
            </a:r>
            <a:r>
              <a:rPr lang="fi-FI" sz="1800" dirty="0" err="1" smtClean="0"/>
              <a:t>stakeholders</a:t>
            </a:r>
            <a:endParaRPr lang="fi-FI" sz="1800" dirty="0" smtClean="0"/>
          </a:p>
          <a:p>
            <a:pPr>
              <a:buFont typeface="Wingdings" panose="05000000000000000000" pitchFamily="2" charset="2"/>
              <a:buChar char="Ø"/>
            </a:pPr>
            <a:r>
              <a:rPr lang="fi-FI" sz="1800" dirty="0" smtClean="0"/>
              <a:t>National Plan on Evaluation of </a:t>
            </a:r>
            <a:r>
              <a:rPr lang="fi-FI" sz="1800" dirty="0" err="1" smtClean="0"/>
              <a:t>Education</a:t>
            </a:r>
            <a:r>
              <a:rPr lang="fi-FI" sz="1800" dirty="0" smtClean="0"/>
              <a:t> </a:t>
            </a:r>
            <a:r>
              <a:rPr lang="fi-FI" sz="1800" dirty="0" err="1" smtClean="0"/>
              <a:t>approved</a:t>
            </a:r>
            <a:r>
              <a:rPr lang="fi-FI" sz="1800" dirty="0" smtClean="0"/>
              <a:t> </a:t>
            </a:r>
            <a:r>
              <a:rPr lang="fi-FI" sz="1800" dirty="0" err="1" smtClean="0"/>
              <a:t>by</a:t>
            </a:r>
            <a:r>
              <a:rPr lang="fi-FI" sz="1800" dirty="0" smtClean="0"/>
              <a:t> </a:t>
            </a:r>
            <a:r>
              <a:rPr lang="fi-FI" sz="1800" dirty="0" err="1" smtClean="0"/>
              <a:t>the</a:t>
            </a:r>
            <a:r>
              <a:rPr lang="fi-FI" sz="1800" dirty="0" smtClean="0"/>
              <a:t> </a:t>
            </a:r>
            <a:r>
              <a:rPr lang="fi-FI" sz="1800" dirty="0" err="1" smtClean="0"/>
              <a:t>MoE</a:t>
            </a:r>
            <a:r>
              <a:rPr lang="fi-FI" sz="1800" dirty="0" smtClean="0"/>
              <a:t>, on </a:t>
            </a:r>
            <a:r>
              <a:rPr lang="fi-FI" sz="1800" dirty="0" err="1" smtClean="0"/>
              <a:t>the</a:t>
            </a:r>
            <a:r>
              <a:rPr lang="fi-FI" sz="1800" dirty="0" smtClean="0"/>
              <a:t> </a:t>
            </a:r>
            <a:r>
              <a:rPr lang="fi-FI" sz="1800" dirty="0" err="1" smtClean="0"/>
              <a:t>basis</a:t>
            </a:r>
            <a:r>
              <a:rPr lang="fi-FI" sz="1800" dirty="0" smtClean="0"/>
              <a:t> of </a:t>
            </a:r>
            <a:r>
              <a:rPr lang="fi-FI" sz="1800" dirty="0" err="1" smtClean="0"/>
              <a:t>the</a:t>
            </a:r>
            <a:r>
              <a:rPr lang="fi-FI" sz="1800" dirty="0" smtClean="0"/>
              <a:t> </a:t>
            </a:r>
            <a:r>
              <a:rPr lang="fi-FI" sz="1800" dirty="0" err="1" smtClean="0"/>
              <a:t>proposal</a:t>
            </a:r>
            <a:r>
              <a:rPr lang="fi-FI" sz="1800" dirty="0" smtClean="0"/>
              <a:t> </a:t>
            </a:r>
            <a:r>
              <a:rPr lang="fi-FI" sz="1800" dirty="0" err="1" smtClean="0"/>
              <a:t>by</a:t>
            </a:r>
            <a:r>
              <a:rPr lang="fi-FI" sz="1800" dirty="0" smtClean="0"/>
              <a:t> </a:t>
            </a:r>
            <a:r>
              <a:rPr lang="fi-FI" sz="1800" dirty="0" err="1" smtClean="0"/>
              <a:t>the</a:t>
            </a:r>
            <a:r>
              <a:rPr lang="fi-FI" sz="1800" dirty="0" smtClean="0"/>
              <a:t> Evaluation </a:t>
            </a:r>
            <a:r>
              <a:rPr lang="fi-FI" sz="1800" dirty="0" err="1" smtClean="0"/>
              <a:t>Council</a:t>
            </a:r>
            <a:endParaRPr lang="fi-FI" sz="1800" dirty="0" smtClean="0"/>
          </a:p>
          <a:p>
            <a:pPr>
              <a:buFont typeface="Wingdings" panose="05000000000000000000" pitchFamily="2" charset="2"/>
              <a:buChar char="Ø"/>
            </a:pPr>
            <a:endParaRPr lang="fi-FI" sz="2000" dirty="0">
              <a:latin typeface="Arial" charset="0"/>
              <a:cs typeface="Arial" charset="0"/>
            </a:endParaRPr>
          </a:p>
          <a:p>
            <a:pPr>
              <a:buFont typeface="Wingdings" panose="05000000000000000000" pitchFamily="2" charset="2"/>
              <a:buChar char="Ø"/>
            </a:pPr>
            <a:endParaRPr lang="en-GB" sz="2000" dirty="0" smtClean="0">
              <a:latin typeface="Arial" charset="0"/>
              <a:cs typeface="Arial" charset="0"/>
            </a:endParaRPr>
          </a:p>
        </p:txBody>
      </p:sp>
    </p:spTree>
    <p:extLst>
      <p:ext uri="{BB962C8B-B14F-4D97-AF65-F5344CB8AC3E}">
        <p14:creationId xmlns:p14="http://schemas.microsoft.com/office/powerpoint/2010/main" val="212493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pPr algn="ctr" fontAlgn="auto">
              <a:spcAft>
                <a:spcPts val="0"/>
              </a:spcAft>
              <a:defRPr/>
            </a:pPr>
            <a:r>
              <a:rPr lang="fi-FI" sz="3200" dirty="0" err="1">
                <a:solidFill>
                  <a:srgbClr val="1F9CE0"/>
                </a:solidFill>
                <a:latin typeface="Georgia" panose="02040502050405020303" pitchFamily="18" charset="0"/>
              </a:rPr>
              <a:t>From</a:t>
            </a:r>
            <a:r>
              <a:rPr lang="fi-FI" sz="3200" dirty="0">
                <a:solidFill>
                  <a:srgbClr val="1F9CE0"/>
                </a:solidFill>
                <a:latin typeface="Georgia" panose="02040502050405020303" pitchFamily="18" charset="0"/>
              </a:rPr>
              <a:t> </a:t>
            </a:r>
            <a:r>
              <a:rPr lang="fi-FI" sz="3200" dirty="0" err="1">
                <a:solidFill>
                  <a:srgbClr val="1F9CE0"/>
                </a:solidFill>
                <a:latin typeface="Georgia" panose="02040502050405020303" pitchFamily="18" charset="0"/>
              </a:rPr>
              <a:t>pre-school</a:t>
            </a:r>
            <a:r>
              <a:rPr lang="fi-FI" sz="3200" dirty="0">
                <a:solidFill>
                  <a:srgbClr val="1F9CE0"/>
                </a:solidFill>
                <a:latin typeface="Georgia" panose="02040502050405020303" pitchFamily="18" charset="0"/>
              </a:rPr>
              <a:t> to </a:t>
            </a:r>
            <a:r>
              <a:rPr lang="fi-FI" sz="3200" dirty="0" err="1">
                <a:solidFill>
                  <a:srgbClr val="1F9CE0"/>
                </a:solidFill>
                <a:latin typeface="Georgia" panose="02040502050405020303" pitchFamily="18" charset="0"/>
              </a:rPr>
              <a:t>higher</a:t>
            </a:r>
            <a:r>
              <a:rPr lang="fi-FI" sz="3200" dirty="0">
                <a:solidFill>
                  <a:srgbClr val="1F9CE0"/>
                </a:solidFill>
                <a:latin typeface="Georgia" panose="02040502050405020303" pitchFamily="18" charset="0"/>
              </a:rPr>
              <a:t> </a:t>
            </a:r>
            <a:r>
              <a:rPr lang="fi-FI" sz="3200" dirty="0" err="1">
                <a:solidFill>
                  <a:srgbClr val="1F9CE0"/>
                </a:solidFill>
                <a:latin typeface="Georgia" panose="02040502050405020303" pitchFamily="18" charset="0"/>
              </a:rPr>
              <a:t>education</a:t>
            </a:r>
            <a:endParaRPr lang="fi-FI" sz="3200" dirty="0">
              <a:solidFill>
                <a:srgbClr val="1F9CE0"/>
              </a:solidFill>
              <a:latin typeface="Georgia" panose="02040502050405020303" pitchFamily="18" charset="0"/>
            </a:endParaRPr>
          </a:p>
        </p:txBody>
      </p:sp>
      <p:sp>
        <p:nvSpPr>
          <p:cNvPr id="3" name="Sisällön paikkamerkki 2"/>
          <p:cNvSpPr>
            <a:spLocks noGrp="1"/>
          </p:cNvSpPr>
          <p:nvPr>
            <p:ph sz="quarter" idx="14"/>
          </p:nvPr>
        </p:nvSpPr>
        <p:spPr>
          <a:xfrm>
            <a:off x="555337" y="1576798"/>
            <a:ext cx="8047037" cy="4250891"/>
          </a:xfrm>
        </p:spPr>
        <p:txBody>
          <a:bodyPr>
            <a:normAutofit fontScale="92500" lnSpcReduction="10000"/>
          </a:bodyPr>
          <a:lstStyle/>
          <a:p>
            <a:r>
              <a:rPr lang="fi-FI" dirty="0" err="1" smtClean="0"/>
              <a:t>Pre-Primary</a:t>
            </a:r>
            <a:r>
              <a:rPr lang="fi-FI" dirty="0" smtClean="0"/>
              <a:t> and </a:t>
            </a:r>
            <a:r>
              <a:rPr lang="fi-FI" dirty="0" err="1" smtClean="0"/>
              <a:t>Primary</a:t>
            </a:r>
            <a:endParaRPr lang="fi-FI" dirty="0" smtClean="0"/>
          </a:p>
          <a:p>
            <a:endParaRPr lang="fi-FI" dirty="0" smtClean="0"/>
          </a:p>
          <a:p>
            <a:r>
              <a:rPr lang="fi-FI" dirty="0" smtClean="0"/>
              <a:t>Upper </a:t>
            </a:r>
            <a:r>
              <a:rPr lang="fi-FI" dirty="0" err="1" smtClean="0"/>
              <a:t>secondary</a:t>
            </a:r>
            <a:r>
              <a:rPr lang="fi-FI" dirty="0" smtClean="0"/>
              <a:t> </a:t>
            </a:r>
            <a:r>
              <a:rPr lang="fi-FI" dirty="0" err="1" smtClean="0"/>
              <a:t>education</a:t>
            </a:r>
            <a:endParaRPr lang="fi-FI" dirty="0"/>
          </a:p>
          <a:p>
            <a:endParaRPr lang="fi-FI" dirty="0" smtClean="0"/>
          </a:p>
          <a:p>
            <a:r>
              <a:rPr lang="fi-FI" dirty="0" err="1" smtClean="0"/>
              <a:t>Vocational</a:t>
            </a:r>
            <a:r>
              <a:rPr lang="fi-FI" dirty="0" smtClean="0"/>
              <a:t> </a:t>
            </a:r>
            <a:r>
              <a:rPr lang="fi-FI" dirty="0" err="1" smtClean="0"/>
              <a:t>education</a:t>
            </a:r>
            <a:r>
              <a:rPr lang="fi-FI" dirty="0" smtClean="0"/>
              <a:t> and </a:t>
            </a:r>
            <a:r>
              <a:rPr lang="fi-FI" dirty="0" err="1" smtClean="0"/>
              <a:t>training</a:t>
            </a:r>
            <a:endParaRPr lang="fi-FI" dirty="0" smtClean="0"/>
          </a:p>
          <a:p>
            <a:endParaRPr lang="fi-FI" dirty="0" smtClean="0"/>
          </a:p>
          <a:p>
            <a:r>
              <a:rPr lang="fi-FI" dirty="0" smtClean="0"/>
              <a:t>Basic </a:t>
            </a:r>
            <a:r>
              <a:rPr lang="fi-FI" dirty="0" err="1" smtClean="0"/>
              <a:t>education</a:t>
            </a:r>
            <a:r>
              <a:rPr lang="fi-FI" dirty="0" smtClean="0"/>
              <a:t> in </a:t>
            </a:r>
            <a:r>
              <a:rPr lang="fi-FI" dirty="0" err="1" smtClean="0"/>
              <a:t>arts</a:t>
            </a:r>
            <a:endParaRPr lang="fi-FI" dirty="0" smtClean="0"/>
          </a:p>
          <a:p>
            <a:endParaRPr lang="fi-FI" dirty="0" smtClean="0"/>
          </a:p>
          <a:p>
            <a:r>
              <a:rPr lang="fi-FI" dirty="0" err="1" smtClean="0"/>
              <a:t>Liberal</a:t>
            </a:r>
            <a:r>
              <a:rPr lang="fi-FI" dirty="0" smtClean="0"/>
              <a:t> </a:t>
            </a:r>
            <a:r>
              <a:rPr lang="fi-FI" dirty="0" err="1" smtClean="0"/>
              <a:t>adult</a:t>
            </a:r>
            <a:r>
              <a:rPr lang="fi-FI" dirty="0" smtClean="0"/>
              <a:t> </a:t>
            </a:r>
            <a:r>
              <a:rPr lang="fi-FI" dirty="0" err="1" smtClean="0"/>
              <a:t>education</a:t>
            </a:r>
            <a:r>
              <a:rPr lang="fi-FI" dirty="0" smtClean="0"/>
              <a:t> </a:t>
            </a:r>
          </a:p>
          <a:p>
            <a:endParaRPr lang="fi-FI" dirty="0" smtClean="0"/>
          </a:p>
          <a:p>
            <a:r>
              <a:rPr lang="fi-FI" dirty="0" err="1" smtClean="0"/>
              <a:t>Adult</a:t>
            </a:r>
            <a:r>
              <a:rPr lang="fi-FI" dirty="0" smtClean="0"/>
              <a:t> </a:t>
            </a:r>
            <a:r>
              <a:rPr lang="fi-FI" dirty="0" err="1" smtClean="0"/>
              <a:t>education</a:t>
            </a:r>
            <a:endParaRPr lang="fi-FI" dirty="0" smtClean="0"/>
          </a:p>
          <a:p>
            <a:endParaRPr lang="fi-FI" dirty="0" smtClean="0"/>
          </a:p>
          <a:p>
            <a:r>
              <a:rPr lang="fi-FI" dirty="0" err="1" smtClean="0">
                <a:solidFill>
                  <a:schemeClr val="accent1"/>
                </a:solidFill>
              </a:rPr>
              <a:t>Higher</a:t>
            </a:r>
            <a:r>
              <a:rPr lang="fi-FI" dirty="0" smtClean="0">
                <a:solidFill>
                  <a:schemeClr val="accent1"/>
                </a:solidFill>
              </a:rPr>
              <a:t> </a:t>
            </a:r>
            <a:r>
              <a:rPr lang="fi-FI" dirty="0" err="1" smtClean="0">
                <a:solidFill>
                  <a:schemeClr val="accent1"/>
                </a:solidFill>
              </a:rPr>
              <a:t>education</a:t>
            </a:r>
            <a:r>
              <a:rPr lang="fi-FI" dirty="0" smtClean="0">
                <a:solidFill>
                  <a:schemeClr val="accent1"/>
                </a:solidFill>
              </a:rPr>
              <a:t> </a:t>
            </a:r>
            <a:endParaRPr lang="fi-FI" dirty="0">
              <a:solidFill>
                <a:schemeClr val="accent1"/>
              </a:solidFill>
            </a:endParaRPr>
          </a:p>
        </p:txBody>
      </p:sp>
      <p:sp>
        <p:nvSpPr>
          <p:cNvPr id="4" name="Dian numeron paikkamerkki 3"/>
          <p:cNvSpPr>
            <a:spLocks noGrp="1"/>
          </p:cNvSpPr>
          <p:nvPr>
            <p:ph type="sldNum" sz="quarter" idx="17"/>
          </p:nvPr>
        </p:nvSpPr>
        <p:spPr/>
        <p:txBody>
          <a:bodyPr/>
          <a:lstStyle/>
          <a:p>
            <a:fld id="{139301F4-86FD-4910-9F5A-C4CF14468D5D}" type="slidenum">
              <a:rPr lang="fi-FI" smtClean="0"/>
              <a:t>11</a:t>
            </a:fld>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368" y="1676405"/>
            <a:ext cx="4043482" cy="1881452"/>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368" y="3634062"/>
            <a:ext cx="4043482" cy="2492101"/>
          </a:xfrm>
          <a:prstGeom prst="rect">
            <a:avLst/>
          </a:prstGeom>
        </p:spPr>
      </p:pic>
    </p:spTree>
    <p:extLst>
      <p:ext uri="{BB962C8B-B14F-4D97-AF65-F5344CB8AC3E}">
        <p14:creationId xmlns:p14="http://schemas.microsoft.com/office/powerpoint/2010/main" val="38308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fontAlgn="auto">
              <a:spcAft>
                <a:spcPts val="0"/>
              </a:spcAft>
              <a:defRPr/>
            </a:pPr>
            <a:r>
              <a:rPr lang="fi-FI" sz="3200" dirty="0" err="1">
                <a:solidFill>
                  <a:srgbClr val="1F9CE0"/>
                </a:solidFill>
                <a:latin typeface="Georgia" panose="02040502050405020303" pitchFamily="18" charset="0"/>
              </a:rPr>
              <a:t>Evaluations</a:t>
            </a:r>
            <a:r>
              <a:rPr lang="fi-FI" sz="3200" dirty="0">
                <a:solidFill>
                  <a:srgbClr val="1F9CE0"/>
                </a:solidFill>
                <a:latin typeface="Georgia" panose="02040502050405020303" pitchFamily="18" charset="0"/>
              </a:rPr>
              <a:t> of </a:t>
            </a:r>
            <a:r>
              <a:rPr lang="fi-FI" sz="3200" dirty="0" err="1">
                <a:solidFill>
                  <a:srgbClr val="1F9CE0"/>
                </a:solidFill>
                <a:latin typeface="Georgia" panose="02040502050405020303" pitchFamily="18" charset="0"/>
              </a:rPr>
              <a:t>higher</a:t>
            </a:r>
            <a:r>
              <a:rPr lang="fi-FI" sz="3200" dirty="0">
                <a:solidFill>
                  <a:srgbClr val="1F9CE0"/>
                </a:solidFill>
                <a:latin typeface="Georgia" panose="02040502050405020303" pitchFamily="18" charset="0"/>
              </a:rPr>
              <a:t> </a:t>
            </a:r>
            <a:r>
              <a:rPr lang="fi-FI" sz="3200" dirty="0" err="1">
                <a:solidFill>
                  <a:srgbClr val="1F9CE0"/>
                </a:solidFill>
                <a:latin typeface="Georgia" panose="02040502050405020303" pitchFamily="18" charset="0"/>
              </a:rPr>
              <a:t>education</a:t>
            </a:r>
            <a:r>
              <a:rPr lang="fi-FI" sz="3200" dirty="0">
                <a:solidFill>
                  <a:srgbClr val="1F9CE0"/>
                </a:solidFill>
                <a:latin typeface="Georgia" panose="02040502050405020303" pitchFamily="18" charset="0"/>
              </a:rPr>
              <a:t> </a:t>
            </a:r>
          </a:p>
        </p:txBody>
      </p:sp>
      <p:sp>
        <p:nvSpPr>
          <p:cNvPr id="3" name="Sisällön paikkamerkki 2"/>
          <p:cNvSpPr>
            <a:spLocks noGrp="1"/>
          </p:cNvSpPr>
          <p:nvPr>
            <p:ph sz="quarter" idx="14"/>
          </p:nvPr>
        </p:nvSpPr>
        <p:spPr>
          <a:xfrm>
            <a:off x="381954" y="1317718"/>
            <a:ext cx="8047037" cy="4250891"/>
          </a:xfrm>
        </p:spPr>
        <p:txBody>
          <a:bodyPr/>
          <a:lstStyle/>
          <a:p>
            <a:r>
              <a:rPr lang="fi-FI" sz="1800" dirty="0" err="1">
                <a:solidFill>
                  <a:schemeClr val="accent1"/>
                </a:solidFill>
                <a:latin typeface="+mn-lt"/>
              </a:rPr>
              <a:t>Audits</a:t>
            </a:r>
            <a:r>
              <a:rPr lang="fi-FI" sz="1800" dirty="0">
                <a:solidFill>
                  <a:schemeClr val="accent1"/>
                </a:solidFill>
                <a:latin typeface="+mn-lt"/>
              </a:rPr>
              <a:t> of </a:t>
            </a:r>
            <a:r>
              <a:rPr lang="fi-FI" sz="1800" dirty="0" err="1">
                <a:solidFill>
                  <a:schemeClr val="accent1"/>
                </a:solidFill>
                <a:latin typeface="+mn-lt"/>
              </a:rPr>
              <a:t>Quality</a:t>
            </a:r>
            <a:r>
              <a:rPr lang="fi-FI" sz="1800" dirty="0">
                <a:solidFill>
                  <a:schemeClr val="accent1"/>
                </a:solidFill>
                <a:latin typeface="+mn-lt"/>
              </a:rPr>
              <a:t> S</a:t>
            </a:r>
            <a:r>
              <a:rPr lang="fi-FI" sz="1800" dirty="0" smtClean="0">
                <a:solidFill>
                  <a:schemeClr val="accent1"/>
                </a:solidFill>
                <a:latin typeface="+mn-lt"/>
              </a:rPr>
              <a:t>ystems </a:t>
            </a:r>
            <a:r>
              <a:rPr lang="fi-FI" sz="1800" dirty="0">
                <a:solidFill>
                  <a:schemeClr val="accent1"/>
                </a:solidFill>
                <a:latin typeface="+mn-lt"/>
              </a:rPr>
              <a:t>of </a:t>
            </a:r>
            <a:r>
              <a:rPr lang="fi-FI" sz="1800" dirty="0" err="1">
                <a:solidFill>
                  <a:schemeClr val="accent1"/>
                </a:solidFill>
                <a:latin typeface="+mn-lt"/>
              </a:rPr>
              <a:t>HEI`s</a:t>
            </a:r>
            <a:endParaRPr lang="fi-FI" sz="1800" dirty="0">
              <a:solidFill>
                <a:schemeClr val="accent1"/>
              </a:solidFill>
              <a:latin typeface="+mn-lt"/>
            </a:endParaRPr>
          </a:p>
          <a:p>
            <a:pPr marL="285750" indent="-285750">
              <a:buFont typeface="Wingdings" panose="05000000000000000000" pitchFamily="2" charset="2"/>
              <a:buChar char="§"/>
            </a:pPr>
            <a:r>
              <a:rPr lang="fi-FI" sz="1800" b="0" dirty="0" err="1" smtClean="0">
                <a:latin typeface="+mn-lt"/>
              </a:rPr>
              <a:t>Universities</a:t>
            </a:r>
            <a:r>
              <a:rPr lang="fi-FI" sz="1800" b="0" dirty="0" smtClean="0">
                <a:latin typeface="+mn-lt"/>
              </a:rPr>
              <a:t> </a:t>
            </a:r>
            <a:r>
              <a:rPr lang="fi-FI" sz="1800" b="0" dirty="0">
                <a:latin typeface="+mn-lt"/>
              </a:rPr>
              <a:t>and </a:t>
            </a:r>
            <a:r>
              <a:rPr lang="fi-FI" sz="1800" b="0" dirty="0" err="1">
                <a:latin typeface="+mn-lt"/>
              </a:rPr>
              <a:t>Universities</a:t>
            </a:r>
            <a:r>
              <a:rPr lang="fi-FI" sz="1800" b="0" dirty="0">
                <a:latin typeface="+mn-lt"/>
              </a:rPr>
              <a:t> of </a:t>
            </a:r>
            <a:r>
              <a:rPr lang="fi-FI" sz="1800" b="0" dirty="0" err="1">
                <a:latin typeface="+mn-lt"/>
              </a:rPr>
              <a:t>Applied</a:t>
            </a:r>
            <a:r>
              <a:rPr lang="fi-FI" sz="1800" b="0" dirty="0">
                <a:latin typeface="+mn-lt"/>
              </a:rPr>
              <a:t> </a:t>
            </a:r>
            <a:r>
              <a:rPr lang="fi-FI" sz="1800" b="0" dirty="0" smtClean="0">
                <a:latin typeface="+mn-lt"/>
              </a:rPr>
              <a:t>Sciences</a:t>
            </a:r>
          </a:p>
          <a:p>
            <a:pPr marL="285750" indent="-285750">
              <a:buFont typeface="Wingdings" panose="05000000000000000000" pitchFamily="2" charset="2"/>
              <a:buChar char="§"/>
            </a:pPr>
            <a:r>
              <a:rPr lang="fi-FI" sz="1800" b="0" dirty="0" err="1" smtClean="0">
                <a:latin typeface="+mn-lt"/>
              </a:rPr>
              <a:t>Since</a:t>
            </a:r>
            <a:r>
              <a:rPr lang="fi-FI" sz="1800" b="0" dirty="0" smtClean="0">
                <a:latin typeface="+mn-lt"/>
              </a:rPr>
              <a:t> 2005</a:t>
            </a:r>
            <a:endParaRPr lang="fi-FI" sz="1800" b="0" dirty="0">
              <a:latin typeface="+mn-lt"/>
            </a:endParaRPr>
          </a:p>
          <a:p>
            <a:endParaRPr lang="fi-FI" sz="1800" dirty="0">
              <a:latin typeface="+mn-lt"/>
            </a:endParaRPr>
          </a:p>
          <a:p>
            <a:r>
              <a:rPr lang="fi-FI" sz="1800" dirty="0" err="1">
                <a:solidFill>
                  <a:schemeClr val="accent1"/>
                </a:solidFill>
                <a:latin typeface="+mn-lt"/>
              </a:rPr>
              <a:t>Thematic</a:t>
            </a:r>
            <a:r>
              <a:rPr lang="fi-FI" sz="1800" dirty="0">
                <a:solidFill>
                  <a:schemeClr val="accent1"/>
                </a:solidFill>
                <a:latin typeface="+mn-lt"/>
              </a:rPr>
              <a:t> </a:t>
            </a:r>
            <a:r>
              <a:rPr lang="fi-FI" sz="1800" dirty="0" err="1" smtClean="0">
                <a:solidFill>
                  <a:schemeClr val="accent1"/>
                </a:solidFill>
                <a:latin typeface="+mn-lt"/>
              </a:rPr>
              <a:t>evaluations</a:t>
            </a:r>
            <a:r>
              <a:rPr lang="fi-FI" sz="1800" dirty="0" smtClean="0">
                <a:solidFill>
                  <a:schemeClr val="accent1"/>
                </a:solidFill>
                <a:latin typeface="+mn-lt"/>
              </a:rPr>
              <a:t>, for </a:t>
            </a:r>
            <a:r>
              <a:rPr lang="fi-FI" sz="1800" dirty="0" err="1" smtClean="0">
                <a:solidFill>
                  <a:schemeClr val="accent1"/>
                </a:solidFill>
                <a:latin typeface="+mn-lt"/>
              </a:rPr>
              <a:t>example</a:t>
            </a:r>
            <a:r>
              <a:rPr lang="fi-FI" sz="1800" dirty="0" smtClean="0">
                <a:solidFill>
                  <a:schemeClr val="accent1"/>
                </a:solidFill>
                <a:latin typeface="+mn-lt"/>
              </a:rPr>
              <a:t>:</a:t>
            </a:r>
            <a:endParaRPr lang="fi-FI" sz="1800" dirty="0">
              <a:solidFill>
                <a:schemeClr val="accent1"/>
              </a:solidFill>
              <a:latin typeface="+mn-lt"/>
            </a:endParaRPr>
          </a:p>
          <a:p>
            <a:pPr lvl="1"/>
            <a:r>
              <a:rPr lang="en-US" sz="1800" dirty="0">
                <a:latin typeface="+mn-lt"/>
              </a:rPr>
              <a:t>Study paths and working life co-operation between vocational education and training and professional higher education (ongoing)</a:t>
            </a:r>
            <a:endParaRPr lang="fi-FI" sz="1800" dirty="0">
              <a:latin typeface="+mn-lt"/>
            </a:endParaRPr>
          </a:p>
          <a:p>
            <a:pPr lvl="1"/>
            <a:r>
              <a:rPr lang="fi-FI" sz="1800" dirty="0" smtClean="0">
                <a:latin typeface="+mn-lt"/>
              </a:rPr>
              <a:t>National </a:t>
            </a:r>
            <a:r>
              <a:rPr lang="fi-FI" sz="1800" dirty="0" err="1" smtClean="0">
                <a:latin typeface="+mn-lt"/>
              </a:rPr>
              <a:t>evaluation</a:t>
            </a:r>
            <a:r>
              <a:rPr lang="fi-FI" sz="1800" dirty="0" smtClean="0">
                <a:latin typeface="+mn-lt"/>
              </a:rPr>
              <a:t> on </a:t>
            </a:r>
            <a:r>
              <a:rPr lang="fi-FI" sz="1800" dirty="0" err="1" smtClean="0">
                <a:latin typeface="+mn-lt"/>
              </a:rPr>
              <a:t>doctoral</a:t>
            </a:r>
            <a:r>
              <a:rPr lang="fi-FI" sz="1800" dirty="0" smtClean="0">
                <a:latin typeface="+mn-lt"/>
              </a:rPr>
              <a:t> </a:t>
            </a:r>
            <a:r>
              <a:rPr lang="fi-FI" sz="1800" dirty="0" err="1" smtClean="0">
                <a:latin typeface="+mn-lt"/>
              </a:rPr>
              <a:t>education</a:t>
            </a:r>
            <a:endParaRPr lang="fi-FI" sz="1800" dirty="0" smtClean="0">
              <a:latin typeface="+mn-lt"/>
            </a:endParaRPr>
          </a:p>
          <a:p>
            <a:pPr lvl="1"/>
            <a:r>
              <a:rPr lang="fi-FI" sz="1800" dirty="0" smtClean="0">
                <a:latin typeface="+mn-lt"/>
              </a:rPr>
              <a:t>National </a:t>
            </a:r>
            <a:r>
              <a:rPr lang="fi-FI" sz="1800" dirty="0" err="1" smtClean="0">
                <a:latin typeface="+mn-lt"/>
              </a:rPr>
              <a:t>evaluation</a:t>
            </a:r>
            <a:r>
              <a:rPr lang="fi-FI" sz="1800" dirty="0" smtClean="0">
                <a:latin typeface="+mn-lt"/>
              </a:rPr>
              <a:t> on RDI </a:t>
            </a:r>
            <a:r>
              <a:rPr lang="fi-FI" sz="1800" dirty="0" err="1" smtClean="0">
                <a:latin typeface="+mn-lt"/>
              </a:rPr>
              <a:t>activities</a:t>
            </a:r>
            <a:r>
              <a:rPr lang="fi-FI" sz="1800" dirty="0" smtClean="0">
                <a:latin typeface="+mn-lt"/>
              </a:rPr>
              <a:t> in </a:t>
            </a:r>
            <a:r>
              <a:rPr lang="fi-FI" sz="1800" dirty="0" err="1" smtClean="0">
                <a:latin typeface="+mn-lt"/>
              </a:rPr>
              <a:t>the</a:t>
            </a:r>
            <a:r>
              <a:rPr lang="fi-FI" sz="1800" dirty="0" smtClean="0">
                <a:latin typeface="+mn-lt"/>
              </a:rPr>
              <a:t> UAS </a:t>
            </a:r>
            <a:r>
              <a:rPr lang="fi-FI" sz="1800" dirty="0" err="1" smtClean="0">
                <a:latin typeface="+mn-lt"/>
              </a:rPr>
              <a:t>sector</a:t>
            </a:r>
            <a:endParaRPr lang="fi-FI" sz="1800" dirty="0">
              <a:latin typeface="+mn-lt"/>
            </a:endParaRPr>
          </a:p>
          <a:p>
            <a:endParaRPr lang="fi-FI" sz="1800" dirty="0">
              <a:latin typeface="+mn-lt"/>
            </a:endParaRPr>
          </a:p>
          <a:p>
            <a:r>
              <a:rPr lang="fi-FI" sz="1800" dirty="0" err="1">
                <a:solidFill>
                  <a:schemeClr val="tx2"/>
                </a:solidFill>
                <a:latin typeface="+mn-lt"/>
              </a:rPr>
              <a:t>Evaluations</a:t>
            </a:r>
            <a:r>
              <a:rPr lang="fi-FI" sz="1800" dirty="0">
                <a:solidFill>
                  <a:schemeClr val="tx2"/>
                </a:solidFill>
                <a:latin typeface="+mn-lt"/>
              </a:rPr>
              <a:t> of </a:t>
            </a:r>
            <a:r>
              <a:rPr lang="fi-FI" sz="1800" dirty="0" err="1">
                <a:solidFill>
                  <a:schemeClr val="tx2"/>
                </a:solidFill>
                <a:latin typeface="+mn-lt"/>
              </a:rPr>
              <a:t>educational</a:t>
            </a:r>
            <a:r>
              <a:rPr lang="fi-FI" sz="1800" dirty="0">
                <a:solidFill>
                  <a:schemeClr val="tx2"/>
                </a:solidFill>
                <a:latin typeface="+mn-lt"/>
              </a:rPr>
              <a:t> </a:t>
            </a:r>
            <a:r>
              <a:rPr lang="fi-FI" sz="1800" dirty="0" err="1" smtClean="0">
                <a:solidFill>
                  <a:schemeClr val="tx2"/>
                </a:solidFill>
                <a:latin typeface="+mn-lt"/>
              </a:rPr>
              <a:t>fields</a:t>
            </a:r>
            <a:r>
              <a:rPr lang="fi-FI" sz="1800" dirty="0" smtClean="0">
                <a:solidFill>
                  <a:schemeClr val="tx2"/>
                </a:solidFill>
                <a:latin typeface="+mn-lt"/>
              </a:rPr>
              <a:t>, for </a:t>
            </a:r>
            <a:r>
              <a:rPr lang="fi-FI" sz="1800" dirty="0" err="1" smtClean="0">
                <a:solidFill>
                  <a:schemeClr val="tx2"/>
                </a:solidFill>
                <a:latin typeface="+mn-lt"/>
              </a:rPr>
              <a:t>example</a:t>
            </a:r>
            <a:r>
              <a:rPr lang="fi-FI" sz="1800" dirty="0" smtClean="0">
                <a:solidFill>
                  <a:schemeClr val="tx2"/>
                </a:solidFill>
                <a:latin typeface="+mn-lt"/>
              </a:rPr>
              <a:t>:</a:t>
            </a:r>
            <a:endParaRPr lang="fi-FI" sz="1800" dirty="0">
              <a:solidFill>
                <a:schemeClr val="tx2"/>
              </a:solidFill>
              <a:latin typeface="+mn-lt"/>
            </a:endParaRPr>
          </a:p>
          <a:p>
            <a:pPr marL="285750" indent="-285750">
              <a:buFont typeface="Wingdings" panose="05000000000000000000" pitchFamily="2" charset="2"/>
              <a:buChar char="§"/>
            </a:pPr>
            <a:r>
              <a:rPr lang="fi-FI" sz="1800" b="0" dirty="0" err="1">
                <a:latin typeface="+mn-lt"/>
              </a:rPr>
              <a:t>Education</a:t>
            </a:r>
            <a:r>
              <a:rPr lang="fi-FI" sz="1800" b="0" dirty="0">
                <a:latin typeface="+mn-lt"/>
              </a:rPr>
              <a:t> and </a:t>
            </a:r>
            <a:r>
              <a:rPr lang="fi-FI" sz="1800" b="0" dirty="0" err="1">
                <a:latin typeface="+mn-lt"/>
              </a:rPr>
              <a:t>training</a:t>
            </a:r>
            <a:r>
              <a:rPr lang="fi-FI" sz="1800" b="0" dirty="0">
                <a:latin typeface="+mn-lt"/>
              </a:rPr>
              <a:t> in </a:t>
            </a:r>
            <a:r>
              <a:rPr lang="fi-FI" sz="1800" b="0" dirty="0" err="1">
                <a:latin typeface="+mn-lt"/>
              </a:rPr>
              <a:t>early</a:t>
            </a:r>
            <a:r>
              <a:rPr lang="fi-FI" sz="1800" b="0" dirty="0">
                <a:latin typeface="+mn-lt"/>
              </a:rPr>
              <a:t> </a:t>
            </a:r>
            <a:r>
              <a:rPr lang="fi-FI" sz="1800" b="0" dirty="0" err="1">
                <a:latin typeface="+mn-lt"/>
              </a:rPr>
              <a:t>childhood</a:t>
            </a:r>
            <a:r>
              <a:rPr lang="fi-FI" sz="1800" b="0" dirty="0">
                <a:latin typeface="+mn-lt"/>
              </a:rPr>
              <a:t> </a:t>
            </a:r>
            <a:r>
              <a:rPr lang="fi-FI" sz="1800" b="0" dirty="0" err="1" smtClean="0">
                <a:latin typeface="+mn-lt"/>
              </a:rPr>
              <a:t>education</a:t>
            </a:r>
            <a:endParaRPr lang="fi-FI" sz="1800" b="0" dirty="0" smtClean="0">
              <a:latin typeface="+mn-lt"/>
            </a:endParaRPr>
          </a:p>
          <a:p>
            <a:pPr marL="285750" indent="-285750">
              <a:buFont typeface="Wingdings" panose="05000000000000000000" pitchFamily="2" charset="2"/>
              <a:buChar char="§"/>
            </a:pPr>
            <a:endParaRPr lang="fi-FI" sz="1800" dirty="0" smtClean="0">
              <a:latin typeface="+mn-lt"/>
            </a:endParaRPr>
          </a:p>
          <a:p>
            <a:r>
              <a:rPr lang="fi-FI" sz="1800" dirty="0" err="1" smtClean="0">
                <a:solidFill>
                  <a:schemeClr val="accent1"/>
                </a:solidFill>
                <a:latin typeface="+mn-lt"/>
              </a:rPr>
              <a:t>Voluntary</a:t>
            </a:r>
            <a:r>
              <a:rPr lang="fi-FI" sz="1800" dirty="0" smtClean="0">
                <a:solidFill>
                  <a:schemeClr val="accent1"/>
                </a:solidFill>
                <a:latin typeface="+mn-lt"/>
              </a:rPr>
              <a:t> Engineering </a:t>
            </a:r>
            <a:r>
              <a:rPr lang="fi-FI" sz="1800" dirty="0" err="1">
                <a:solidFill>
                  <a:schemeClr val="accent1"/>
                </a:solidFill>
                <a:latin typeface="+mn-lt"/>
              </a:rPr>
              <a:t>Programme</a:t>
            </a:r>
            <a:r>
              <a:rPr lang="fi-FI" sz="1800" dirty="0">
                <a:solidFill>
                  <a:schemeClr val="accent1"/>
                </a:solidFill>
                <a:latin typeface="+mn-lt"/>
              </a:rPr>
              <a:t> </a:t>
            </a:r>
            <a:r>
              <a:rPr lang="fi-FI" sz="1800" dirty="0" err="1" smtClean="0">
                <a:solidFill>
                  <a:schemeClr val="accent1"/>
                </a:solidFill>
                <a:latin typeface="+mn-lt"/>
              </a:rPr>
              <a:t>Accreditations</a:t>
            </a:r>
            <a:r>
              <a:rPr lang="fi-FI" sz="1800" dirty="0" smtClean="0">
                <a:solidFill>
                  <a:schemeClr val="accent1"/>
                </a:solidFill>
                <a:latin typeface="+mn-lt"/>
              </a:rPr>
              <a:t> (EUR-ACE)</a:t>
            </a:r>
            <a:endParaRPr lang="fi-FI" sz="1800" dirty="0">
              <a:solidFill>
                <a:schemeClr val="accent1"/>
              </a:solidFill>
              <a:latin typeface="+mn-lt"/>
            </a:endParaRPr>
          </a:p>
          <a:p>
            <a:endParaRPr lang="fi-FI" sz="1800" dirty="0"/>
          </a:p>
        </p:txBody>
      </p:sp>
      <p:sp>
        <p:nvSpPr>
          <p:cNvPr id="4" name="Päivämäärän paikkamerkki 3"/>
          <p:cNvSpPr>
            <a:spLocks noGrp="1"/>
          </p:cNvSpPr>
          <p:nvPr>
            <p:ph type="dt" sz="half" idx="15"/>
          </p:nvPr>
        </p:nvSpPr>
        <p:spPr/>
        <p:txBody>
          <a:bodyPr/>
          <a:lstStyle/>
          <a:p>
            <a:pPr>
              <a:defRPr/>
            </a:pPr>
            <a:r>
              <a:rPr lang="fi-FI" smtClean="0"/>
              <a:t>11.5.2014</a:t>
            </a:r>
            <a:endParaRPr lang="fi-FI"/>
          </a:p>
        </p:txBody>
      </p:sp>
      <p:sp>
        <p:nvSpPr>
          <p:cNvPr id="5" name="Dian numeron paikkamerkki 4"/>
          <p:cNvSpPr>
            <a:spLocks noGrp="1"/>
          </p:cNvSpPr>
          <p:nvPr>
            <p:ph type="sldNum" sz="quarter" idx="17"/>
          </p:nvPr>
        </p:nvSpPr>
        <p:spPr/>
        <p:txBody>
          <a:bodyPr/>
          <a:lstStyle/>
          <a:p>
            <a:pPr>
              <a:defRPr/>
            </a:pPr>
            <a:fld id="{1C07628F-9402-FB47-93B5-FC3C3BFEEBE0}" type="slidenum">
              <a:rPr lang="fi-FI" smtClean="0"/>
              <a:pPr>
                <a:defRPr/>
              </a:pPr>
              <a:t>12</a:t>
            </a:fld>
            <a:endParaRPr lang="fi-FI"/>
          </a:p>
        </p:txBody>
      </p:sp>
    </p:spTree>
    <p:extLst>
      <p:ext uri="{BB962C8B-B14F-4D97-AF65-F5344CB8AC3E}">
        <p14:creationId xmlns:p14="http://schemas.microsoft.com/office/powerpoint/2010/main" val="348757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b="1" dirty="0" err="1" smtClean="0"/>
              <a:t>Higher</a:t>
            </a:r>
            <a:r>
              <a:rPr lang="fi-FI" sz="3200" b="1" dirty="0" smtClean="0"/>
              <a:t> </a:t>
            </a:r>
            <a:r>
              <a:rPr lang="fi-FI" sz="3200" b="1" dirty="0" err="1" smtClean="0"/>
              <a:t>Education</a:t>
            </a:r>
            <a:r>
              <a:rPr lang="fi-FI" sz="3200" b="1" dirty="0" smtClean="0"/>
              <a:t> Evaluation </a:t>
            </a:r>
            <a:r>
              <a:rPr lang="fi-FI" sz="3200" b="1" dirty="0" err="1" smtClean="0"/>
              <a:t>Committee</a:t>
            </a:r>
            <a:endParaRPr lang="fi-FI" sz="3200" b="1" dirty="0"/>
          </a:p>
        </p:txBody>
      </p:sp>
      <p:sp>
        <p:nvSpPr>
          <p:cNvPr id="3" name="Sisällön paikkamerkki 2"/>
          <p:cNvSpPr>
            <a:spLocks noGrp="1"/>
          </p:cNvSpPr>
          <p:nvPr>
            <p:ph idx="1"/>
          </p:nvPr>
        </p:nvSpPr>
        <p:spPr>
          <a:xfrm>
            <a:off x="755576" y="1772816"/>
            <a:ext cx="7128792" cy="4536504"/>
          </a:xfrm>
        </p:spPr>
        <p:txBody>
          <a:bodyPr>
            <a:normAutofit/>
          </a:bodyPr>
          <a:lstStyle/>
          <a:p>
            <a:r>
              <a:rPr lang="fi-FI" sz="2000" dirty="0" err="1" smtClean="0"/>
              <a:t>Successor</a:t>
            </a:r>
            <a:r>
              <a:rPr lang="fi-FI" sz="2000" dirty="0" smtClean="0"/>
              <a:t> of </a:t>
            </a:r>
            <a:r>
              <a:rPr lang="fi-FI" sz="2000" dirty="0" err="1" smtClean="0"/>
              <a:t>the</a:t>
            </a:r>
            <a:r>
              <a:rPr lang="fi-FI" sz="2000" dirty="0" smtClean="0"/>
              <a:t> </a:t>
            </a:r>
            <a:r>
              <a:rPr lang="fi-FI" sz="2000" dirty="0" err="1" smtClean="0"/>
              <a:t>Finnish</a:t>
            </a:r>
            <a:r>
              <a:rPr lang="fi-FI" sz="2000" dirty="0" smtClean="0"/>
              <a:t> </a:t>
            </a:r>
            <a:r>
              <a:rPr lang="fi-FI" sz="2000" dirty="0" err="1"/>
              <a:t>H</a:t>
            </a:r>
            <a:r>
              <a:rPr lang="fi-FI" sz="2000" dirty="0" err="1" smtClean="0"/>
              <a:t>igher</a:t>
            </a:r>
            <a:r>
              <a:rPr lang="fi-FI" sz="2000" dirty="0" smtClean="0"/>
              <a:t> </a:t>
            </a:r>
            <a:r>
              <a:rPr lang="fi-FI" sz="2000" dirty="0" err="1"/>
              <a:t>E</a:t>
            </a:r>
            <a:r>
              <a:rPr lang="fi-FI" sz="2000" dirty="0" err="1" smtClean="0"/>
              <a:t>duation</a:t>
            </a:r>
            <a:r>
              <a:rPr lang="fi-FI" sz="2000" dirty="0" smtClean="0"/>
              <a:t> </a:t>
            </a:r>
            <a:r>
              <a:rPr lang="fi-FI" sz="2000" dirty="0"/>
              <a:t>E</a:t>
            </a:r>
            <a:r>
              <a:rPr lang="fi-FI" sz="2000" dirty="0" smtClean="0"/>
              <a:t>valuation </a:t>
            </a:r>
            <a:r>
              <a:rPr lang="fi-FI" sz="2000" dirty="0" err="1" smtClean="0"/>
              <a:t>Council</a:t>
            </a:r>
            <a:r>
              <a:rPr lang="fi-FI" sz="2000" dirty="0" smtClean="0"/>
              <a:t> (1996-2014)</a:t>
            </a:r>
          </a:p>
          <a:p>
            <a:endParaRPr lang="fi-FI" sz="2000" dirty="0" smtClean="0"/>
          </a:p>
          <a:p>
            <a:r>
              <a:rPr lang="fi-FI" sz="2000" dirty="0" smtClean="0"/>
              <a:t>9 </a:t>
            </a:r>
            <a:r>
              <a:rPr lang="fi-FI" sz="2000" dirty="0" err="1" smtClean="0"/>
              <a:t>members</a:t>
            </a:r>
            <a:r>
              <a:rPr lang="fi-FI" sz="2000" dirty="0" smtClean="0"/>
              <a:t>: </a:t>
            </a:r>
            <a:r>
              <a:rPr lang="fi-FI" sz="2000" dirty="0" err="1" smtClean="0"/>
              <a:t>HEIs</a:t>
            </a:r>
            <a:r>
              <a:rPr lang="fi-FI" sz="2000" dirty="0" smtClean="0"/>
              <a:t> </a:t>
            </a:r>
            <a:r>
              <a:rPr lang="fi-FI" sz="2000" dirty="0" err="1" smtClean="0"/>
              <a:t>representing</a:t>
            </a:r>
            <a:r>
              <a:rPr lang="fi-FI" sz="2000" dirty="0" smtClean="0"/>
              <a:t> </a:t>
            </a:r>
            <a:r>
              <a:rPr lang="fi-FI" sz="2000" dirty="0" err="1" smtClean="0"/>
              <a:t>both</a:t>
            </a:r>
            <a:r>
              <a:rPr lang="fi-FI" sz="2000" dirty="0" smtClean="0"/>
              <a:t> HE </a:t>
            </a:r>
            <a:r>
              <a:rPr lang="fi-FI" sz="2000" dirty="0" err="1" smtClean="0"/>
              <a:t>sectors</a:t>
            </a:r>
            <a:r>
              <a:rPr lang="fi-FI" sz="2000" dirty="0" smtClean="0"/>
              <a:t>, </a:t>
            </a:r>
            <a:r>
              <a:rPr lang="fi-FI" sz="2000" dirty="0" err="1" smtClean="0"/>
              <a:t>students</a:t>
            </a:r>
            <a:r>
              <a:rPr lang="fi-FI" sz="2000" dirty="0" smtClean="0"/>
              <a:t>, </a:t>
            </a:r>
            <a:r>
              <a:rPr lang="fi-FI" sz="2000" dirty="0" err="1" smtClean="0"/>
              <a:t>working</a:t>
            </a:r>
            <a:r>
              <a:rPr lang="fi-FI" sz="2000" dirty="0" smtClean="0"/>
              <a:t> life </a:t>
            </a:r>
            <a:r>
              <a:rPr lang="fi-FI" sz="2000" dirty="0" err="1" smtClean="0"/>
              <a:t>representative</a:t>
            </a:r>
            <a:endParaRPr lang="fi-FI" sz="2000" dirty="0" smtClean="0"/>
          </a:p>
          <a:p>
            <a:endParaRPr lang="fi-FI" sz="2000" dirty="0"/>
          </a:p>
          <a:p>
            <a:r>
              <a:rPr lang="fi-FI" sz="2000" dirty="0" smtClean="0"/>
              <a:t>Desides on Audit </a:t>
            </a:r>
            <a:r>
              <a:rPr lang="fi-FI" sz="2000" dirty="0" err="1" smtClean="0"/>
              <a:t>manual</a:t>
            </a:r>
            <a:r>
              <a:rPr lang="fi-FI" sz="2000" dirty="0" smtClean="0"/>
              <a:t>, </a:t>
            </a:r>
            <a:r>
              <a:rPr lang="fi-FI" sz="2000" dirty="0" err="1" smtClean="0"/>
              <a:t>audit</a:t>
            </a:r>
            <a:r>
              <a:rPr lang="fi-FI" sz="2000" dirty="0" smtClean="0"/>
              <a:t> </a:t>
            </a:r>
            <a:r>
              <a:rPr lang="fi-FI" sz="2000" dirty="0" err="1" smtClean="0"/>
              <a:t>teams</a:t>
            </a:r>
            <a:r>
              <a:rPr lang="fi-FI" sz="2000" dirty="0" smtClean="0"/>
              <a:t> and </a:t>
            </a:r>
            <a:r>
              <a:rPr lang="fi-FI" sz="2000" dirty="0" err="1" smtClean="0"/>
              <a:t>audit</a:t>
            </a:r>
            <a:r>
              <a:rPr lang="fi-FI" sz="2000" dirty="0" smtClean="0"/>
              <a:t> </a:t>
            </a:r>
            <a:r>
              <a:rPr lang="fi-FI" sz="2000" dirty="0" err="1" smtClean="0"/>
              <a:t>outcomes</a:t>
            </a:r>
            <a:endParaRPr lang="fi-FI" sz="2000" dirty="0" smtClean="0"/>
          </a:p>
          <a:p>
            <a:endParaRPr lang="fi-FI" sz="2000" dirty="0" smtClean="0"/>
          </a:p>
          <a:p>
            <a:r>
              <a:rPr lang="fi-FI" sz="2000" dirty="0" err="1" smtClean="0"/>
              <a:t>Approves</a:t>
            </a:r>
            <a:r>
              <a:rPr lang="fi-FI" sz="2000" dirty="0" smtClean="0"/>
              <a:t> </a:t>
            </a:r>
            <a:r>
              <a:rPr lang="fi-FI" sz="2000" dirty="0" err="1" smtClean="0"/>
              <a:t>the</a:t>
            </a:r>
            <a:r>
              <a:rPr lang="fi-FI" sz="2000" dirty="0" smtClean="0"/>
              <a:t> </a:t>
            </a:r>
            <a:r>
              <a:rPr lang="fi-FI" sz="2000" dirty="0" err="1" smtClean="0"/>
              <a:t>project</a:t>
            </a:r>
            <a:r>
              <a:rPr lang="fi-FI" sz="2000" dirty="0" smtClean="0"/>
              <a:t> </a:t>
            </a:r>
            <a:r>
              <a:rPr lang="fi-FI" sz="2000" dirty="0" err="1" smtClean="0"/>
              <a:t>plans</a:t>
            </a:r>
            <a:r>
              <a:rPr lang="fi-FI" sz="2000" dirty="0" smtClean="0"/>
              <a:t>, </a:t>
            </a:r>
            <a:r>
              <a:rPr lang="fi-FI" sz="2000" dirty="0" err="1" smtClean="0"/>
              <a:t>planning</a:t>
            </a:r>
            <a:r>
              <a:rPr lang="fi-FI" sz="2000" dirty="0" smtClean="0"/>
              <a:t> </a:t>
            </a:r>
            <a:r>
              <a:rPr lang="fi-FI" sz="2000" dirty="0" err="1" smtClean="0"/>
              <a:t>groups</a:t>
            </a:r>
            <a:r>
              <a:rPr lang="fi-FI" sz="2000" dirty="0" smtClean="0"/>
              <a:t> and </a:t>
            </a:r>
            <a:r>
              <a:rPr lang="fi-FI" sz="2000" dirty="0" err="1" smtClean="0"/>
              <a:t>evaluation</a:t>
            </a:r>
            <a:r>
              <a:rPr lang="fi-FI" sz="2000" dirty="0" smtClean="0"/>
              <a:t> </a:t>
            </a:r>
            <a:r>
              <a:rPr lang="fi-FI" sz="2000" dirty="0" err="1" smtClean="0"/>
              <a:t>teams</a:t>
            </a:r>
            <a:r>
              <a:rPr lang="fi-FI" sz="2000" dirty="0" smtClean="0"/>
              <a:t> </a:t>
            </a:r>
            <a:r>
              <a:rPr lang="fi-FI" sz="2000" dirty="0" err="1" smtClean="0"/>
              <a:t>regarding</a:t>
            </a:r>
            <a:r>
              <a:rPr lang="fi-FI" sz="2000" dirty="0" smtClean="0"/>
              <a:t> </a:t>
            </a:r>
            <a:r>
              <a:rPr lang="fi-FI" sz="2000" dirty="0" err="1" smtClean="0"/>
              <a:t>evaluations</a:t>
            </a:r>
            <a:r>
              <a:rPr lang="fi-FI" sz="2000" dirty="0" smtClean="0"/>
              <a:t> of </a:t>
            </a:r>
            <a:r>
              <a:rPr lang="fi-FI" sz="2000" dirty="0" err="1" smtClean="0"/>
              <a:t>higher</a:t>
            </a:r>
            <a:r>
              <a:rPr lang="fi-FI" sz="2000" dirty="0" smtClean="0"/>
              <a:t> </a:t>
            </a:r>
            <a:r>
              <a:rPr lang="fi-FI" sz="2000" dirty="0" err="1" smtClean="0"/>
              <a:t>education</a:t>
            </a:r>
            <a:endParaRPr lang="fi-FI" sz="2000" dirty="0" smtClean="0"/>
          </a:p>
          <a:p>
            <a:pPr marL="0" indent="0">
              <a:buNone/>
            </a:pPr>
            <a:endParaRPr lang="fi-FI" dirty="0" smtClean="0"/>
          </a:p>
          <a:p>
            <a:endParaRPr lang="fi-FI" dirty="0" smtClean="0"/>
          </a:p>
        </p:txBody>
      </p:sp>
    </p:spTree>
    <p:extLst>
      <p:ext uri="{BB962C8B-B14F-4D97-AF65-F5344CB8AC3E}">
        <p14:creationId xmlns:p14="http://schemas.microsoft.com/office/powerpoint/2010/main" val="141835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400" dirty="0" smtClean="0"/>
              <a:t/>
            </a:r>
            <a:br>
              <a:rPr lang="fi-FI" sz="5400" dirty="0" smtClean="0"/>
            </a:br>
            <a:r>
              <a:rPr lang="fi-FI" sz="5400" dirty="0"/>
              <a:t/>
            </a:r>
            <a:br>
              <a:rPr lang="fi-FI" sz="5400" dirty="0"/>
            </a:br>
            <a:r>
              <a:rPr lang="fi-FI" sz="5400" dirty="0" smtClean="0"/>
              <a:t>FINEEC </a:t>
            </a:r>
            <a:r>
              <a:rPr lang="fi-FI" sz="5400" dirty="0" err="1" smtClean="0"/>
              <a:t>audit</a:t>
            </a:r>
            <a:r>
              <a:rPr lang="fi-FI" sz="5400" dirty="0" smtClean="0"/>
              <a:t> </a:t>
            </a:r>
            <a:r>
              <a:rPr lang="fi-FI" sz="5400" dirty="0" err="1" smtClean="0"/>
              <a:t>model</a:t>
            </a:r>
            <a:endParaRPr lang="fi-FI" sz="5400" dirty="0"/>
          </a:p>
        </p:txBody>
      </p:sp>
    </p:spTree>
    <p:extLst>
      <p:ext uri="{BB962C8B-B14F-4D97-AF65-F5344CB8AC3E}">
        <p14:creationId xmlns:p14="http://schemas.microsoft.com/office/powerpoint/2010/main" val="3883510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8487" cy="779462"/>
          </a:xfrm>
        </p:spPr>
        <p:txBody>
          <a:bodyPr rtlCol="0">
            <a:normAutofit/>
          </a:bodyPr>
          <a:lstStyle/>
          <a:p>
            <a:pPr eaLnBrk="1" fontAlgn="auto" hangingPunct="1">
              <a:spcAft>
                <a:spcPts val="0"/>
              </a:spcAft>
              <a:defRPr/>
            </a:pPr>
            <a:r>
              <a:rPr lang="sv-FI" sz="3200" b="1" dirty="0" smtClean="0"/>
              <a:t>Premises for the audit</a:t>
            </a:r>
            <a:r>
              <a:rPr lang="sv-FI" sz="3200" b="1" dirty="0" smtClean="0">
                <a:solidFill>
                  <a:srgbClr val="1B272C"/>
                </a:solidFill>
              </a:rPr>
              <a:t> </a:t>
            </a:r>
            <a:endParaRPr lang="en-GB" sz="3200" b="1" dirty="0"/>
          </a:p>
        </p:txBody>
      </p:sp>
      <p:sp>
        <p:nvSpPr>
          <p:cNvPr id="18435" name="Content Placeholder 4"/>
          <p:cNvSpPr>
            <a:spLocks noGrp="1"/>
          </p:cNvSpPr>
          <p:nvPr>
            <p:ph idx="1"/>
          </p:nvPr>
        </p:nvSpPr>
        <p:spPr>
          <a:xfrm>
            <a:off x="467544" y="980729"/>
            <a:ext cx="8229600" cy="5040560"/>
          </a:xfrm>
        </p:spPr>
        <p:txBody>
          <a:bodyPr>
            <a:normAutofit lnSpcReduction="10000"/>
          </a:bodyPr>
          <a:lstStyle/>
          <a:p>
            <a:pPr>
              <a:spcBef>
                <a:spcPts val="0"/>
              </a:spcBef>
            </a:pPr>
            <a:endParaRPr lang="fi-FI" sz="1800" dirty="0" smtClean="0">
              <a:solidFill>
                <a:srgbClr val="1B272C"/>
              </a:solidFill>
            </a:endParaRPr>
          </a:p>
          <a:p>
            <a:pPr>
              <a:spcBef>
                <a:spcPts val="0"/>
              </a:spcBef>
            </a:pPr>
            <a:r>
              <a:rPr lang="fi-FI" sz="1800" dirty="0" smtClean="0">
                <a:solidFill>
                  <a:srgbClr val="1B272C"/>
                </a:solidFill>
              </a:rPr>
              <a:t>Finland’s response to </a:t>
            </a:r>
            <a:r>
              <a:rPr lang="fi-FI" sz="1800" dirty="0" err="1" smtClean="0">
                <a:solidFill>
                  <a:srgbClr val="1B272C"/>
                </a:solidFill>
              </a:rPr>
              <a:t>the</a:t>
            </a:r>
            <a:r>
              <a:rPr lang="fi-FI" sz="1800" dirty="0" smtClean="0">
                <a:solidFill>
                  <a:srgbClr val="1B272C"/>
                </a:solidFill>
              </a:rPr>
              <a:t> requirements of </a:t>
            </a:r>
            <a:r>
              <a:rPr lang="fi-FI" sz="1800" dirty="0" err="1" smtClean="0">
                <a:solidFill>
                  <a:srgbClr val="1B272C"/>
                </a:solidFill>
              </a:rPr>
              <a:t>the</a:t>
            </a:r>
            <a:r>
              <a:rPr lang="fi-FI" sz="1800" dirty="0" smtClean="0">
                <a:solidFill>
                  <a:srgbClr val="1B272C"/>
                </a:solidFill>
              </a:rPr>
              <a:t> Bologna process to develop </a:t>
            </a:r>
            <a:r>
              <a:rPr lang="fi-FI" sz="1800" b="1" dirty="0" smtClean="0">
                <a:solidFill>
                  <a:srgbClr val="1B272C"/>
                </a:solidFill>
              </a:rPr>
              <a:t>a comprehensive national </a:t>
            </a:r>
            <a:r>
              <a:rPr lang="fi-FI" sz="1800" b="1" dirty="0" err="1" smtClean="0">
                <a:solidFill>
                  <a:srgbClr val="1B272C"/>
                </a:solidFill>
              </a:rPr>
              <a:t>higher</a:t>
            </a:r>
            <a:r>
              <a:rPr lang="fi-FI" sz="1800" b="1" dirty="0" smtClean="0">
                <a:solidFill>
                  <a:srgbClr val="1B272C"/>
                </a:solidFill>
              </a:rPr>
              <a:t> education QA system </a:t>
            </a:r>
            <a:r>
              <a:rPr lang="fi-FI" sz="1800" dirty="0" smtClean="0">
                <a:solidFill>
                  <a:srgbClr val="1B272C"/>
                </a:solidFill>
              </a:rPr>
              <a:t>in accordance with </a:t>
            </a:r>
            <a:r>
              <a:rPr lang="fi-FI" sz="1800" dirty="0" err="1" smtClean="0">
                <a:solidFill>
                  <a:srgbClr val="1B272C"/>
                </a:solidFill>
              </a:rPr>
              <a:t>the</a:t>
            </a:r>
            <a:r>
              <a:rPr lang="fi-FI" sz="1800" dirty="0" smtClean="0">
                <a:solidFill>
                  <a:srgbClr val="1B272C"/>
                </a:solidFill>
              </a:rPr>
              <a:t> European Standards and Guidelines for Quality Assurance in </a:t>
            </a:r>
            <a:r>
              <a:rPr lang="fi-FI" sz="1800" dirty="0" err="1" smtClean="0">
                <a:solidFill>
                  <a:srgbClr val="1B272C"/>
                </a:solidFill>
              </a:rPr>
              <a:t>the</a:t>
            </a:r>
            <a:r>
              <a:rPr lang="fi-FI" sz="1800" dirty="0" smtClean="0">
                <a:solidFill>
                  <a:srgbClr val="1B272C"/>
                </a:solidFill>
              </a:rPr>
              <a:t> European Higher Education Area (ESG)</a:t>
            </a:r>
          </a:p>
          <a:p>
            <a:pPr lvl="1">
              <a:spcBef>
                <a:spcPts val="0"/>
              </a:spcBef>
            </a:pPr>
            <a:endParaRPr lang="fi-FI" sz="1600" dirty="0" smtClean="0">
              <a:solidFill>
                <a:srgbClr val="1B272C"/>
              </a:solidFill>
            </a:endParaRPr>
          </a:p>
          <a:p>
            <a:pPr lvl="1">
              <a:spcBef>
                <a:spcPts val="0"/>
              </a:spcBef>
            </a:pPr>
            <a:r>
              <a:rPr lang="fi-FI" sz="1800" dirty="0" smtClean="0">
                <a:solidFill>
                  <a:srgbClr val="1B272C"/>
                </a:solidFill>
              </a:rPr>
              <a:t>The goal of audits is to support HEIs in developing their quality systems to correspond to </a:t>
            </a:r>
            <a:r>
              <a:rPr lang="fi-FI" sz="1800" dirty="0" err="1" smtClean="0">
                <a:solidFill>
                  <a:srgbClr val="1B272C"/>
                </a:solidFill>
              </a:rPr>
              <a:t>the</a:t>
            </a:r>
            <a:r>
              <a:rPr lang="fi-FI" sz="1800" dirty="0" smtClean="0">
                <a:solidFill>
                  <a:srgbClr val="1B272C"/>
                </a:solidFill>
              </a:rPr>
              <a:t> European principles</a:t>
            </a:r>
            <a:endParaRPr lang="fi-FI" sz="1800" dirty="0">
              <a:solidFill>
                <a:srgbClr val="1B272C"/>
              </a:solidFill>
            </a:endParaRPr>
          </a:p>
          <a:p>
            <a:pPr marL="0" indent="0">
              <a:spcBef>
                <a:spcPts val="0"/>
              </a:spcBef>
              <a:buNone/>
            </a:pPr>
            <a:endParaRPr lang="fi-FI" sz="1800" dirty="0" smtClean="0">
              <a:solidFill>
                <a:srgbClr val="1B272C"/>
              </a:solidFill>
            </a:endParaRPr>
          </a:p>
          <a:p>
            <a:pPr lvl="0" eaLnBrk="1" fontAlgn="auto" hangingPunct="1">
              <a:spcBef>
                <a:spcPts val="0"/>
              </a:spcBef>
              <a:spcAft>
                <a:spcPts val="0"/>
              </a:spcAft>
              <a:buFont typeface="Arial" pitchFamily="34" charset="0"/>
              <a:buChar char="•"/>
            </a:pPr>
            <a:r>
              <a:rPr lang="fi-FI" sz="1800" b="1" dirty="0" smtClean="0">
                <a:solidFill>
                  <a:srgbClr val="1B272C"/>
                </a:solidFill>
              </a:rPr>
              <a:t>Institutional</a:t>
            </a:r>
            <a:r>
              <a:rPr lang="fi-FI" sz="1800" dirty="0" smtClean="0">
                <a:solidFill>
                  <a:srgbClr val="1B272C"/>
                </a:solidFill>
              </a:rPr>
              <a:t> approach – </a:t>
            </a:r>
            <a:r>
              <a:rPr lang="fi-FI" sz="1800" dirty="0" err="1" smtClean="0">
                <a:solidFill>
                  <a:srgbClr val="1B272C"/>
                </a:solidFill>
              </a:rPr>
              <a:t>the</a:t>
            </a:r>
            <a:r>
              <a:rPr lang="fi-FI" sz="1800" dirty="0" smtClean="0">
                <a:solidFill>
                  <a:srgbClr val="1B272C"/>
                </a:solidFill>
              </a:rPr>
              <a:t> same model applied for both </a:t>
            </a:r>
            <a:r>
              <a:rPr lang="fi-FI" sz="1800" dirty="0" err="1" smtClean="0">
                <a:solidFill>
                  <a:srgbClr val="1B272C"/>
                </a:solidFill>
              </a:rPr>
              <a:t>higher</a:t>
            </a:r>
            <a:r>
              <a:rPr lang="fi-FI" sz="1800" dirty="0" smtClean="0">
                <a:solidFill>
                  <a:srgbClr val="1B272C"/>
                </a:solidFill>
              </a:rPr>
              <a:t> education sectors (universities and universities of applied sciences)</a:t>
            </a:r>
          </a:p>
          <a:p>
            <a:pPr lvl="1">
              <a:spcBef>
                <a:spcPts val="0"/>
              </a:spcBef>
            </a:pPr>
            <a:r>
              <a:rPr lang="fi-FI" sz="1800" b="1" dirty="0">
                <a:solidFill>
                  <a:srgbClr val="1B272C"/>
                </a:solidFill>
              </a:rPr>
              <a:t>Comprehensive</a:t>
            </a:r>
            <a:r>
              <a:rPr lang="fi-FI" sz="1800" dirty="0">
                <a:solidFill>
                  <a:srgbClr val="1B272C"/>
                </a:solidFill>
              </a:rPr>
              <a:t> approach – covers </a:t>
            </a:r>
            <a:r>
              <a:rPr lang="fi-FI" sz="1800" dirty="0" smtClean="0">
                <a:solidFill>
                  <a:srgbClr val="1B272C"/>
                </a:solidFill>
              </a:rPr>
              <a:t>education, research </a:t>
            </a:r>
            <a:r>
              <a:rPr lang="fi-FI" sz="1800" dirty="0">
                <a:solidFill>
                  <a:srgbClr val="1B272C"/>
                </a:solidFill>
              </a:rPr>
              <a:t>and </a:t>
            </a:r>
            <a:r>
              <a:rPr lang="fi-FI" sz="1800" dirty="0" smtClean="0">
                <a:solidFill>
                  <a:srgbClr val="1B272C"/>
                </a:solidFill>
              </a:rPr>
              <a:t>societal </a:t>
            </a:r>
            <a:r>
              <a:rPr lang="fi-FI" sz="1800" dirty="0">
                <a:solidFill>
                  <a:srgbClr val="1B272C"/>
                </a:solidFill>
              </a:rPr>
              <a:t>impact – and overall quality management </a:t>
            </a:r>
          </a:p>
          <a:p>
            <a:pPr lvl="0" eaLnBrk="1" fontAlgn="auto" hangingPunct="1">
              <a:spcBef>
                <a:spcPts val="0"/>
              </a:spcBef>
              <a:spcAft>
                <a:spcPts val="0"/>
              </a:spcAft>
              <a:buFont typeface="Arial" pitchFamily="34" charset="0"/>
              <a:buChar char="•"/>
            </a:pPr>
            <a:endParaRPr lang="fi-FI" sz="1800" dirty="0" smtClean="0">
              <a:solidFill>
                <a:srgbClr val="1B272C"/>
              </a:solidFill>
            </a:endParaRPr>
          </a:p>
          <a:p>
            <a:pPr lvl="0" eaLnBrk="1" fontAlgn="auto" hangingPunct="1">
              <a:spcBef>
                <a:spcPts val="0"/>
              </a:spcBef>
              <a:spcAft>
                <a:spcPts val="0"/>
              </a:spcAft>
              <a:buFont typeface="Arial" pitchFamily="34" charset="0"/>
              <a:buChar char="•"/>
            </a:pPr>
            <a:r>
              <a:rPr lang="fi-FI" sz="1800" dirty="0" smtClean="0">
                <a:solidFill>
                  <a:srgbClr val="1B272C"/>
                </a:solidFill>
              </a:rPr>
              <a:t>Reflects institutions’ </a:t>
            </a:r>
            <a:r>
              <a:rPr lang="fi-FI" sz="1800" b="1" dirty="0" smtClean="0">
                <a:solidFill>
                  <a:srgbClr val="1B272C"/>
                </a:solidFill>
              </a:rPr>
              <a:t>autonomy and responsibility</a:t>
            </a:r>
            <a:r>
              <a:rPr lang="fi-FI" sz="1800" dirty="0" smtClean="0">
                <a:solidFill>
                  <a:srgbClr val="1B272C"/>
                </a:solidFill>
              </a:rPr>
              <a:t>, and a large measure of </a:t>
            </a:r>
            <a:r>
              <a:rPr lang="fi-FI" sz="1800" dirty="0" err="1" smtClean="0">
                <a:solidFill>
                  <a:srgbClr val="1B272C"/>
                </a:solidFill>
              </a:rPr>
              <a:t>trust</a:t>
            </a:r>
            <a:r>
              <a:rPr lang="fi-FI" sz="1800" dirty="0" smtClean="0">
                <a:solidFill>
                  <a:srgbClr val="1B272C"/>
                </a:solidFill>
              </a:rPr>
              <a:t> </a:t>
            </a:r>
          </a:p>
          <a:p>
            <a:pPr lvl="1">
              <a:spcBef>
                <a:spcPts val="0"/>
              </a:spcBef>
            </a:pPr>
            <a:r>
              <a:rPr lang="fi-FI" sz="1800" dirty="0" smtClean="0">
                <a:solidFill>
                  <a:srgbClr val="1B272C"/>
                </a:solidFill>
              </a:rPr>
              <a:t>HEIs are responsible for </a:t>
            </a:r>
            <a:r>
              <a:rPr lang="fi-FI" sz="1800" dirty="0" err="1" smtClean="0">
                <a:solidFill>
                  <a:srgbClr val="1B272C"/>
                </a:solidFill>
              </a:rPr>
              <a:t>the</a:t>
            </a:r>
            <a:r>
              <a:rPr lang="fi-FI" sz="1800" dirty="0" smtClean="0">
                <a:solidFill>
                  <a:srgbClr val="1B272C"/>
                </a:solidFill>
              </a:rPr>
              <a:t> quality of their operations</a:t>
            </a:r>
          </a:p>
          <a:p>
            <a:pPr lvl="1">
              <a:spcBef>
                <a:spcPts val="0"/>
              </a:spcBef>
            </a:pPr>
            <a:r>
              <a:rPr lang="fi-FI" sz="1800" dirty="0" smtClean="0">
                <a:solidFill>
                  <a:srgbClr val="1B272C"/>
                </a:solidFill>
              </a:rPr>
              <a:t>Each institution develops its quality system based on its own needs and goals</a:t>
            </a:r>
          </a:p>
          <a:p>
            <a:pPr marL="36000" lvl="0" indent="0" eaLnBrk="1" fontAlgn="auto" hangingPunct="1">
              <a:spcBef>
                <a:spcPts val="0"/>
              </a:spcBef>
              <a:spcAft>
                <a:spcPts val="0"/>
              </a:spcAft>
              <a:buClr>
                <a:srgbClr val="E73333"/>
              </a:buClr>
              <a:buNone/>
            </a:pPr>
            <a:endParaRPr lang="fi-FI" sz="1600" dirty="0">
              <a:solidFill>
                <a:srgbClr val="1B272C"/>
              </a:solidFill>
            </a:endParaRP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Tree>
    <p:extLst>
      <p:ext uri="{BB962C8B-B14F-4D97-AF65-F5344CB8AC3E}">
        <p14:creationId xmlns:p14="http://schemas.microsoft.com/office/powerpoint/2010/main" val="3108221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8487" cy="779462"/>
          </a:xfrm>
        </p:spPr>
        <p:txBody>
          <a:bodyPr rtlCol="0">
            <a:normAutofit/>
          </a:bodyPr>
          <a:lstStyle/>
          <a:p>
            <a:pPr eaLnBrk="1" fontAlgn="auto" hangingPunct="1">
              <a:spcAft>
                <a:spcPts val="0"/>
              </a:spcAft>
              <a:defRPr/>
            </a:pPr>
            <a:r>
              <a:rPr lang="sv-FI" sz="3200" b="1" dirty="0" smtClean="0"/>
              <a:t>External assessment of internal QA</a:t>
            </a:r>
            <a:r>
              <a:rPr lang="sv-FI" sz="3200" b="1" dirty="0" smtClean="0">
                <a:solidFill>
                  <a:srgbClr val="1B272C"/>
                </a:solidFill>
              </a:rPr>
              <a:t> </a:t>
            </a:r>
            <a:endParaRPr lang="en-GB" sz="3200" b="1" dirty="0"/>
          </a:p>
        </p:txBody>
      </p:sp>
      <p:sp>
        <p:nvSpPr>
          <p:cNvPr id="18435" name="Content Placeholder 4"/>
          <p:cNvSpPr>
            <a:spLocks noGrp="1"/>
          </p:cNvSpPr>
          <p:nvPr>
            <p:ph idx="1"/>
          </p:nvPr>
        </p:nvSpPr>
        <p:spPr>
          <a:xfrm>
            <a:off x="467544" y="1196752"/>
            <a:ext cx="8229600" cy="5040560"/>
          </a:xfrm>
        </p:spPr>
        <p:txBody>
          <a:bodyPr>
            <a:normAutofit fontScale="92500" lnSpcReduction="20000"/>
          </a:bodyPr>
          <a:lstStyle/>
          <a:p>
            <a:pPr marL="0" indent="0">
              <a:spcBef>
                <a:spcPts val="0"/>
              </a:spcBef>
              <a:buNone/>
            </a:pPr>
            <a:r>
              <a:rPr lang="fi-FI" sz="2000" b="1" dirty="0" smtClean="0">
                <a:solidFill>
                  <a:srgbClr val="1F9CE0"/>
                </a:solidFill>
              </a:rPr>
              <a:t>Audit</a:t>
            </a:r>
          </a:p>
          <a:p>
            <a:pPr marL="0" indent="0">
              <a:spcBef>
                <a:spcPts val="0"/>
              </a:spcBef>
              <a:buNone/>
            </a:pPr>
            <a:endParaRPr lang="fi-FI" sz="1800" dirty="0" smtClean="0">
              <a:solidFill>
                <a:srgbClr val="1B272C"/>
              </a:solidFill>
            </a:endParaRPr>
          </a:p>
          <a:p>
            <a:pPr>
              <a:spcBef>
                <a:spcPts val="0"/>
              </a:spcBef>
            </a:pPr>
            <a:r>
              <a:rPr lang="fi-FI" sz="1800" dirty="0" smtClean="0">
                <a:solidFill>
                  <a:srgbClr val="1B272C"/>
                </a:solidFill>
              </a:rPr>
              <a:t>Assesses </a:t>
            </a:r>
            <a:r>
              <a:rPr lang="fi-FI" sz="1800" b="1" dirty="0" smtClean="0">
                <a:solidFill>
                  <a:srgbClr val="1B272C"/>
                </a:solidFill>
              </a:rPr>
              <a:t>whether </a:t>
            </a:r>
            <a:r>
              <a:rPr lang="fi-FI" sz="1800" b="1" dirty="0" err="1" smtClean="0">
                <a:solidFill>
                  <a:srgbClr val="1B272C"/>
                </a:solidFill>
              </a:rPr>
              <a:t>the</a:t>
            </a:r>
            <a:r>
              <a:rPr lang="fi-FI" sz="1800" b="1" dirty="0" smtClean="0">
                <a:solidFill>
                  <a:srgbClr val="1B272C"/>
                </a:solidFill>
              </a:rPr>
              <a:t> quality system of a HEI is fit for purpose and functioning </a:t>
            </a:r>
            <a:r>
              <a:rPr lang="fi-FI" sz="1800" dirty="0" smtClean="0">
                <a:solidFill>
                  <a:srgbClr val="1B272C"/>
                </a:solidFill>
              </a:rPr>
              <a:t>and whether it complies with </a:t>
            </a:r>
            <a:r>
              <a:rPr lang="fi-FI" sz="1800" dirty="0" err="1" smtClean="0">
                <a:solidFill>
                  <a:srgbClr val="1B272C"/>
                </a:solidFill>
              </a:rPr>
              <a:t>the</a:t>
            </a:r>
            <a:r>
              <a:rPr lang="fi-FI" sz="1800" dirty="0" smtClean="0">
                <a:solidFill>
                  <a:srgbClr val="1B272C"/>
                </a:solidFill>
              </a:rPr>
              <a:t> agreed criteria</a:t>
            </a:r>
          </a:p>
          <a:p>
            <a:pPr>
              <a:spcBef>
                <a:spcPts val="0"/>
              </a:spcBef>
            </a:pPr>
            <a:endParaRPr lang="fi-FI" sz="1800" dirty="0">
              <a:solidFill>
                <a:srgbClr val="1B272C"/>
              </a:solidFill>
            </a:endParaRPr>
          </a:p>
          <a:p>
            <a:pPr>
              <a:spcBef>
                <a:spcPts val="0"/>
              </a:spcBef>
            </a:pPr>
            <a:r>
              <a:rPr lang="fi-FI" sz="1800" dirty="0" smtClean="0">
                <a:solidFill>
                  <a:srgbClr val="1B272C"/>
                </a:solidFill>
              </a:rPr>
              <a:t>Focuses on </a:t>
            </a:r>
            <a:r>
              <a:rPr lang="fi-FI" sz="1800" dirty="0" err="1" smtClean="0">
                <a:solidFill>
                  <a:srgbClr val="1B272C"/>
                </a:solidFill>
              </a:rPr>
              <a:t>the</a:t>
            </a:r>
            <a:r>
              <a:rPr lang="fi-FI" sz="1800" dirty="0" smtClean="0">
                <a:solidFill>
                  <a:srgbClr val="1B272C"/>
                </a:solidFill>
              </a:rPr>
              <a:t> </a:t>
            </a:r>
            <a:r>
              <a:rPr lang="fi-FI" sz="1800" b="1" dirty="0" smtClean="0">
                <a:solidFill>
                  <a:srgbClr val="1B272C"/>
                </a:solidFill>
              </a:rPr>
              <a:t>procedures that </a:t>
            </a:r>
            <a:r>
              <a:rPr lang="fi-FI" sz="1800" b="1" dirty="0" err="1" smtClean="0">
                <a:solidFill>
                  <a:srgbClr val="1B272C"/>
                </a:solidFill>
              </a:rPr>
              <a:t>the</a:t>
            </a:r>
            <a:r>
              <a:rPr lang="fi-FI" sz="1800" b="1" dirty="0" smtClean="0">
                <a:solidFill>
                  <a:srgbClr val="1B272C"/>
                </a:solidFill>
              </a:rPr>
              <a:t> institution uses to maintain and develop </a:t>
            </a:r>
            <a:r>
              <a:rPr lang="fi-FI" sz="1800" b="1" dirty="0" err="1" smtClean="0">
                <a:solidFill>
                  <a:srgbClr val="1B272C"/>
                </a:solidFill>
              </a:rPr>
              <a:t>the</a:t>
            </a:r>
            <a:r>
              <a:rPr lang="fi-FI" sz="1800" b="1" dirty="0" smtClean="0">
                <a:solidFill>
                  <a:srgbClr val="1B272C"/>
                </a:solidFill>
              </a:rPr>
              <a:t> quality of its operations </a:t>
            </a:r>
            <a:r>
              <a:rPr lang="fi-FI" sz="1800" dirty="0" smtClean="0">
                <a:solidFill>
                  <a:srgbClr val="1B272C"/>
                </a:solidFill>
              </a:rPr>
              <a:t>– Does not evaluate, e.g., </a:t>
            </a:r>
            <a:r>
              <a:rPr lang="fi-FI" sz="1800" dirty="0" err="1" smtClean="0">
                <a:solidFill>
                  <a:srgbClr val="1B272C"/>
                </a:solidFill>
              </a:rPr>
              <a:t>the</a:t>
            </a:r>
            <a:r>
              <a:rPr lang="fi-FI" sz="1800" dirty="0" smtClean="0">
                <a:solidFill>
                  <a:srgbClr val="1B272C"/>
                </a:solidFill>
              </a:rPr>
              <a:t> mission of </a:t>
            </a:r>
            <a:r>
              <a:rPr lang="fi-FI" sz="1800" dirty="0" err="1" smtClean="0">
                <a:solidFill>
                  <a:srgbClr val="1B272C"/>
                </a:solidFill>
              </a:rPr>
              <a:t>the</a:t>
            </a:r>
            <a:r>
              <a:rPr lang="fi-FI" sz="1800" dirty="0" smtClean="0">
                <a:solidFill>
                  <a:srgbClr val="1B272C"/>
                </a:solidFill>
              </a:rPr>
              <a:t> HEI, strategy as such, results, quality of education, quality of research </a:t>
            </a:r>
          </a:p>
          <a:p>
            <a:pPr>
              <a:spcBef>
                <a:spcPts val="0"/>
              </a:spcBef>
            </a:pPr>
            <a:endParaRPr lang="fi-FI" sz="1800" dirty="0" smtClean="0">
              <a:solidFill>
                <a:srgbClr val="1B272C"/>
              </a:solidFill>
            </a:endParaRPr>
          </a:p>
          <a:p>
            <a:pPr marL="0" indent="0">
              <a:spcBef>
                <a:spcPts val="0"/>
              </a:spcBef>
              <a:buNone/>
            </a:pPr>
            <a:r>
              <a:rPr lang="fi-FI" sz="2100" b="1" dirty="0" smtClean="0">
                <a:solidFill>
                  <a:srgbClr val="1F9CE0"/>
                </a:solidFill>
              </a:rPr>
              <a:t>Some </a:t>
            </a:r>
            <a:r>
              <a:rPr lang="fi-FI" sz="2100" b="1" dirty="0">
                <a:solidFill>
                  <a:srgbClr val="1F9CE0"/>
                </a:solidFill>
              </a:rPr>
              <a:t>terminology </a:t>
            </a:r>
          </a:p>
          <a:p>
            <a:pPr marL="0" indent="0">
              <a:spcBef>
                <a:spcPts val="0"/>
              </a:spcBef>
              <a:buNone/>
            </a:pPr>
            <a:endParaRPr lang="fi-FI" sz="1800" dirty="0">
              <a:solidFill>
                <a:srgbClr val="1B272C"/>
              </a:solidFill>
            </a:endParaRPr>
          </a:p>
          <a:p>
            <a:pPr>
              <a:spcBef>
                <a:spcPts val="0"/>
              </a:spcBef>
            </a:pPr>
            <a:r>
              <a:rPr lang="fi-FI" sz="1800" u="sng" dirty="0" smtClean="0">
                <a:solidFill>
                  <a:srgbClr val="1B272C"/>
                </a:solidFill>
              </a:rPr>
              <a:t>Quality management:</a:t>
            </a:r>
            <a:r>
              <a:rPr lang="fi-FI" sz="1800" dirty="0" smtClean="0">
                <a:solidFill>
                  <a:srgbClr val="1B272C"/>
                </a:solidFill>
              </a:rPr>
              <a:t>  </a:t>
            </a:r>
            <a:r>
              <a:rPr lang="fi-FI" sz="1800" i="1" dirty="0" smtClean="0">
                <a:solidFill>
                  <a:srgbClr val="1B272C"/>
                </a:solidFill>
              </a:rPr>
              <a:t>Quality management refers to </a:t>
            </a:r>
            <a:r>
              <a:rPr lang="fi-FI" sz="1800" i="1" dirty="0" err="1" smtClean="0">
                <a:solidFill>
                  <a:srgbClr val="1B272C"/>
                </a:solidFill>
              </a:rPr>
              <a:t>the</a:t>
            </a:r>
            <a:r>
              <a:rPr lang="fi-FI" sz="1800" i="1" dirty="0" smtClean="0">
                <a:solidFill>
                  <a:srgbClr val="1B272C"/>
                </a:solidFill>
              </a:rPr>
              <a:t> procedures, processes or systems that </a:t>
            </a:r>
            <a:r>
              <a:rPr lang="fi-FI" sz="1800" i="1" dirty="0" err="1" smtClean="0">
                <a:solidFill>
                  <a:srgbClr val="1B272C"/>
                </a:solidFill>
              </a:rPr>
              <a:t>the</a:t>
            </a:r>
            <a:r>
              <a:rPr lang="fi-FI" sz="1800" i="1" dirty="0" smtClean="0">
                <a:solidFill>
                  <a:srgbClr val="1B272C"/>
                </a:solidFill>
              </a:rPr>
              <a:t> HEI uses to maintain and develop </a:t>
            </a:r>
            <a:r>
              <a:rPr lang="fi-FI" sz="1800" i="1" dirty="0" err="1" smtClean="0">
                <a:solidFill>
                  <a:srgbClr val="1B272C"/>
                </a:solidFill>
              </a:rPr>
              <a:t>the</a:t>
            </a:r>
            <a:r>
              <a:rPr lang="fi-FI" sz="1800" i="1" dirty="0" smtClean="0">
                <a:solidFill>
                  <a:srgbClr val="1B272C"/>
                </a:solidFill>
              </a:rPr>
              <a:t> quality of its activities.</a:t>
            </a:r>
            <a:endParaRPr lang="fi-FI" sz="1800" dirty="0" smtClean="0">
              <a:solidFill>
                <a:srgbClr val="1B272C"/>
              </a:solidFill>
            </a:endParaRPr>
          </a:p>
          <a:p>
            <a:pPr>
              <a:spcBef>
                <a:spcPts val="0"/>
              </a:spcBef>
            </a:pPr>
            <a:endParaRPr lang="fi-FI" sz="1800" dirty="0">
              <a:solidFill>
                <a:srgbClr val="1B272C"/>
              </a:solidFill>
            </a:endParaRPr>
          </a:p>
          <a:p>
            <a:pPr>
              <a:spcBef>
                <a:spcPts val="0"/>
              </a:spcBef>
            </a:pPr>
            <a:r>
              <a:rPr lang="fi-FI" sz="1800" u="sng" dirty="0" smtClean="0">
                <a:solidFill>
                  <a:srgbClr val="1B272C"/>
                </a:solidFill>
              </a:rPr>
              <a:t>Quality culture:</a:t>
            </a:r>
            <a:r>
              <a:rPr lang="fi-FI" sz="1800" dirty="0" smtClean="0">
                <a:solidFill>
                  <a:srgbClr val="1B272C"/>
                </a:solidFill>
              </a:rPr>
              <a:t> </a:t>
            </a:r>
            <a:r>
              <a:rPr lang="fi-FI" sz="1800" i="1" dirty="0" smtClean="0">
                <a:solidFill>
                  <a:srgbClr val="1B272C"/>
                </a:solidFill>
              </a:rPr>
              <a:t>Among </a:t>
            </a:r>
            <a:r>
              <a:rPr lang="fi-FI" sz="1800" i="1" dirty="0" err="1" smtClean="0">
                <a:solidFill>
                  <a:srgbClr val="1B272C"/>
                </a:solidFill>
              </a:rPr>
              <a:t>other</a:t>
            </a:r>
            <a:r>
              <a:rPr lang="fi-FI" sz="1800" i="1" dirty="0" smtClean="0">
                <a:solidFill>
                  <a:srgbClr val="1B272C"/>
                </a:solidFill>
              </a:rPr>
              <a:t> things, quality culture describes </a:t>
            </a:r>
            <a:r>
              <a:rPr lang="fi-FI" sz="1800" i="1" dirty="0" err="1" smtClean="0">
                <a:solidFill>
                  <a:srgbClr val="1B272C"/>
                </a:solidFill>
              </a:rPr>
              <a:t>the</a:t>
            </a:r>
            <a:r>
              <a:rPr lang="fi-FI" sz="1800" i="1" dirty="0" smtClean="0">
                <a:solidFill>
                  <a:srgbClr val="1B272C"/>
                </a:solidFill>
              </a:rPr>
              <a:t> environment and atmosphere in which </a:t>
            </a:r>
            <a:r>
              <a:rPr lang="fi-FI" sz="1800" i="1" dirty="0" err="1" smtClean="0">
                <a:solidFill>
                  <a:srgbClr val="1B272C"/>
                </a:solidFill>
              </a:rPr>
              <a:t>the</a:t>
            </a:r>
            <a:r>
              <a:rPr lang="fi-FI" sz="1800" i="1" dirty="0" smtClean="0">
                <a:solidFill>
                  <a:srgbClr val="1B272C"/>
                </a:solidFill>
              </a:rPr>
              <a:t> operations are developed, as well as </a:t>
            </a:r>
            <a:r>
              <a:rPr lang="fi-FI" sz="1800" i="1" dirty="0" err="1" smtClean="0">
                <a:solidFill>
                  <a:srgbClr val="1B272C"/>
                </a:solidFill>
              </a:rPr>
              <a:t>the</a:t>
            </a:r>
            <a:r>
              <a:rPr lang="fi-FI" sz="1800" i="1" dirty="0" smtClean="0">
                <a:solidFill>
                  <a:srgbClr val="1B272C"/>
                </a:solidFill>
              </a:rPr>
              <a:t> individual and collective commitment to </a:t>
            </a:r>
            <a:r>
              <a:rPr lang="fi-FI" sz="1800" i="1" dirty="0" err="1" smtClean="0">
                <a:solidFill>
                  <a:srgbClr val="1B272C"/>
                </a:solidFill>
              </a:rPr>
              <a:t>the</a:t>
            </a:r>
            <a:r>
              <a:rPr lang="fi-FI" sz="1800" i="1" dirty="0" smtClean="0">
                <a:solidFill>
                  <a:srgbClr val="1B272C"/>
                </a:solidFill>
              </a:rPr>
              <a:t> quality work. HEIs themselves define in conrete terms </a:t>
            </a:r>
            <a:r>
              <a:rPr lang="fi-FI" sz="1800" i="1" dirty="0" err="1" smtClean="0">
                <a:solidFill>
                  <a:srgbClr val="1B272C"/>
                </a:solidFill>
              </a:rPr>
              <a:t>what</a:t>
            </a:r>
            <a:r>
              <a:rPr lang="fi-FI" sz="1800" i="1" dirty="0" smtClean="0">
                <a:solidFill>
                  <a:srgbClr val="1B272C"/>
                </a:solidFill>
              </a:rPr>
              <a:t> quality culture means in their context of operation. Well-established quality culture is characterised by wide participation, commitment and transparency.</a:t>
            </a:r>
            <a:endParaRPr lang="fi-FI" sz="1800" u="sng" dirty="0" smtClean="0">
              <a:solidFill>
                <a:srgbClr val="1B272C"/>
              </a:solidFill>
            </a:endParaRPr>
          </a:p>
          <a:p>
            <a:pPr>
              <a:spcBef>
                <a:spcPts val="0"/>
              </a:spcBef>
            </a:pPr>
            <a:endParaRPr lang="fi-FI" sz="1800" dirty="0">
              <a:solidFill>
                <a:srgbClr val="1B272C"/>
              </a:solidFill>
            </a:endParaRPr>
          </a:p>
          <a:p>
            <a:pPr marL="36000" lvl="0" indent="0" eaLnBrk="1" fontAlgn="auto" hangingPunct="1">
              <a:spcBef>
                <a:spcPts val="0"/>
              </a:spcBef>
              <a:spcAft>
                <a:spcPts val="0"/>
              </a:spcAft>
              <a:buClr>
                <a:srgbClr val="E73333"/>
              </a:buClr>
              <a:buNone/>
            </a:pPr>
            <a:endParaRPr lang="fi-FI" sz="1600" dirty="0">
              <a:solidFill>
                <a:srgbClr val="1B272C"/>
              </a:solidFill>
            </a:endParaRP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Tree>
    <p:extLst>
      <p:ext uri="{BB962C8B-B14F-4D97-AF65-F5344CB8AC3E}">
        <p14:creationId xmlns:p14="http://schemas.microsoft.com/office/powerpoint/2010/main" val="2729264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8229600" cy="1143000"/>
          </a:xfrm>
        </p:spPr>
        <p:txBody>
          <a:bodyPr>
            <a:normAutofit fontScale="90000"/>
          </a:bodyPr>
          <a:lstStyle/>
          <a:p>
            <a:r>
              <a:rPr lang="fi-FI" b="1" dirty="0" smtClean="0"/>
              <a:t>Audit process </a:t>
            </a:r>
            <a:r>
              <a:rPr lang="fi-FI" dirty="0" smtClean="0"/>
              <a:t/>
            </a:r>
            <a:br>
              <a:rPr lang="fi-FI" dirty="0" smtClean="0"/>
            </a:b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209067923"/>
              </p:ext>
            </p:extLst>
          </p:nvPr>
        </p:nvGraphicFramePr>
        <p:xfrm>
          <a:off x="457200" y="980728"/>
          <a:ext cx="8471284"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iruutu 5"/>
          <p:cNvSpPr txBox="1"/>
          <p:nvPr/>
        </p:nvSpPr>
        <p:spPr>
          <a:xfrm>
            <a:off x="7236296" y="5157192"/>
            <a:ext cx="1800200" cy="584775"/>
          </a:xfrm>
          <a:prstGeom prst="rect">
            <a:avLst/>
          </a:prstGeom>
          <a:noFill/>
          <a:ln w="28575">
            <a:solidFill>
              <a:srgbClr val="1F9CE0"/>
            </a:solidFill>
          </a:ln>
        </p:spPr>
        <p:txBody>
          <a:bodyPr wrap="square" rtlCol="0">
            <a:spAutoFit/>
          </a:bodyPr>
          <a:lstStyle/>
          <a:p>
            <a:r>
              <a:rPr lang="fi-FI" sz="1600" dirty="0" smtClean="0">
                <a:solidFill>
                  <a:prstClr val="black"/>
                </a:solidFill>
              </a:rPr>
              <a:t>Feedback from </a:t>
            </a:r>
            <a:r>
              <a:rPr lang="fi-FI" sz="1600" dirty="0" err="1" smtClean="0">
                <a:solidFill>
                  <a:prstClr val="black"/>
                </a:solidFill>
              </a:rPr>
              <a:t>the</a:t>
            </a:r>
            <a:r>
              <a:rPr lang="fi-FI" sz="1600" dirty="0" smtClean="0">
                <a:solidFill>
                  <a:prstClr val="black"/>
                </a:solidFill>
              </a:rPr>
              <a:t> HEI and audit team</a:t>
            </a:r>
            <a:endParaRPr lang="fi-FI" sz="1600" dirty="0">
              <a:solidFill>
                <a:prstClr val="black"/>
              </a:solidFill>
            </a:endParaRPr>
          </a:p>
        </p:txBody>
      </p:sp>
      <p:sp>
        <p:nvSpPr>
          <p:cNvPr id="3" name="Tekstiruutu 2"/>
          <p:cNvSpPr txBox="1"/>
          <p:nvPr/>
        </p:nvSpPr>
        <p:spPr>
          <a:xfrm>
            <a:off x="4211960" y="4941168"/>
            <a:ext cx="2602632" cy="584775"/>
          </a:xfrm>
          <a:prstGeom prst="rect">
            <a:avLst/>
          </a:prstGeom>
          <a:noFill/>
          <a:ln w="28575">
            <a:solidFill>
              <a:srgbClr val="1F9FE2"/>
            </a:solidFill>
          </a:ln>
        </p:spPr>
        <p:txBody>
          <a:bodyPr wrap="square" rtlCol="0">
            <a:spAutoFit/>
          </a:bodyPr>
          <a:lstStyle/>
          <a:p>
            <a:r>
              <a:rPr lang="fi-FI" sz="1600" dirty="0" smtClean="0">
                <a:solidFill>
                  <a:prstClr val="black"/>
                </a:solidFill>
              </a:rPr>
              <a:t>If </a:t>
            </a:r>
            <a:r>
              <a:rPr lang="fi-FI" sz="1600" dirty="0" err="1" smtClean="0">
                <a:solidFill>
                  <a:prstClr val="black"/>
                </a:solidFill>
              </a:rPr>
              <a:t>the</a:t>
            </a:r>
            <a:r>
              <a:rPr lang="fi-FI" sz="1600" dirty="0" smtClean="0">
                <a:solidFill>
                  <a:prstClr val="black"/>
                </a:solidFill>
              </a:rPr>
              <a:t> HEI does not pass </a:t>
            </a:r>
            <a:r>
              <a:rPr lang="fi-FI" sz="1600" dirty="0" err="1" smtClean="0">
                <a:solidFill>
                  <a:prstClr val="black"/>
                </a:solidFill>
              </a:rPr>
              <a:t>the</a:t>
            </a:r>
            <a:r>
              <a:rPr lang="fi-FI" sz="1600" dirty="0" smtClean="0">
                <a:solidFill>
                  <a:prstClr val="black"/>
                </a:solidFill>
              </a:rPr>
              <a:t> audit, re-audit in 2-3 years</a:t>
            </a:r>
            <a:endParaRPr lang="fi-FI" sz="1600" dirty="0">
              <a:solidFill>
                <a:prstClr val="black"/>
              </a:solidFill>
            </a:endParaRPr>
          </a:p>
        </p:txBody>
      </p:sp>
      <p:sp>
        <p:nvSpPr>
          <p:cNvPr id="7" name="Alanuoli 6"/>
          <p:cNvSpPr/>
          <p:nvPr/>
        </p:nvSpPr>
        <p:spPr>
          <a:xfrm>
            <a:off x="7596336" y="4797152"/>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p:txBody>
      </p:sp>
      <p:sp>
        <p:nvSpPr>
          <p:cNvPr id="8" name="Tekstiruutu 7"/>
          <p:cNvSpPr txBox="1"/>
          <p:nvPr/>
        </p:nvSpPr>
        <p:spPr>
          <a:xfrm>
            <a:off x="1331640" y="1124744"/>
            <a:ext cx="1872208" cy="1077218"/>
          </a:xfrm>
          <a:prstGeom prst="rect">
            <a:avLst/>
          </a:prstGeom>
          <a:noFill/>
          <a:ln w="28575">
            <a:solidFill>
              <a:srgbClr val="1F9FE2"/>
            </a:solidFill>
          </a:ln>
        </p:spPr>
        <p:txBody>
          <a:bodyPr wrap="square" rtlCol="0">
            <a:spAutoFit/>
          </a:bodyPr>
          <a:lstStyle/>
          <a:p>
            <a:r>
              <a:rPr lang="fi-FI" sz="1600" dirty="0" smtClean="0">
                <a:solidFill>
                  <a:prstClr val="black"/>
                </a:solidFill>
              </a:rPr>
              <a:t>Higher Education Evaluation Committee appoints </a:t>
            </a:r>
            <a:r>
              <a:rPr lang="fi-FI" sz="1600" dirty="0" err="1" smtClean="0">
                <a:solidFill>
                  <a:prstClr val="black"/>
                </a:solidFill>
              </a:rPr>
              <a:t>the</a:t>
            </a:r>
            <a:r>
              <a:rPr lang="fi-FI" sz="1600" dirty="0" smtClean="0">
                <a:solidFill>
                  <a:prstClr val="black"/>
                </a:solidFill>
              </a:rPr>
              <a:t> audit team.</a:t>
            </a:r>
            <a:endParaRPr lang="fi-FI" sz="1600" dirty="0">
              <a:solidFill>
                <a:prstClr val="black"/>
              </a:solidFill>
            </a:endParaRPr>
          </a:p>
        </p:txBody>
      </p:sp>
      <p:sp>
        <p:nvSpPr>
          <p:cNvPr id="9" name="Tekstiruutu 8"/>
          <p:cNvSpPr txBox="1"/>
          <p:nvPr/>
        </p:nvSpPr>
        <p:spPr>
          <a:xfrm>
            <a:off x="4716016" y="5733256"/>
            <a:ext cx="2088232" cy="584775"/>
          </a:xfrm>
          <a:prstGeom prst="rect">
            <a:avLst/>
          </a:prstGeom>
          <a:noFill/>
          <a:ln w="28575">
            <a:solidFill>
              <a:srgbClr val="1F9CE0"/>
            </a:solidFill>
          </a:ln>
        </p:spPr>
        <p:txBody>
          <a:bodyPr wrap="square" rtlCol="0">
            <a:spAutoFit/>
          </a:bodyPr>
          <a:lstStyle/>
          <a:p>
            <a:r>
              <a:rPr lang="fi-FI" sz="1600" dirty="0" smtClean="0">
                <a:solidFill>
                  <a:prstClr val="black"/>
                </a:solidFill>
              </a:rPr>
              <a:t>Follow-up seminar 3 years after </a:t>
            </a:r>
            <a:r>
              <a:rPr lang="fi-FI" sz="1600" dirty="0" err="1" smtClean="0">
                <a:solidFill>
                  <a:prstClr val="black"/>
                </a:solidFill>
              </a:rPr>
              <a:t>the</a:t>
            </a:r>
            <a:r>
              <a:rPr lang="fi-FI" sz="1600" dirty="0" smtClean="0">
                <a:solidFill>
                  <a:prstClr val="black"/>
                </a:solidFill>
              </a:rPr>
              <a:t> audit </a:t>
            </a:r>
            <a:endParaRPr lang="fi-FI" sz="1600" dirty="0">
              <a:solidFill>
                <a:prstClr val="black"/>
              </a:solidFill>
            </a:endParaRPr>
          </a:p>
        </p:txBody>
      </p:sp>
      <p:sp>
        <p:nvSpPr>
          <p:cNvPr id="10" name="Alanuoli 9"/>
          <p:cNvSpPr/>
          <p:nvPr/>
        </p:nvSpPr>
        <p:spPr>
          <a:xfrm rot="5400000">
            <a:off x="6732240" y="5085184"/>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p:txBody>
      </p:sp>
      <p:sp>
        <p:nvSpPr>
          <p:cNvPr id="11" name="Alanuoli 10"/>
          <p:cNvSpPr/>
          <p:nvPr/>
        </p:nvSpPr>
        <p:spPr>
          <a:xfrm rot="2939779">
            <a:off x="6821386" y="5825670"/>
            <a:ext cx="576064" cy="307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p:txBody>
      </p:sp>
      <p:sp>
        <p:nvSpPr>
          <p:cNvPr id="12" name="Tekstiruutu 11"/>
          <p:cNvSpPr txBox="1"/>
          <p:nvPr/>
        </p:nvSpPr>
        <p:spPr>
          <a:xfrm>
            <a:off x="5436096" y="1124744"/>
            <a:ext cx="1944216" cy="1077218"/>
          </a:xfrm>
          <a:prstGeom prst="rect">
            <a:avLst/>
          </a:prstGeom>
          <a:noFill/>
          <a:ln w="28575">
            <a:solidFill>
              <a:srgbClr val="1F9FE2"/>
            </a:solidFill>
          </a:ln>
        </p:spPr>
        <p:txBody>
          <a:bodyPr wrap="square" rtlCol="0">
            <a:spAutoFit/>
          </a:bodyPr>
          <a:lstStyle/>
          <a:p>
            <a:r>
              <a:rPr lang="fi-FI" sz="1600" dirty="0" smtClean="0">
                <a:solidFill>
                  <a:prstClr val="black"/>
                </a:solidFill>
              </a:rPr>
              <a:t>Higher Education Evaluation Committee makes </a:t>
            </a:r>
            <a:r>
              <a:rPr lang="fi-FI" sz="1600" dirty="0" err="1" smtClean="0">
                <a:solidFill>
                  <a:prstClr val="black"/>
                </a:solidFill>
              </a:rPr>
              <a:t>the</a:t>
            </a:r>
            <a:r>
              <a:rPr lang="fi-FI" sz="1600" dirty="0" smtClean="0">
                <a:solidFill>
                  <a:prstClr val="black"/>
                </a:solidFill>
              </a:rPr>
              <a:t> decision on </a:t>
            </a:r>
            <a:r>
              <a:rPr lang="fi-FI" sz="1600" dirty="0" err="1" smtClean="0">
                <a:solidFill>
                  <a:prstClr val="black"/>
                </a:solidFill>
              </a:rPr>
              <a:t>the</a:t>
            </a:r>
            <a:r>
              <a:rPr lang="fi-FI" sz="1600" dirty="0" smtClean="0">
                <a:solidFill>
                  <a:prstClr val="black"/>
                </a:solidFill>
              </a:rPr>
              <a:t> result. </a:t>
            </a:r>
            <a:endParaRPr lang="fi-FI" sz="1600" dirty="0">
              <a:solidFill>
                <a:prstClr val="black"/>
              </a:solidFill>
            </a:endParaRPr>
          </a:p>
        </p:txBody>
      </p:sp>
      <p:sp>
        <p:nvSpPr>
          <p:cNvPr id="13" name="Alanuoli 12"/>
          <p:cNvSpPr/>
          <p:nvPr/>
        </p:nvSpPr>
        <p:spPr>
          <a:xfrm rot="8302364">
            <a:off x="2305930" y="5825670"/>
            <a:ext cx="576064" cy="307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p:txBody>
      </p:sp>
      <p:sp>
        <p:nvSpPr>
          <p:cNvPr id="14" name="Tekstiruutu 13"/>
          <p:cNvSpPr txBox="1"/>
          <p:nvPr/>
        </p:nvSpPr>
        <p:spPr>
          <a:xfrm>
            <a:off x="971600" y="5301208"/>
            <a:ext cx="2602632" cy="338554"/>
          </a:xfrm>
          <a:prstGeom prst="rect">
            <a:avLst/>
          </a:prstGeom>
          <a:noFill/>
          <a:ln w="28575">
            <a:solidFill>
              <a:srgbClr val="1F9FE2"/>
            </a:solidFill>
          </a:ln>
        </p:spPr>
        <p:txBody>
          <a:bodyPr wrap="square" rtlCol="0">
            <a:spAutoFit/>
          </a:bodyPr>
          <a:lstStyle/>
          <a:p>
            <a:r>
              <a:rPr lang="fi-FI" sz="1600" dirty="0" smtClean="0">
                <a:solidFill>
                  <a:prstClr val="black"/>
                </a:solidFill>
              </a:rPr>
              <a:t>Next audit in 6 years</a:t>
            </a:r>
            <a:endParaRPr lang="fi-FI" sz="1600" dirty="0">
              <a:solidFill>
                <a:prstClr val="black"/>
              </a:solidFill>
            </a:endParaRPr>
          </a:p>
        </p:txBody>
      </p:sp>
      <p:sp>
        <p:nvSpPr>
          <p:cNvPr id="15" name="Alanuoli 14"/>
          <p:cNvSpPr/>
          <p:nvPr/>
        </p:nvSpPr>
        <p:spPr>
          <a:xfrm rot="8993283">
            <a:off x="577922" y="4920878"/>
            <a:ext cx="576064" cy="3079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p:txBody>
      </p:sp>
    </p:spTree>
    <p:extLst>
      <p:ext uri="{BB962C8B-B14F-4D97-AF65-F5344CB8AC3E}">
        <p14:creationId xmlns:p14="http://schemas.microsoft.com/office/powerpoint/2010/main" val="11564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8487" cy="779462"/>
          </a:xfrm>
        </p:spPr>
        <p:txBody>
          <a:bodyPr rtlCol="0">
            <a:normAutofit/>
          </a:bodyPr>
          <a:lstStyle/>
          <a:p>
            <a:pPr eaLnBrk="1" fontAlgn="auto" hangingPunct="1">
              <a:spcAft>
                <a:spcPts val="0"/>
              </a:spcAft>
              <a:defRPr/>
            </a:pPr>
            <a:r>
              <a:rPr lang="sv-FI" sz="3200" b="1" dirty="0" err="1" smtClean="0"/>
              <a:t>Enhancement</a:t>
            </a:r>
            <a:r>
              <a:rPr lang="sv-FI" sz="3200" b="1" dirty="0" smtClean="0"/>
              <a:t>-led </a:t>
            </a:r>
            <a:r>
              <a:rPr lang="sv-FI" sz="3200" b="1" dirty="0" err="1" smtClean="0"/>
              <a:t>evaluation</a:t>
            </a:r>
            <a:endParaRPr lang="en-GB" sz="3200" b="1" dirty="0"/>
          </a:p>
        </p:txBody>
      </p:sp>
      <p:sp>
        <p:nvSpPr>
          <p:cNvPr id="18435" name="Content Placeholder 4"/>
          <p:cNvSpPr>
            <a:spLocks noGrp="1"/>
          </p:cNvSpPr>
          <p:nvPr>
            <p:ph idx="1"/>
          </p:nvPr>
        </p:nvSpPr>
        <p:spPr>
          <a:xfrm>
            <a:off x="539552" y="1268760"/>
            <a:ext cx="8229600" cy="5040559"/>
          </a:xfrm>
          <a:solidFill>
            <a:srgbClr val="FFFFFF"/>
          </a:solidFill>
        </p:spPr>
        <p:txBody>
          <a:bodyPr>
            <a:normAutofit/>
          </a:bodyPr>
          <a:lstStyle/>
          <a:p>
            <a:pPr marL="0" indent="0" algn="ctr" eaLnBrk="1" fontAlgn="auto" hangingPunct="1">
              <a:spcBef>
                <a:spcPts val="0"/>
              </a:spcBef>
              <a:spcAft>
                <a:spcPts val="0"/>
              </a:spcAft>
              <a:buNone/>
            </a:pPr>
            <a:r>
              <a:rPr lang="fi-FI" sz="1800" i="1" dirty="0" smtClean="0">
                <a:solidFill>
                  <a:srgbClr val="1B272C"/>
                </a:solidFill>
              </a:rPr>
              <a:t>”The goal of </a:t>
            </a:r>
            <a:r>
              <a:rPr lang="fi-FI" sz="1800" b="1" i="1" dirty="0" smtClean="0"/>
              <a:t>enhancement-led evaluation </a:t>
            </a:r>
            <a:r>
              <a:rPr lang="fi-FI" sz="1800" i="1" dirty="0" smtClean="0">
                <a:solidFill>
                  <a:srgbClr val="1B272C"/>
                </a:solidFill>
              </a:rPr>
              <a:t>is to help HEIs identify </a:t>
            </a:r>
            <a:r>
              <a:rPr lang="fi-FI" sz="1800" i="1" dirty="0" err="1" smtClean="0">
                <a:solidFill>
                  <a:srgbClr val="1B272C"/>
                </a:solidFill>
              </a:rPr>
              <a:t>the</a:t>
            </a:r>
            <a:r>
              <a:rPr lang="fi-FI" sz="1800" i="1" dirty="0" smtClean="0">
                <a:solidFill>
                  <a:srgbClr val="1B272C"/>
                </a:solidFill>
              </a:rPr>
              <a:t> strengths, </a:t>
            </a:r>
            <a:r>
              <a:rPr lang="fi-FI" sz="1800" i="1" dirty="0" err="1" smtClean="0">
                <a:solidFill>
                  <a:srgbClr val="1B272C"/>
                </a:solidFill>
              </a:rPr>
              <a:t>good</a:t>
            </a:r>
            <a:r>
              <a:rPr lang="fi-FI" sz="1800" i="1" dirty="0" smtClean="0">
                <a:solidFill>
                  <a:srgbClr val="1B272C"/>
                </a:solidFill>
              </a:rPr>
              <a:t> practices and areas in need of development in their own operations. The purpose is, thus, to help HEIs achieve their strategic objectives and steer future development activities in order to create a framework for </a:t>
            </a:r>
            <a:r>
              <a:rPr lang="fi-FI" sz="1800" i="1" dirty="0" err="1" smtClean="0">
                <a:solidFill>
                  <a:srgbClr val="1B272C"/>
                </a:solidFill>
              </a:rPr>
              <a:t>the</a:t>
            </a:r>
            <a:r>
              <a:rPr lang="fi-FI" sz="1800" i="1" dirty="0" smtClean="0">
                <a:solidFill>
                  <a:srgbClr val="1B272C"/>
                </a:solidFill>
              </a:rPr>
              <a:t> institutions’ continuous development.” (Audit Manual)</a:t>
            </a:r>
          </a:p>
          <a:p>
            <a:pPr marL="0" indent="0" algn="ctr" eaLnBrk="1" fontAlgn="auto" hangingPunct="1">
              <a:spcBef>
                <a:spcPts val="0"/>
              </a:spcBef>
              <a:spcAft>
                <a:spcPts val="0"/>
              </a:spcAft>
              <a:buNone/>
            </a:pPr>
            <a:endParaRPr lang="fi-FI" sz="1800" i="1" dirty="0" smtClean="0">
              <a:solidFill>
                <a:srgbClr val="1B272C"/>
              </a:solidFill>
            </a:endParaRPr>
          </a:p>
          <a:p>
            <a:pPr marL="342900" lvl="1" indent="-342900">
              <a:spcBef>
                <a:spcPts val="0"/>
              </a:spcBef>
              <a:buFont typeface="Arial" panose="020B0604020202020204" pitchFamily="34" charset="0"/>
              <a:buChar char="•"/>
            </a:pPr>
            <a:r>
              <a:rPr lang="fi-FI" sz="1800" dirty="0">
                <a:solidFill>
                  <a:srgbClr val="1B272C"/>
                </a:solidFill>
              </a:rPr>
              <a:t>Aim to support HEIs in </a:t>
            </a:r>
            <a:r>
              <a:rPr lang="fi-FI" sz="1800" dirty="0" err="1">
                <a:solidFill>
                  <a:srgbClr val="1B272C"/>
                </a:solidFill>
              </a:rPr>
              <a:t>the</a:t>
            </a:r>
            <a:r>
              <a:rPr lang="fi-FI" sz="1800" dirty="0">
                <a:solidFill>
                  <a:srgbClr val="1B272C"/>
                </a:solidFill>
              </a:rPr>
              <a:t> </a:t>
            </a:r>
            <a:r>
              <a:rPr lang="fi-FI" sz="1800" b="1" dirty="0">
                <a:solidFill>
                  <a:srgbClr val="1B272C"/>
                </a:solidFill>
              </a:rPr>
              <a:t>enhancement</a:t>
            </a:r>
            <a:r>
              <a:rPr lang="fi-FI" sz="1800" dirty="0">
                <a:solidFill>
                  <a:srgbClr val="1B272C"/>
                </a:solidFill>
              </a:rPr>
              <a:t> of quality and establishment of quality culture by (1) producing information to assist HEIs to develop their activities, and by (2) exchanging and disseminating </a:t>
            </a:r>
            <a:r>
              <a:rPr lang="fi-FI" sz="1800" dirty="0" err="1">
                <a:solidFill>
                  <a:srgbClr val="1B272C"/>
                </a:solidFill>
              </a:rPr>
              <a:t>good</a:t>
            </a:r>
            <a:r>
              <a:rPr lang="fi-FI" sz="1800" dirty="0">
                <a:solidFill>
                  <a:srgbClr val="1B272C"/>
                </a:solidFill>
              </a:rPr>
              <a:t> practices among </a:t>
            </a:r>
            <a:r>
              <a:rPr lang="fi-FI" sz="1800" dirty="0" err="1">
                <a:solidFill>
                  <a:srgbClr val="1B272C"/>
                </a:solidFill>
              </a:rPr>
              <a:t>other</a:t>
            </a:r>
            <a:r>
              <a:rPr lang="fi-FI" sz="1800" dirty="0">
                <a:solidFill>
                  <a:srgbClr val="1B272C"/>
                </a:solidFill>
              </a:rPr>
              <a:t> HEIs </a:t>
            </a:r>
          </a:p>
          <a:p>
            <a:pPr>
              <a:spcBef>
                <a:spcPts val="0"/>
              </a:spcBef>
            </a:pPr>
            <a:endParaRPr lang="fi-FI" sz="1800" dirty="0" smtClean="0">
              <a:solidFill>
                <a:srgbClr val="1B272C"/>
              </a:solidFill>
            </a:endParaRPr>
          </a:p>
          <a:p>
            <a:pPr>
              <a:spcBef>
                <a:spcPts val="0"/>
              </a:spcBef>
            </a:pPr>
            <a:r>
              <a:rPr lang="fi-FI" sz="1800" dirty="0" smtClean="0">
                <a:solidFill>
                  <a:srgbClr val="1B272C"/>
                </a:solidFill>
              </a:rPr>
              <a:t>Institutions are neither rewarded for a positive result nor punished for a negative one – there are </a:t>
            </a:r>
            <a:r>
              <a:rPr lang="fi-FI" sz="1800" b="1" dirty="0" smtClean="0">
                <a:solidFill>
                  <a:srgbClr val="1B272C"/>
                </a:solidFill>
              </a:rPr>
              <a:t>no financial incentives or loss of degree-awarding powers</a:t>
            </a:r>
          </a:p>
          <a:p>
            <a:pPr>
              <a:spcBef>
                <a:spcPts val="0"/>
              </a:spcBef>
            </a:pPr>
            <a:endParaRPr lang="fi-FI" sz="1800" b="1" dirty="0" smtClean="0">
              <a:solidFill>
                <a:srgbClr val="1B272C"/>
              </a:solidFill>
            </a:endParaRPr>
          </a:p>
          <a:p>
            <a:pPr>
              <a:spcBef>
                <a:spcPts val="0"/>
              </a:spcBef>
            </a:pPr>
            <a:r>
              <a:rPr lang="fi-FI" sz="1800" b="1" dirty="0" smtClean="0">
                <a:solidFill>
                  <a:srgbClr val="1B272C"/>
                </a:solidFill>
              </a:rPr>
              <a:t>No ranking </a:t>
            </a:r>
            <a:r>
              <a:rPr lang="fi-FI" sz="1800" dirty="0" smtClean="0">
                <a:solidFill>
                  <a:srgbClr val="1B272C"/>
                </a:solidFill>
              </a:rPr>
              <a:t>among institutions is established on </a:t>
            </a:r>
            <a:r>
              <a:rPr lang="fi-FI" sz="1800" dirty="0" err="1" smtClean="0">
                <a:solidFill>
                  <a:srgbClr val="1B272C"/>
                </a:solidFill>
              </a:rPr>
              <a:t>the</a:t>
            </a:r>
            <a:r>
              <a:rPr lang="fi-FI" sz="1800" dirty="0" smtClean="0">
                <a:solidFill>
                  <a:srgbClr val="1B272C"/>
                </a:solidFill>
              </a:rPr>
              <a:t> basis of audits</a:t>
            </a:r>
            <a:endParaRPr lang="fi-FI" sz="1800" dirty="0">
              <a:solidFill>
                <a:srgbClr val="1B272C"/>
              </a:solidFill>
            </a:endParaRPr>
          </a:p>
          <a:p>
            <a:pPr marL="395288" indent="-358775" eaLnBrk="1" hangingPunct="1">
              <a:lnSpc>
                <a:spcPts val="3000"/>
              </a:lnSpc>
              <a:buClr>
                <a:srgbClr val="E73333"/>
              </a:buClr>
              <a:buFont typeface="Arial" charset="0"/>
              <a:buChar char="x"/>
              <a:defRPr/>
            </a:pPr>
            <a:endParaRPr lang="en-GB" sz="2000" dirty="0" smtClean="0">
              <a:latin typeface="Arial" charset="0"/>
              <a:cs typeface="Arial" charset="0"/>
            </a:endParaRPr>
          </a:p>
        </p:txBody>
      </p:sp>
    </p:spTree>
    <p:extLst>
      <p:ext uri="{BB962C8B-B14F-4D97-AF65-F5344CB8AC3E}">
        <p14:creationId xmlns:p14="http://schemas.microsoft.com/office/powerpoint/2010/main" val="2321562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18487" cy="779462"/>
          </a:xfrm>
        </p:spPr>
        <p:txBody>
          <a:bodyPr rtlCol="0">
            <a:normAutofit/>
          </a:bodyPr>
          <a:lstStyle/>
          <a:p>
            <a:pPr eaLnBrk="1" fontAlgn="auto" hangingPunct="1">
              <a:spcAft>
                <a:spcPts val="0"/>
              </a:spcAft>
              <a:defRPr/>
            </a:pPr>
            <a:r>
              <a:rPr lang="sv-FI" sz="3200" b="1" dirty="0" smtClean="0"/>
              <a:t>... reflected in the audit model</a:t>
            </a:r>
            <a:r>
              <a:rPr lang="sv-FI" sz="3200" b="1" dirty="0" smtClean="0">
                <a:solidFill>
                  <a:srgbClr val="1B272C"/>
                </a:solidFill>
              </a:rPr>
              <a:t> </a:t>
            </a:r>
            <a:endParaRPr lang="en-GB" sz="3200" b="1" dirty="0"/>
          </a:p>
        </p:txBody>
      </p:sp>
      <p:sp>
        <p:nvSpPr>
          <p:cNvPr id="18435" name="Content Placeholder 4"/>
          <p:cNvSpPr>
            <a:spLocks noGrp="1"/>
          </p:cNvSpPr>
          <p:nvPr>
            <p:ph idx="1"/>
          </p:nvPr>
        </p:nvSpPr>
        <p:spPr>
          <a:xfrm>
            <a:off x="539552" y="980728"/>
            <a:ext cx="8229600" cy="5256583"/>
          </a:xfrm>
          <a:solidFill>
            <a:srgbClr val="FFFFFF"/>
          </a:solidFill>
        </p:spPr>
        <p:txBody>
          <a:bodyPr>
            <a:normAutofit/>
          </a:bodyPr>
          <a:lstStyle/>
          <a:p>
            <a:pPr eaLnBrk="1" fontAlgn="auto" hangingPunct="1">
              <a:spcBef>
                <a:spcPts val="0"/>
              </a:spcBef>
              <a:spcAft>
                <a:spcPts val="0"/>
              </a:spcAft>
            </a:pPr>
            <a:r>
              <a:rPr lang="fi-FI" sz="2000" b="1" dirty="0" smtClean="0">
                <a:solidFill>
                  <a:srgbClr val="1B272C"/>
                </a:solidFill>
              </a:rPr>
              <a:t>Participation of various actors, multifaceted evaluation</a:t>
            </a:r>
          </a:p>
          <a:p>
            <a:pPr lvl="1">
              <a:spcBef>
                <a:spcPts val="0"/>
              </a:spcBef>
            </a:pPr>
            <a:r>
              <a:rPr lang="fi-FI" sz="1600" dirty="0" smtClean="0">
                <a:solidFill>
                  <a:srgbClr val="1B272C"/>
                </a:solidFill>
              </a:rPr>
              <a:t>In </a:t>
            </a:r>
            <a:r>
              <a:rPr lang="fi-FI" sz="1600" dirty="0" err="1" smtClean="0">
                <a:solidFill>
                  <a:srgbClr val="1B272C"/>
                </a:solidFill>
              </a:rPr>
              <a:t>the</a:t>
            </a:r>
            <a:r>
              <a:rPr lang="fi-FI" sz="1600" dirty="0" smtClean="0">
                <a:solidFill>
                  <a:srgbClr val="1B272C"/>
                </a:solidFill>
              </a:rPr>
              <a:t> whole process: planning, implementation, decision-making</a:t>
            </a:r>
          </a:p>
          <a:p>
            <a:pPr lvl="1">
              <a:spcBef>
                <a:spcPts val="0"/>
              </a:spcBef>
            </a:pPr>
            <a:r>
              <a:rPr lang="fi-FI" sz="1600" dirty="0" smtClean="0">
                <a:solidFill>
                  <a:srgbClr val="1B272C"/>
                </a:solidFill>
              </a:rPr>
              <a:t>Variety of perspectives taken into account when gathering and providing information</a:t>
            </a:r>
          </a:p>
          <a:p>
            <a:pPr lvl="1">
              <a:spcBef>
                <a:spcPts val="0"/>
              </a:spcBef>
            </a:pPr>
            <a:endParaRPr lang="fi-FI" sz="1600" dirty="0">
              <a:solidFill>
                <a:srgbClr val="1B272C"/>
              </a:solidFill>
            </a:endParaRPr>
          </a:p>
          <a:p>
            <a:pPr>
              <a:spcBef>
                <a:spcPts val="0"/>
              </a:spcBef>
            </a:pPr>
            <a:r>
              <a:rPr lang="fi-FI" sz="2000" b="1" dirty="0" smtClean="0">
                <a:solidFill>
                  <a:srgbClr val="1B272C"/>
                </a:solidFill>
              </a:rPr>
              <a:t>Interaction</a:t>
            </a:r>
            <a:endParaRPr lang="fi-FI" sz="2000" b="1" dirty="0">
              <a:solidFill>
                <a:srgbClr val="1B272C"/>
              </a:solidFill>
            </a:endParaRPr>
          </a:p>
          <a:p>
            <a:pPr lvl="1">
              <a:spcBef>
                <a:spcPts val="0"/>
              </a:spcBef>
            </a:pPr>
            <a:r>
              <a:rPr lang="fi-FI" sz="1600" dirty="0" smtClean="0">
                <a:solidFill>
                  <a:srgbClr val="1B272C"/>
                </a:solidFill>
              </a:rPr>
              <a:t>Public events organised at </a:t>
            </a:r>
            <a:r>
              <a:rPr lang="fi-FI" sz="1600" dirty="0" err="1" smtClean="0">
                <a:solidFill>
                  <a:srgbClr val="1B272C"/>
                </a:solidFill>
              </a:rPr>
              <a:t>the</a:t>
            </a:r>
            <a:r>
              <a:rPr lang="fi-FI" sz="1600" dirty="0" smtClean="0">
                <a:solidFill>
                  <a:srgbClr val="1B272C"/>
                </a:solidFill>
              </a:rPr>
              <a:t> HEI prior and after </a:t>
            </a:r>
            <a:r>
              <a:rPr lang="fi-FI" sz="1600" dirty="0" err="1" smtClean="0">
                <a:solidFill>
                  <a:srgbClr val="1B272C"/>
                </a:solidFill>
              </a:rPr>
              <a:t>the</a:t>
            </a:r>
            <a:r>
              <a:rPr lang="fi-FI" sz="1600" dirty="0" smtClean="0">
                <a:solidFill>
                  <a:srgbClr val="1B272C"/>
                </a:solidFill>
              </a:rPr>
              <a:t> audit visit to discuss </a:t>
            </a:r>
            <a:r>
              <a:rPr lang="fi-FI" sz="1600" dirty="0" err="1" smtClean="0">
                <a:solidFill>
                  <a:srgbClr val="1B272C"/>
                </a:solidFill>
              </a:rPr>
              <a:t>the</a:t>
            </a:r>
            <a:r>
              <a:rPr lang="fi-FI" sz="1600" dirty="0" smtClean="0">
                <a:solidFill>
                  <a:srgbClr val="1B272C"/>
                </a:solidFill>
              </a:rPr>
              <a:t> audit process and results</a:t>
            </a:r>
          </a:p>
          <a:p>
            <a:pPr eaLnBrk="1" fontAlgn="auto" hangingPunct="1">
              <a:spcBef>
                <a:spcPts val="0"/>
              </a:spcBef>
              <a:spcAft>
                <a:spcPts val="0"/>
              </a:spcAft>
            </a:pPr>
            <a:endParaRPr lang="fi-FI" sz="2000" dirty="0">
              <a:solidFill>
                <a:srgbClr val="1B272C"/>
              </a:solidFill>
            </a:endParaRPr>
          </a:p>
          <a:p>
            <a:pPr eaLnBrk="1" fontAlgn="auto" hangingPunct="1">
              <a:spcBef>
                <a:spcPts val="0"/>
              </a:spcBef>
              <a:spcAft>
                <a:spcPts val="0"/>
              </a:spcAft>
            </a:pPr>
            <a:r>
              <a:rPr lang="fi-FI" sz="2000" b="1" dirty="0" smtClean="0">
                <a:solidFill>
                  <a:srgbClr val="1B272C"/>
                </a:solidFill>
              </a:rPr>
              <a:t>Trust </a:t>
            </a:r>
            <a:endParaRPr lang="fi-FI" sz="2000" dirty="0" smtClean="0">
              <a:solidFill>
                <a:srgbClr val="1B272C"/>
              </a:solidFill>
            </a:endParaRPr>
          </a:p>
          <a:p>
            <a:pPr lvl="1">
              <a:spcBef>
                <a:spcPts val="0"/>
              </a:spcBef>
            </a:pPr>
            <a:r>
              <a:rPr lang="fi-FI" sz="1600" dirty="0" smtClean="0">
                <a:solidFill>
                  <a:srgbClr val="1B272C"/>
                </a:solidFill>
              </a:rPr>
              <a:t>Between </a:t>
            </a:r>
            <a:r>
              <a:rPr lang="fi-FI" sz="1600" dirty="0" err="1" smtClean="0">
                <a:solidFill>
                  <a:srgbClr val="1B272C"/>
                </a:solidFill>
              </a:rPr>
              <a:t>the</a:t>
            </a:r>
            <a:r>
              <a:rPr lang="fi-FI" sz="1600" dirty="0" smtClean="0">
                <a:solidFill>
                  <a:srgbClr val="1B272C"/>
                </a:solidFill>
              </a:rPr>
              <a:t> party implementing </a:t>
            </a:r>
            <a:r>
              <a:rPr lang="fi-FI" sz="1600" dirty="0" err="1" smtClean="0">
                <a:solidFill>
                  <a:srgbClr val="1B272C"/>
                </a:solidFill>
              </a:rPr>
              <a:t>the</a:t>
            </a:r>
            <a:r>
              <a:rPr lang="fi-FI" sz="1600" dirty="0" smtClean="0">
                <a:solidFill>
                  <a:srgbClr val="1B272C"/>
                </a:solidFill>
              </a:rPr>
              <a:t> evaluation and evaluation participant</a:t>
            </a:r>
          </a:p>
          <a:p>
            <a:pPr marL="457200" lvl="1" indent="0">
              <a:spcBef>
                <a:spcPts val="0"/>
              </a:spcBef>
              <a:buNone/>
            </a:pPr>
            <a:endParaRPr lang="fi-FI" sz="1600" dirty="0">
              <a:solidFill>
                <a:srgbClr val="1B272C"/>
              </a:solidFill>
            </a:endParaRPr>
          </a:p>
          <a:p>
            <a:pPr>
              <a:spcBef>
                <a:spcPts val="0"/>
              </a:spcBef>
            </a:pPr>
            <a:r>
              <a:rPr lang="fi-FI" sz="2000" b="1" dirty="0" smtClean="0">
                <a:solidFill>
                  <a:srgbClr val="1B272C"/>
                </a:solidFill>
              </a:rPr>
              <a:t>Impact – providing relevant information and support </a:t>
            </a:r>
          </a:p>
          <a:p>
            <a:pPr lvl="1">
              <a:spcBef>
                <a:spcPts val="0"/>
              </a:spcBef>
            </a:pPr>
            <a:r>
              <a:rPr lang="fi-FI" sz="1600" dirty="0" smtClean="0">
                <a:solidFill>
                  <a:srgbClr val="1B272C"/>
                </a:solidFill>
              </a:rPr>
              <a:t>Reflective self-evaluation primarily a tool that HEIs can use to develop its operations</a:t>
            </a:r>
          </a:p>
          <a:p>
            <a:pPr lvl="1">
              <a:spcBef>
                <a:spcPts val="0"/>
              </a:spcBef>
            </a:pPr>
            <a:r>
              <a:rPr lang="fi-FI" sz="1600" dirty="0" smtClean="0">
                <a:solidFill>
                  <a:srgbClr val="1B272C"/>
                </a:solidFill>
              </a:rPr>
              <a:t>Site visit an interactive event</a:t>
            </a:r>
          </a:p>
          <a:p>
            <a:pPr lvl="1">
              <a:spcBef>
                <a:spcPts val="0"/>
              </a:spcBef>
            </a:pPr>
            <a:r>
              <a:rPr lang="fi-FI" sz="1600" dirty="0" smtClean="0">
                <a:solidFill>
                  <a:srgbClr val="1B272C"/>
                </a:solidFill>
              </a:rPr>
              <a:t>Autonomy and strategic development of HEIs supported by </a:t>
            </a:r>
            <a:r>
              <a:rPr lang="fi-FI" sz="1600" dirty="0" err="1" smtClean="0">
                <a:solidFill>
                  <a:srgbClr val="1B272C"/>
                </a:solidFill>
              </a:rPr>
              <a:t>the</a:t>
            </a:r>
            <a:r>
              <a:rPr lang="fi-FI" sz="1600" dirty="0" smtClean="0">
                <a:solidFill>
                  <a:srgbClr val="1B272C"/>
                </a:solidFill>
              </a:rPr>
              <a:t> institutions’ possibility to select some of </a:t>
            </a:r>
            <a:r>
              <a:rPr lang="fi-FI" sz="1600" dirty="0" err="1" smtClean="0">
                <a:solidFill>
                  <a:srgbClr val="1B272C"/>
                </a:solidFill>
              </a:rPr>
              <a:t>the</a:t>
            </a:r>
            <a:r>
              <a:rPr lang="fi-FI" sz="1600" dirty="0" smtClean="0">
                <a:solidFill>
                  <a:srgbClr val="1B272C"/>
                </a:solidFill>
              </a:rPr>
              <a:t> targets of </a:t>
            </a:r>
            <a:r>
              <a:rPr lang="fi-FI" sz="1600" dirty="0" err="1" smtClean="0">
                <a:solidFill>
                  <a:srgbClr val="1B272C"/>
                </a:solidFill>
              </a:rPr>
              <a:t>the</a:t>
            </a:r>
            <a:r>
              <a:rPr lang="fi-FI" sz="1600" dirty="0" smtClean="0">
                <a:solidFill>
                  <a:srgbClr val="1B272C"/>
                </a:solidFill>
              </a:rPr>
              <a:t> evaluation</a:t>
            </a:r>
          </a:p>
          <a:p>
            <a:pPr lvl="1">
              <a:spcBef>
                <a:spcPts val="0"/>
              </a:spcBef>
            </a:pPr>
            <a:r>
              <a:rPr lang="fi-FI" sz="1600" dirty="0" smtClean="0">
                <a:solidFill>
                  <a:srgbClr val="1B272C"/>
                </a:solidFill>
              </a:rPr>
              <a:t>HEIs participate in a follow-up seminar 3 years after </a:t>
            </a:r>
            <a:r>
              <a:rPr lang="fi-FI" sz="1600" dirty="0" err="1" smtClean="0">
                <a:solidFill>
                  <a:srgbClr val="1B272C"/>
                </a:solidFill>
              </a:rPr>
              <a:t>the</a:t>
            </a:r>
            <a:r>
              <a:rPr lang="fi-FI" sz="1600" dirty="0" smtClean="0">
                <a:solidFill>
                  <a:srgbClr val="1B272C"/>
                </a:solidFill>
              </a:rPr>
              <a:t> audit</a:t>
            </a:r>
          </a:p>
          <a:p>
            <a:pPr lvl="1">
              <a:spcBef>
                <a:spcPts val="0"/>
              </a:spcBef>
            </a:pPr>
            <a:endParaRPr lang="fi-FI" sz="1600" dirty="0">
              <a:solidFill>
                <a:srgbClr val="1B272C"/>
              </a:solidFill>
            </a:endParaRPr>
          </a:p>
          <a:p>
            <a:pPr lvl="1">
              <a:spcBef>
                <a:spcPts val="0"/>
              </a:spcBef>
            </a:pPr>
            <a:endParaRPr lang="fi-FI" sz="1600" dirty="0">
              <a:solidFill>
                <a:srgbClr val="1B272C"/>
              </a:solidFill>
            </a:endParaRPr>
          </a:p>
          <a:p>
            <a:pPr marL="395288" indent="-358775" eaLnBrk="1" hangingPunct="1">
              <a:lnSpc>
                <a:spcPts val="3000"/>
              </a:lnSpc>
              <a:buClr>
                <a:srgbClr val="E73333"/>
              </a:buClr>
              <a:buFont typeface="Arial" charset="0"/>
              <a:buChar char="x"/>
              <a:defRPr/>
            </a:pPr>
            <a:endParaRPr lang="en-GB" sz="2000" dirty="0" smtClean="0">
              <a:latin typeface="Arial" charset="0"/>
              <a:cs typeface="Arial" charset="0"/>
            </a:endParaRPr>
          </a:p>
        </p:txBody>
      </p:sp>
    </p:spTree>
    <p:extLst>
      <p:ext uri="{BB962C8B-B14F-4D97-AF65-F5344CB8AC3E}">
        <p14:creationId xmlns:p14="http://schemas.microsoft.com/office/powerpoint/2010/main" val="122731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400" dirty="0" smtClean="0"/>
              <a:t/>
            </a:r>
            <a:br>
              <a:rPr lang="fi-FI" sz="5400" dirty="0" smtClean="0"/>
            </a:br>
            <a:r>
              <a:rPr lang="fi-FI" sz="5400" dirty="0" smtClean="0"/>
              <a:t>Higher </a:t>
            </a:r>
            <a:r>
              <a:rPr lang="fi-FI" sz="5400" dirty="0" err="1" smtClean="0"/>
              <a:t>education</a:t>
            </a:r>
            <a:r>
              <a:rPr lang="fi-FI" sz="5400" dirty="0" smtClean="0"/>
              <a:t> </a:t>
            </a:r>
            <a:r>
              <a:rPr lang="fi-FI" sz="5400" dirty="0" err="1" smtClean="0"/>
              <a:t>system</a:t>
            </a:r>
            <a:r>
              <a:rPr lang="fi-FI" sz="5400" dirty="0" smtClean="0"/>
              <a:t> in Finland</a:t>
            </a:r>
            <a:endParaRPr lang="fi-FI" sz="5400" dirty="0"/>
          </a:p>
        </p:txBody>
      </p:sp>
    </p:spTree>
    <p:extLst>
      <p:ext uri="{BB962C8B-B14F-4D97-AF65-F5344CB8AC3E}">
        <p14:creationId xmlns:p14="http://schemas.microsoft.com/office/powerpoint/2010/main" val="2271531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9256" cy="779731"/>
          </a:xfrm>
        </p:spPr>
        <p:txBody>
          <a:bodyPr>
            <a:normAutofit/>
          </a:bodyPr>
          <a:lstStyle/>
          <a:p>
            <a:r>
              <a:rPr lang="en-GB" sz="3200" b="1" dirty="0" smtClean="0"/>
              <a:t>Audit team</a:t>
            </a:r>
            <a:endParaRPr lang="en-GB" sz="32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r>
              <a:rPr lang="fi-FI" sz="2000" dirty="0" smtClean="0"/>
              <a:t>A</a:t>
            </a:r>
            <a:r>
              <a:rPr lang="en-US" sz="2000" dirty="0" err="1" smtClean="0"/>
              <a:t>udit</a:t>
            </a:r>
            <a:r>
              <a:rPr lang="en-US" sz="2000" dirty="0" smtClean="0"/>
              <a:t> </a:t>
            </a:r>
            <a:r>
              <a:rPr lang="en-US" sz="2000" dirty="0"/>
              <a:t>team </a:t>
            </a:r>
            <a:r>
              <a:rPr lang="en-US" sz="2000" dirty="0" smtClean="0"/>
              <a:t>consists </a:t>
            </a:r>
            <a:r>
              <a:rPr lang="en-US" sz="2000" dirty="0"/>
              <a:t>of </a:t>
            </a:r>
            <a:r>
              <a:rPr lang="en-US" sz="2000" dirty="0" smtClean="0"/>
              <a:t>5-6 members, representing</a:t>
            </a:r>
            <a:endParaRPr lang="en-US" sz="2000" dirty="0"/>
          </a:p>
          <a:p>
            <a:pPr lvl="1">
              <a:buFont typeface="Wingdings" panose="05000000000000000000" pitchFamily="2" charset="2"/>
              <a:buChar char="Ø"/>
            </a:pPr>
            <a:r>
              <a:rPr lang="en-US" sz="1600" dirty="0" smtClean="0"/>
              <a:t>The </a:t>
            </a:r>
            <a:r>
              <a:rPr lang="en-US" sz="1600" dirty="0"/>
              <a:t>two higher education sectors </a:t>
            </a:r>
            <a:r>
              <a:rPr lang="en-US" sz="1600" dirty="0" smtClean="0"/>
              <a:t>(universities</a:t>
            </a:r>
            <a:r>
              <a:rPr lang="en-US" sz="1600" dirty="0"/>
              <a:t>, </a:t>
            </a:r>
            <a:r>
              <a:rPr lang="en-US" sz="1600" dirty="0" smtClean="0"/>
              <a:t>UASs)</a:t>
            </a:r>
            <a:endParaRPr lang="en-US" sz="1600" dirty="0"/>
          </a:p>
          <a:p>
            <a:pPr lvl="1">
              <a:buFont typeface="Wingdings" panose="05000000000000000000" pitchFamily="2" charset="2"/>
              <a:buChar char="Ø"/>
            </a:pPr>
            <a:r>
              <a:rPr lang="en-US" sz="1600" dirty="0" smtClean="0"/>
              <a:t>Students</a:t>
            </a:r>
            <a:endParaRPr lang="en-US" sz="1600" dirty="0"/>
          </a:p>
          <a:p>
            <a:pPr lvl="1">
              <a:buFont typeface="Wingdings" panose="05000000000000000000" pitchFamily="2" charset="2"/>
              <a:buChar char="Ø"/>
            </a:pPr>
            <a:r>
              <a:rPr lang="en-US" sz="1600" dirty="0" smtClean="0"/>
              <a:t>Working </a:t>
            </a:r>
            <a:r>
              <a:rPr lang="en-US" sz="1600" dirty="0"/>
              <a:t>life outside the higher </a:t>
            </a:r>
            <a:r>
              <a:rPr lang="fi-FI" sz="1600" dirty="0" err="1"/>
              <a:t>education</a:t>
            </a:r>
            <a:r>
              <a:rPr lang="fi-FI" sz="1600" dirty="0"/>
              <a:t> </a:t>
            </a:r>
            <a:r>
              <a:rPr lang="fi-FI" sz="1600" dirty="0" err="1"/>
              <a:t>sector</a:t>
            </a:r>
            <a:endParaRPr lang="fi-FI" sz="1600" dirty="0"/>
          </a:p>
          <a:p>
            <a:pPr lvl="1">
              <a:buFont typeface="Wingdings" panose="05000000000000000000" pitchFamily="2" charset="2"/>
              <a:buChar char="Ø"/>
            </a:pPr>
            <a:r>
              <a:rPr lang="fi-FI" sz="1600" dirty="0" err="1" smtClean="0"/>
              <a:t>Experience</a:t>
            </a:r>
            <a:r>
              <a:rPr lang="fi-FI" sz="1600" dirty="0" smtClean="0"/>
              <a:t> </a:t>
            </a:r>
            <a:r>
              <a:rPr lang="fi-FI" sz="1600" dirty="0"/>
              <a:t>and </a:t>
            </a:r>
            <a:r>
              <a:rPr lang="fi-FI" sz="1600" dirty="0" err="1"/>
              <a:t>knowledge</a:t>
            </a:r>
            <a:r>
              <a:rPr lang="fi-FI" sz="1600" dirty="0"/>
              <a:t> of </a:t>
            </a:r>
            <a:r>
              <a:rPr lang="fi-FI" sz="1600" dirty="0" err="1"/>
              <a:t>the</a:t>
            </a:r>
            <a:r>
              <a:rPr lang="fi-FI" sz="1600" dirty="0"/>
              <a:t> </a:t>
            </a:r>
            <a:r>
              <a:rPr lang="fi-FI" sz="1600" dirty="0" err="1"/>
              <a:t>optional</a:t>
            </a:r>
            <a:r>
              <a:rPr lang="fi-FI" sz="1600" dirty="0"/>
              <a:t> </a:t>
            </a:r>
            <a:r>
              <a:rPr lang="fi-FI" sz="1600" dirty="0" err="1"/>
              <a:t>audit</a:t>
            </a:r>
            <a:r>
              <a:rPr lang="fi-FI" sz="1600" dirty="0"/>
              <a:t> </a:t>
            </a:r>
            <a:r>
              <a:rPr lang="fi-FI" sz="1600" dirty="0" err="1" smtClean="0"/>
              <a:t>target</a:t>
            </a:r>
            <a:r>
              <a:rPr lang="fi-FI" sz="1600" dirty="0" smtClean="0"/>
              <a:t> </a:t>
            </a:r>
          </a:p>
          <a:p>
            <a:pPr lvl="1">
              <a:buFont typeface="Wingdings" panose="05000000000000000000" pitchFamily="2" charset="2"/>
              <a:buChar char="Ø"/>
            </a:pPr>
            <a:endParaRPr lang="fi-FI" sz="1600" dirty="0"/>
          </a:p>
          <a:p>
            <a:r>
              <a:rPr lang="fi-FI" sz="2000" dirty="0" smtClean="0"/>
              <a:t>Team </a:t>
            </a:r>
            <a:r>
              <a:rPr lang="fi-FI" sz="2000" dirty="0" err="1" smtClean="0"/>
              <a:t>members</a:t>
            </a:r>
            <a:r>
              <a:rPr lang="fi-FI" sz="2000" dirty="0" smtClean="0"/>
              <a:t> </a:t>
            </a:r>
            <a:r>
              <a:rPr lang="fi-FI" sz="2000" dirty="0" err="1" smtClean="0"/>
              <a:t>mus</a:t>
            </a:r>
            <a:r>
              <a:rPr lang="fi-FI" sz="2000" dirty="0" smtClean="0"/>
              <a:t> </a:t>
            </a:r>
            <a:r>
              <a:rPr lang="fi-FI" sz="2000" dirty="0" err="1" smtClean="0"/>
              <a:t>have</a:t>
            </a:r>
            <a:r>
              <a:rPr lang="fi-FI" sz="2000" dirty="0" smtClean="0"/>
              <a:t> </a:t>
            </a:r>
            <a:r>
              <a:rPr lang="fi-FI" sz="2000" dirty="0" err="1" smtClean="0"/>
              <a:t>experience</a:t>
            </a:r>
            <a:r>
              <a:rPr lang="fi-FI" sz="2000" dirty="0" smtClean="0"/>
              <a:t> in </a:t>
            </a:r>
            <a:r>
              <a:rPr lang="fi-FI" sz="2000" dirty="0" err="1" smtClean="0"/>
              <a:t>the</a:t>
            </a:r>
            <a:r>
              <a:rPr lang="fi-FI" sz="2000" dirty="0" smtClean="0"/>
              <a:t> </a:t>
            </a:r>
            <a:r>
              <a:rPr lang="fi-FI" sz="2000" dirty="0" err="1" smtClean="0"/>
              <a:t>activities</a:t>
            </a:r>
            <a:r>
              <a:rPr lang="fi-FI" sz="2000" dirty="0" smtClean="0"/>
              <a:t> of </a:t>
            </a:r>
            <a:r>
              <a:rPr lang="fi-FI" sz="2000" dirty="0" err="1" smtClean="0"/>
              <a:t>different</a:t>
            </a:r>
            <a:r>
              <a:rPr lang="fi-FI" sz="2000" dirty="0" smtClean="0"/>
              <a:t> </a:t>
            </a:r>
            <a:r>
              <a:rPr lang="fi-FI" sz="2000" dirty="0" err="1" smtClean="0"/>
              <a:t>personnel</a:t>
            </a:r>
            <a:r>
              <a:rPr lang="fi-FI" sz="2000" dirty="0" smtClean="0"/>
              <a:t> </a:t>
            </a:r>
            <a:r>
              <a:rPr lang="fi-FI" sz="2000" dirty="0" err="1" smtClean="0"/>
              <a:t>groups</a:t>
            </a:r>
            <a:r>
              <a:rPr lang="fi-FI" sz="2000" dirty="0" smtClean="0"/>
              <a:t>, as </a:t>
            </a:r>
            <a:r>
              <a:rPr lang="fi-FI" sz="2000" dirty="0" err="1" smtClean="0"/>
              <a:t>well</a:t>
            </a:r>
            <a:r>
              <a:rPr lang="fi-FI" sz="2000" dirty="0" smtClean="0"/>
              <a:t> as in </a:t>
            </a:r>
            <a:r>
              <a:rPr lang="fi-FI" sz="2000" dirty="0" err="1" smtClean="0"/>
              <a:t>the</a:t>
            </a:r>
            <a:r>
              <a:rPr lang="fi-FI" sz="2000" dirty="0" smtClean="0"/>
              <a:t> </a:t>
            </a:r>
            <a:r>
              <a:rPr lang="fi-FI" sz="2000" dirty="0" err="1" smtClean="0"/>
              <a:t>core</a:t>
            </a:r>
            <a:r>
              <a:rPr lang="fi-FI" sz="2000" dirty="0" smtClean="0"/>
              <a:t> </a:t>
            </a:r>
            <a:r>
              <a:rPr lang="fi-FI" sz="2000" dirty="0" err="1" smtClean="0"/>
              <a:t>duties</a:t>
            </a:r>
            <a:r>
              <a:rPr lang="fi-FI" sz="2000" dirty="0" smtClean="0"/>
              <a:t> and management of </a:t>
            </a:r>
            <a:r>
              <a:rPr lang="fi-FI" sz="2000" dirty="0" err="1" smtClean="0"/>
              <a:t>HEIs</a:t>
            </a:r>
            <a:endParaRPr lang="fi-FI" sz="2000" dirty="0" smtClean="0"/>
          </a:p>
          <a:p>
            <a:r>
              <a:rPr lang="fi-FI" sz="2000" dirty="0" smtClean="0"/>
              <a:t>The </a:t>
            </a:r>
            <a:r>
              <a:rPr lang="fi-FI" sz="2000" dirty="0" err="1" smtClean="0"/>
              <a:t>goal</a:t>
            </a:r>
            <a:r>
              <a:rPr lang="fi-FI" sz="2000" dirty="0" smtClean="0"/>
              <a:t> is to </a:t>
            </a:r>
            <a:r>
              <a:rPr lang="fi-FI" sz="2000" dirty="0" err="1" smtClean="0"/>
              <a:t>include</a:t>
            </a:r>
            <a:r>
              <a:rPr lang="fi-FI" sz="2000" dirty="0" smtClean="0"/>
              <a:t> a </a:t>
            </a:r>
            <a:r>
              <a:rPr lang="fi-FI" sz="2000" dirty="0" err="1" smtClean="0"/>
              <a:t>few</a:t>
            </a:r>
            <a:r>
              <a:rPr lang="fi-FI" sz="2000" dirty="0" smtClean="0"/>
              <a:t> </a:t>
            </a:r>
            <a:r>
              <a:rPr lang="fi-FI" sz="2000" dirty="0" err="1" smtClean="0"/>
              <a:t>individuals</a:t>
            </a:r>
            <a:r>
              <a:rPr lang="fi-FI" sz="2000" dirty="0" smtClean="0"/>
              <a:t> </a:t>
            </a:r>
            <a:r>
              <a:rPr lang="fi-FI" sz="2000" dirty="0" err="1" smtClean="0"/>
              <a:t>with</a:t>
            </a:r>
            <a:r>
              <a:rPr lang="fi-FI" sz="2000" dirty="0" smtClean="0"/>
              <a:t> </a:t>
            </a:r>
            <a:r>
              <a:rPr lang="fi-FI" sz="2000" dirty="0" err="1" smtClean="0"/>
              <a:t>prior</a:t>
            </a:r>
            <a:r>
              <a:rPr lang="fi-FI" sz="2000" dirty="0" smtClean="0"/>
              <a:t> </a:t>
            </a:r>
            <a:r>
              <a:rPr lang="fi-FI" sz="2000" dirty="0" err="1" smtClean="0"/>
              <a:t>experience</a:t>
            </a:r>
            <a:r>
              <a:rPr lang="fi-FI" sz="2000" dirty="0" smtClean="0"/>
              <a:t> as FINEEC </a:t>
            </a:r>
            <a:r>
              <a:rPr lang="fi-FI" sz="2000" dirty="0" err="1" smtClean="0"/>
              <a:t>auditors</a:t>
            </a:r>
            <a:endParaRPr lang="fi-FI" sz="2000" dirty="0" smtClean="0"/>
          </a:p>
          <a:p>
            <a:pPr lvl="1">
              <a:buFont typeface="Wingdings" panose="05000000000000000000" pitchFamily="2" charset="2"/>
              <a:buChar char="Ø"/>
            </a:pPr>
            <a:endParaRPr lang="fi-FI" sz="1600" dirty="0"/>
          </a:p>
          <a:p>
            <a:r>
              <a:rPr lang="fi-FI" sz="2000" dirty="0" err="1" smtClean="0"/>
              <a:t>HEIs</a:t>
            </a:r>
            <a:r>
              <a:rPr lang="fi-FI" sz="2000" dirty="0" smtClean="0"/>
              <a:t> </a:t>
            </a:r>
            <a:r>
              <a:rPr lang="fi-FI" sz="2000" dirty="0" err="1" smtClean="0"/>
              <a:t>may</a:t>
            </a:r>
            <a:r>
              <a:rPr lang="fi-FI" sz="2000" dirty="0" smtClean="0"/>
              <a:t> </a:t>
            </a:r>
            <a:r>
              <a:rPr lang="fi-FI" sz="2000" dirty="0" err="1" smtClean="0"/>
              <a:t>choose</a:t>
            </a:r>
            <a:r>
              <a:rPr lang="fi-FI" sz="2000" dirty="0" smtClean="0"/>
              <a:t> </a:t>
            </a:r>
            <a:r>
              <a:rPr lang="fi-FI" sz="2000" dirty="0" err="1" smtClean="0"/>
              <a:t>either</a:t>
            </a:r>
            <a:r>
              <a:rPr lang="fi-FI" sz="2000" dirty="0" smtClean="0"/>
              <a:t> a </a:t>
            </a:r>
            <a:r>
              <a:rPr lang="fi-FI" sz="2000" dirty="0" err="1" smtClean="0"/>
              <a:t>Finnish</a:t>
            </a:r>
            <a:r>
              <a:rPr lang="fi-FI" sz="2000" dirty="0" smtClean="0"/>
              <a:t> </a:t>
            </a:r>
            <a:r>
              <a:rPr lang="fi-FI" sz="2000" dirty="0" err="1" smtClean="0"/>
              <a:t>or</a:t>
            </a:r>
            <a:r>
              <a:rPr lang="fi-FI" sz="2000" dirty="0" smtClean="0"/>
              <a:t> an </a:t>
            </a:r>
            <a:r>
              <a:rPr lang="fi-FI" sz="2000" dirty="0" err="1" smtClean="0"/>
              <a:t>international</a:t>
            </a:r>
            <a:r>
              <a:rPr lang="fi-FI" sz="2000" dirty="0" smtClean="0"/>
              <a:t> team</a:t>
            </a:r>
            <a:endParaRPr lang="fi-FI" sz="2000" dirty="0"/>
          </a:p>
        </p:txBody>
      </p:sp>
    </p:spTree>
    <p:extLst>
      <p:ext uri="{BB962C8B-B14F-4D97-AF65-F5344CB8AC3E}">
        <p14:creationId xmlns:p14="http://schemas.microsoft.com/office/powerpoint/2010/main" val="3783432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4800" dirty="0" smtClean="0"/>
              <a:t/>
            </a:r>
            <a:br>
              <a:rPr lang="fi-FI" sz="4800" dirty="0" smtClean="0"/>
            </a:br>
            <a:r>
              <a:rPr lang="fi-FI" sz="4800" dirty="0" smtClean="0"/>
              <a:t>Audit targets and criteria – What is reviewed and how is it assessed?</a:t>
            </a:r>
            <a:endParaRPr lang="fi-FI" sz="4800" dirty="0"/>
          </a:p>
        </p:txBody>
      </p:sp>
    </p:spTree>
    <p:extLst>
      <p:ext uri="{BB962C8B-B14F-4D97-AF65-F5344CB8AC3E}">
        <p14:creationId xmlns:p14="http://schemas.microsoft.com/office/powerpoint/2010/main" val="2110861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4000" dirty="0" smtClean="0"/>
              <a:t/>
            </a:r>
            <a:br>
              <a:rPr lang="fi-FI" sz="4000" dirty="0" smtClean="0"/>
            </a:br>
            <a:r>
              <a:rPr lang="fi-FI" sz="4000" dirty="0" smtClean="0"/>
              <a:t>…Audit targets regarding </a:t>
            </a:r>
            <a:r>
              <a:rPr lang="fi-FI" sz="4000" dirty="0" err="1" smtClean="0"/>
              <a:t>the</a:t>
            </a:r>
            <a:r>
              <a:rPr lang="fi-FI" sz="4000" dirty="0" smtClean="0"/>
              <a:t> institution’s core duties</a:t>
            </a:r>
            <a:endParaRPr lang="fi-FI" sz="4000" dirty="0"/>
          </a:p>
        </p:txBody>
      </p:sp>
    </p:spTree>
    <p:extLst>
      <p:ext uri="{BB962C8B-B14F-4D97-AF65-F5344CB8AC3E}">
        <p14:creationId xmlns:p14="http://schemas.microsoft.com/office/powerpoint/2010/main" val="993357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9256" cy="779731"/>
          </a:xfrm>
        </p:spPr>
        <p:txBody>
          <a:bodyPr>
            <a:noAutofit/>
          </a:bodyPr>
          <a:lstStyle/>
          <a:p>
            <a:r>
              <a:rPr lang="en-GB" sz="2400" b="1" dirty="0" smtClean="0"/>
              <a:t>Quality management of the HEI’s core duties, including essential services supporting these (1/3)</a:t>
            </a:r>
            <a:endParaRPr lang="en-GB" sz="24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pPr marL="0" lvl="0" indent="0">
              <a:buNone/>
            </a:pPr>
            <a:endParaRPr lang="en-GB" sz="1800" dirty="0" smtClean="0"/>
          </a:p>
          <a:p>
            <a:pPr marL="0" lvl="0" indent="0">
              <a:buNone/>
            </a:pPr>
            <a:endParaRPr lang="en-GB" sz="1800" dirty="0"/>
          </a:p>
          <a:p>
            <a:pPr marL="0" lvl="0" indent="0">
              <a:buNone/>
            </a:pPr>
            <a:endParaRPr lang="en-GB" sz="1800" dirty="0" smtClean="0"/>
          </a:p>
          <a:p>
            <a:pPr marL="0" lvl="0" indent="0">
              <a:buNone/>
            </a:pPr>
            <a:endParaRPr lang="en-GB" sz="1800" dirty="0" smtClean="0"/>
          </a:p>
          <a:p>
            <a:pPr lvl="0">
              <a:buFont typeface="+mj-lt"/>
              <a:buAutoNum type="alphaLcPeriod"/>
            </a:pPr>
            <a:endParaRPr lang="en-GB" sz="1800" dirty="0"/>
          </a:p>
          <a:p>
            <a:pPr marL="0" lvl="0" indent="0">
              <a:buNone/>
            </a:pPr>
            <a:endParaRPr lang="en-GB" sz="1800" dirty="0" smtClean="0"/>
          </a:p>
          <a:p>
            <a:pPr marL="0" lvl="0" indent="0">
              <a:buNone/>
            </a:pPr>
            <a:r>
              <a:rPr lang="en-GB" sz="1800" dirty="0" smtClean="0"/>
              <a:t>The fulfilment of the criteria is </a:t>
            </a:r>
            <a:r>
              <a:rPr lang="en-GB" sz="1800" b="1" dirty="0" smtClean="0"/>
              <a:t>reviewed individually for each core duty and optional audit target</a:t>
            </a:r>
          </a:p>
          <a:p>
            <a:pPr lvl="0">
              <a:buFont typeface="+mj-lt"/>
              <a:buAutoNum type="alphaLcPeriod"/>
            </a:pPr>
            <a:r>
              <a:rPr lang="en-GB" sz="1800" b="1" dirty="0" smtClean="0"/>
              <a:t>Functioning</a:t>
            </a:r>
            <a:r>
              <a:rPr lang="en-GB" sz="1800" dirty="0" smtClean="0"/>
              <a:t> </a:t>
            </a:r>
            <a:r>
              <a:rPr lang="en-GB" sz="1800" b="1" dirty="0" smtClean="0"/>
              <a:t>of</a:t>
            </a:r>
            <a:r>
              <a:rPr lang="en-GB" sz="1800" dirty="0" smtClean="0"/>
              <a:t> quality management </a:t>
            </a:r>
            <a:r>
              <a:rPr lang="en-GB" sz="1800" b="1" dirty="0" smtClean="0"/>
              <a:t>procedures and their impact </a:t>
            </a:r>
            <a:r>
              <a:rPr lang="en-GB" sz="1800" dirty="0" smtClean="0"/>
              <a:t>on the development of the core duty / optional audit target </a:t>
            </a:r>
          </a:p>
          <a:p>
            <a:pPr lvl="0">
              <a:buFont typeface="+mj-lt"/>
              <a:buAutoNum type="alphaLcPeriod"/>
            </a:pPr>
            <a:r>
              <a:rPr lang="en-GB" sz="1800" dirty="0" smtClean="0"/>
              <a:t>Comprehensiveness, usability </a:t>
            </a:r>
            <a:r>
              <a:rPr lang="en-GB" sz="1800" b="1" dirty="0" smtClean="0"/>
              <a:t>Roles </a:t>
            </a:r>
            <a:r>
              <a:rPr lang="en-GB" sz="1800" b="1" dirty="0" smtClean="0"/>
              <a:t>and involvement of </a:t>
            </a:r>
            <a:r>
              <a:rPr lang="en-GB" sz="1800" dirty="0"/>
              <a:t>and utilisation of </a:t>
            </a:r>
            <a:r>
              <a:rPr lang="en-GB" sz="1800" b="1" dirty="0"/>
              <a:t>the information produced </a:t>
            </a:r>
            <a:r>
              <a:rPr lang="en-GB" sz="1800" dirty="0"/>
              <a:t>by the quality system</a:t>
            </a:r>
          </a:p>
          <a:p>
            <a:pPr lvl="0">
              <a:buFont typeface="+mj-lt"/>
              <a:buAutoNum type="alphaLcPeriod"/>
            </a:pPr>
            <a:r>
              <a:rPr lang="en-GB" sz="1800" b="1" dirty="0" smtClean="0"/>
              <a:t>different </a:t>
            </a:r>
            <a:r>
              <a:rPr lang="en-GB" sz="1800" b="1" dirty="0" smtClean="0"/>
              <a:t>parties </a:t>
            </a:r>
            <a:r>
              <a:rPr lang="en-GB" sz="1800" dirty="0" smtClean="0"/>
              <a:t>in terms of quality work, as well as the workload (personnel, students, external stakeholders)</a:t>
            </a:r>
          </a:p>
          <a:p>
            <a:pPr lvl="0">
              <a:buFont typeface="+mj-lt"/>
              <a:buAutoNum type="alphaLcPeriod"/>
            </a:pPr>
            <a:r>
              <a:rPr lang="en-GB" sz="1800" dirty="0" smtClean="0"/>
              <a:t>Functioning, workload and effectiveness of the quality management of </a:t>
            </a:r>
            <a:r>
              <a:rPr lang="en-GB" sz="1800" b="1" dirty="0" smtClean="0"/>
              <a:t>key support services</a:t>
            </a:r>
          </a:p>
          <a:p>
            <a:pPr marL="0" lvl="0" indent="0">
              <a:buNone/>
            </a:pPr>
            <a:r>
              <a:rPr lang="en-GB" sz="1800" i="1" dirty="0" smtClean="0"/>
              <a:t> </a:t>
            </a:r>
            <a:endParaRPr lang="fi-FI" sz="1800" i="1" dirty="0"/>
          </a:p>
          <a:p>
            <a:pPr>
              <a:lnSpc>
                <a:spcPts val="2800"/>
              </a:lnSpc>
            </a:pPr>
            <a:endParaRPr lang="en-GB" sz="1800" dirty="0" smtClean="0"/>
          </a:p>
        </p:txBody>
      </p:sp>
      <p:pic>
        <p:nvPicPr>
          <p:cNvPr id="2" name="Kuva 1"/>
          <p:cNvPicPr>
            <a:picLocks noChangeAspect="1"/>
          </p:cNvPicPr>
          <p:nvPr/>
        </p:nvPicPr>
        <p:blipFill>
          <a:blip r:embed="rId2"/>
          <a:stretch>
            <a:fillRect/>
          </a:stretch>
        </p:blipFill>
        <p:spPr>
          <a:xfrm>
            <a:off x="971600" y="1196752"/>
            <a:ext cx="1639966" cy="1639966"/>
          </a:xfrm>
          <a:prstGeom prst="rect">
            <a:avLst/>
          </a:prstGeom>
        </p:spPr>
      </p:pic>
      <p:pic>
        <p:nvPicPr>
          <p:cNvPr id="3" name="Kuva 2"/>
          <p:cNvPicPr>
            <a:picLocks noChangeAspect="1"/>
          </p:cNvPicPr>
          <p:nvPr/>
        </p:nvPicPr>
        <p:blipFill>
          <a:blip r:embed="rId3"/>
          <a:stretch>
            <a:fillRect/>
          </a:stretch>
        </p:blipFill>
        <p:spPr>
          <a:xfrm>
            <a:off x="2771800" y="1196752"/>
            <a:ext cx="1597290" cy="1597290"/>
          </a:xfrm>
          <a:prstGeom prst="rect">
            <a:avLst/>
          </a:prstGeom>
        </p:spPr>
      </p:pic>
      <p:pic>
        <p:nvPicPr>
          <p:cNvPr id="8" name="Kuva 7"/>
          <p:cNvPicPr>
            <a:picLocks noChangeAspect="1"/>
          </p:cNvPicPr>
          <p:nvPr/>
        </p:nvPicPr>
        <p:blipFill>
          <a:blip r:embed="rId4"/>
          <a:stretch>
            <a:fillRect/>
          </a:stretch>
        </p:blipFill>
        <p:spPr>
          <a:xfrm>
            <a:off x="6300192" y="1196752"/>
            <a:ext cx="1658256" cy="1658256"/>
          </a:xfrm>
          <a:prstGeom prst="rect">
            <a:avLst/>
          </a:prstGeom>
        </p:spPr>
      </p:pic>
      <p:pic>
        <p:nvPicPr>
          <p:cNvPr id="6" name="Kuva 5"/>
          <p:cNvPicPr>
            <a:picLocks noChangeAspect="1"/>
          </p:cNvPicPr>
          <p:nvPr/>
        </p:nvPicPr>
        <p:blipFill>
          <a:blip r:embed="rId5"/>
          <a:stretch>
            <a:fillRect/>
          </a:stretch>
        </p:blipFill>
        <p:spPr>
          <a:xfrm>
            <a:off x="4572000" y="1196752"/>
            <a:ext cx="1597290" cy="1597290"/>
          </a:xfrm>
          <a:prstGeom prst="rect">
            <a:avLst/>
          </a:prstGeom>
        </p:spPr>
      </p:pic>
    </p:spTree>
    <p:extLst>
      <p:ext uri="{BB962C8B-B14F-4D97-AF65-F5344CB8AC3E}">
        <p14:creationId xmlns:p14="http://schemas.microsoft.com/office/powerpoint/2010/main" val="22985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6300192" y="980728"/>
            <a:ext cx="2664296" cy="2664296"/>
          </a:xfrm>
          <a:prstGeom prst="rect">
            <a:avLst/>
          </a:prstGeom>
        </p:spPr>
      </p:pic>
      <p:sp>
        <p:nvSpPr>
          <p:cNvPr id="4" name="Title 3"/>
          <p:cNvSpPr>
            <a:spLocks noGrp="1"/>
          </p:cNvSpPr>
          <p:nvPr>
            <p:ph type="title"/>
          </p:nvPr>
        </p:nvSpPr>
        <p:spPr>
          <a:xfrm>
            <a:off x="467544" y="260648"/>
            <a:ext cx="8219256" cy="779731"/>
          </a:xfrm>
        </p:spPr>
        <p:txBody>
          <a:bodyPr>
            <a:noAutofit/>
          </a:bodyPr>
          <a:lstStyle/>
          <a:p>
            <a:r>
              <a:rPr lang="en-GB" sz="2400" b="1" dirty="0" smtClean="0"/>
              <a:t>Quality management of the HEI’s core duties, including essential services supporting these (2/3)</a:t>
            </a:r>
            <a:endParaRPr lang="en-GB" sz="24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r>
              <a:rPr lang="en-GB" sz="1800" dirty="0" smtClean="0"/>
              <a:t>As an </a:t>
            </a:r>
            <a:r>
              <a:rPr lang="en-GB" sz="1800" b="1" dirty="0" smtClean="0"/>
              <a:t>optional audit target</a:t>
            </a:r>
            <a:r>
              <a:rPr lang="en-GB" sz="1800" dirty="0" smtClean="0"/>
              <a:t>, an HEI chooses a function                              that is </a:t>
            </a:r>
            <a:r>
              <a:rPr lang="en-GB" sz="1800" b="1" dirty="0" smtClean="0"/>
              <a:t>central to its strategy or </a:t>
            </a:r>
            <a:r>
              <a:rPr lang="en-GB" sz="1800" b="1" dirty="0"/>
              <a:t>profile </a:t>
            </a:r>
            <a:r>
              <a:rPr lang="en-GB" sz="1800" dirty="0"/>
              <a:t>and which the </a:t>
            </a:r>
            <a:r>
              <a:rPr lang="en-GB" sz="1800" dirty="0" smtClean="0"/>
              <a:t>                          institution wants to develop in terms of its quality                               management</a:t>
            </a:r>
          </a:p>
          <a:p>
            <a:endParaRPr lang="en-GB" sz="1800" dirty="0" smtClean="0"/>
          </a:p>
          <a:p>
            <a:r>
              <a:rPr lang="en-GB" sz="1800" dirty="0" smtClean="0"/>
              <a:t>May also be an overarching feature of the institution’s                                  core </a:t>
            </a:r>
            <a:r>
              <a:rPr lang="en-GB" sz="1800" dirty="0"/>
              <a:t>duties</a:t>
            </a:r>
          </a:p>
          <a:p>
            <a:pPr marL="0" lvl="0" indent="0">
              <a:buNone/>
            </a:pPr>
            <a:endParaRPr lang="en-GB" sz="1800" dirty="0"/>
          </a:p>
          <a:p>
            <a:r>
              <a:rPr lang="en-GB" sz="1800" dirty="0" smtClean="0"/>
              <a:t>The optional audit target </a:t>
            </a:r>
            <a:r>
              <a:rPr lang="en-GB" sz="1800" b="1" dirty="0" smtClean="0"/>
              <a:t>not taken into account when evaluating whether the audit will pass</a:t>
            </a:r>
          </a:p>
          <a:p>
            <a:pPr>
              <a:lnSpc>
                <a:spcPts val="2800"/>
              </a:lnSpc>
            </a:pPr>
            <a:endParaRPr lang="en-GB" sz="1800" dirty="0" smtClean="0"/>
          </a:p>
          <a:p>
            <a:r>
              <a:rPr lang="en-GB" sz="1800" b="1" dirty="0" smtClean="0"/>
              <a:t>Examples</a:t>
            </a:r>
            <a:r>
              <a:rPr lang="en-GB" sz="1800" dirty="0" smtClean="0"/>
              <a:t> of optional audit targets selected by HEIs: </a:t>
            </a:r>
          </a:p>
          <a:p>
            <a:pPr marL="400050" lvl="1" indent="0">
              <a:buNone/>
            </a:pPr>
            <a:r>
              <a:rPr lang="en-GB" sz="1600" dirty="0" smtClean="0"/>
              <a:t>Undergraduate study guidance, working life integration into teaching, studies preparing for entrepreneurship and the promotion of innovation work and entrepreneurship from the students’ perspective, lifelong learning, internationalisation, staff recruitment, students’ well-being</a:t>
            </a:r>
          </a:p>
        </p:txBody>
      </p:sp>
    </p:spTree>
    <p:extLst>
      <p:ext uri="{BB962C8B-B14F-4D97-AF65-F5344CB8AC3E}">
        <p14:creationId xmlns:p14="http://schemas.microsoft.com/office/powerpoint/2010/main" val="998867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9256" cy="779731"/>
          </a:xfrm>
        </p:spPr>
        <p:txBody>
          <a:bodyPr>
            <a:noAutofit/>
          </a:bodyPr>
          <a:lstStyle/>
          <a:p>
            <a:r>
              <a:rPr lang="en-GB" sz="2400" b="1" dirty="0" smtClean="0"/>
              <a:t>Quality management of the HEI’s core duties, including essential services supporting these (3/3)</a:t>
            </a:r>
            <a:endParaRPr lang="en-GB" sz="24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pPr marL="0" lvl="0" indent="0">
              <a:buNone/>
            </a:pPr>
            <a:endParaRPr lang="en-GB" sz="1800" dirty="0" smtClean="0"/>
          </a:p>
          <a:p>
            <a:pPr marL="0" lvl="0" indent="0">
              <a:buNone/>
            </a:pPr>
            <a:r>
              <a:rPr lang="en-GB" sz="1800" u="sng" dirty="0" smtClean="0"/>
              <a:t>Developing stage:</a:t>
            </a:r>
          </a:p>
          <a:p>
            <a:pPr marL="0" lvl="0" indent="0">
              <a:buNone/>
            </a:pPr>
            <a:endParaRPr lang="en-GB" sz="800" dirty="0"/>
          </a:p>
          <a:p>
            <a:pPr lvl="0"/>
            <a:r>
              <a:rPr lang="en-GB" sz="1800" i="1" dirty="0" smtClean="0"/>
              <a:t>Functional </a:t>
            </a:r>
            <a:r>
              <a:rPr lang="en-GB" sz="1800" i="1" dirty="0"/>
              <a:t>quality management procedures </a:t>
            </a:r>
            <a:r>
              <a:rPr lang="en-GB" sz="1800" b="1" i="1" dirty="0"/>
              <a:t>advance the development </a:t>
            </a:r>
            <a:r>
              <a:rPr lang="en-GB" sz="1800" i="1" dirty="0"/>
              <a:t>of the institution’s core </a:t>
            </a:r>
            <a:r>
              <a:rPr lang="en-GB" sz="1800" i="1" dirty="0" smtClean="0"/>
              <a:t>duty / optional audit target </a:t>
            </a:r>
            <a:r>
              <a:rPr lang="en-GB" sz="1800" b="1" i="1" dirty="0"/>
              <a:t>and the achievement of goals </a:t>
            </a:r>
            <a:r>
              <a:rPr lang="en-GB" sz="1800" i="1" dirty="0"/>
              <a:t>set for the operations. </a:t>
            </a:r>
            <a:endParaRPr lang="fi-FI" sz="1800" i="1" dirty="0"/>
          </a:p>
          <a:p>
            <a:pPr marL="0" indent="0">
              <a:buNone/>
            </a:pPr>
            <a:r>
              <a:rPr lang="en-GB" sz="1800" i="1" dirty="0"/>
              <a:t> </a:t>
            </a:r>
            <a:endParaRPr lang="fi-FI" sz="1800" i="1" dirty="0" smtClean="0"/>
          </a:p>
          <a:p>
            <a:pPr lvl="0"/>
            <a:r>
              <a:rPr lang="en-GB" sz="1800" i="1" dirty="0" smtClean="0"/>
              <a:t>The quality system </a:t>
            </a:r>
            <a:r>
              <a:rPr lang="en-GB" sz="1800" b="1" i="1" dirty="0" smtClean="0"/>
              <a:t>produces relevant information </a:t>
            </a:r>
            <a:r>
              <a:rPr lang="en-GB" sz="1800" i="1" dirty="0" smtClean="0"/>
              <a:t>for the development of the core duty / optional audit target, </a:t>
            </a:r>
            <a:r>
              <a:rPr lang="en-GB" sz="1800" b="1" i="1" dirty="0" smtClean="0"/>
              <a:t>and the information is used </a:t>
            </a:r>
            <a:r>
              <a:rPr lang="en-GB" sz="1800" i="1" dirty="0" smtClean="0"/>
              <a:t>for this purpose. </a:t>
            </a:r>
            <a:endParaRPr lang="fi-FI" sz="1800" i="1" dirty="0" smtClean="0"/>
          </a:p>
          <a:p>
            <a:endParaRPr lang="fi-FI" sz="1800" i="1" dirty="0"/>
          </a:p>
          <a:p>
            <a:pPr lvl="0"/>
            <a:r>
              <a:rPr lang="en-GB" sz="1800" b="1" i="1" dirty="0"/>
              <a:t>Personnel groups and students are involved </a:t>
            </a:r>
            <a:r>
              <a:rPr lang="en-GB" sz="1800" i="1" dirty="0"/>
              <a:t>in quality work. </a:t>
            </a:r>
            <a:r>
              <a:rPr lang="en-GB" sz="1800" b="1" i="1" dirty="0"/>
              <a:t>External stakeholders </a:t>
            </a:r>
            <a:r>
              <a:rPr lang="en-GB" sz="1800" i="1" dirty="0"/>
              <a:t>also participate. </a:t>
            </a:r>
            <a:endParaRPr lang="fi-FI" sz="1800" i="1" dirty="0"/>
          </a:p>
          <a:p>
            <a:endParaRPr lang="fi-FI" sz="1800" i="1" dirty="0"/>
          </a:p>
          <a:p>
            <a:pPr lvl="0"/>
            <a:r>
              <a:rPr lang="en-GB" sz="1800" i="1" dirty="0"/>
              <a:t>The </a:t>
            </a:r>
            <a:r>
              <a:rPr lang="en-GB" sz="1800" b="1" i="1" dirty="0"/>
              <a:t>quality management of key support services functions </a:t>
            </a:r>
            <a:r>
              <a:rPr lang="en-GB" sz="1800" i="1" dirty="0"/>
              <a:t>relatively well. </a:t>
            </a:r>
            <a:endParaRPr lang="fi-FI" sz="1800" i="1" dirty="0"/>
          </a:p>
          <a:p>
            <a:pPr>
              <a:lnSpc>
                <a:spcPts val="2800"/>
              </a:lnSpc>
            </a:pPr>
            <a:endParaRPr lang="en-GB" sz="1800" dirty="0" smtClean="0"/>
          </a:p>
        </p:txBody>
      </p:sp>
    </p:spTree>
    <p:extLst>
      <p:ext uri="{BB962C8B-B14F-4D97-AF65-F5344CB8AC3E}">
        <p14:creationId xmlns:p14="http://schemas.microsoft.com/office/powerpoint/2010/main" val="2617254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219256" cy="779731"/>
          </a:xfrm>
        </p:spPr>
        <p:txBody>
          <a:bodyPr>
            <a:normAutofit/>
          </a:bodyPr>
          <a:lstStyle/>
          <a:p>
            <a:r>
              <a:rPr lang="en-GB" sz="3200" b="1" dirty="0" smtClean="0"/>
              <a:t>Samples of degree education 	(1/3)</a:t>
            </a:r>
            <a:endParaRPr lang="en-GB" sz="3200" b="1" dirty="0">
              <a:solidFill>
                <a:srgbClr val="74AF27"/>
              </a:solidFill>
            </a:endParaRPr>
          </a:p>
        </p:txBody>
      </p:sp>
      <p:sp>
        <p:nvSpPr>
          <p:cNvPr id="5" name="Content Placeholder 4"/>
          <p:cNvSpPr>
            <a:spLocks noGrp="1"/>
          </p:cNvSpPr>
          <p:nvPr>
            <p:ph idx="1"/>
          </p:nvPr>
        </p:nvSpPr>
        <p:spPr>
          <a:xfrm>
            <a:off x="457200" y="1184394"/>
            <a:ext cx="8229600" cy="4980909"/>
          </a:xfrm>
        </p:spPr>
        <p:txBody>
          <a:bodyPr>
            <a:noAutofit/>
          </a:bodyPr>
          <a:lstStyle/>
          <a:p>
            <a:pPr>
              <a:lnSpc>
                <a:spcPts val="2800"/>
              </a:lnSpc>
            </a:pPr>
            <a:r>
              <a:rPr lang="en-GB" sz="1800" dirty="0" smtClean="0"/>
              <a:t>Primarily </a:t>
            </a:r>
            <a:r>
              <a:rPr lang="en-GB" sz="1800" b="1" dirty="0" smtClean="0"/>
              <a:t>3 degree programmes </a:t>
            </a:r>
            <a:r>
              <a:rPr lang="en-GB" sz="1800" dirty="0" smtClean="0"/>
              <a:t>chosen as samples of degree education </a:t>
            </a:r>
          </a:p>
          <a:p>
            <a:pPr>
              <a:lnSpc>
                <a:spcPts val="2800"/>
              </a:lnSpc>
            </a:pPr>
            <a:r>
              <a:rPr lang="en-GB" sz="1800" b="1" dirty="0" smtClean="0"/>
              <a:t>HEIs</a:t>
            </a:r>
            <a:r>
              <a:rPr lang="en-GB" sz="1800" dirty="0" smtClean="0"/>
              <a:t> choose </a:t>
            </a:r>
            <a:r>
              <a:rPr lang="en-GB" sz="1800" b="1" dirty="0" smtClean="0"/>
              <a:t>two of these themselves</a:t>
            </a:r>
          </a:p>
          <a:p>
            <a:pPr lvl="1"/>
            <a:r>
              <a:rPr lang="en-GB" sz="1600" dirty="0" smtClean="0"/>
              <a:t>UASs: One programme leading to a bachelor’s degree and one programme leading to a UAS master’s degree</a:t>
            </a:r>
          </a:p>
          <a:p>
            <a:pPr lvl="1"/>
            <a:r>
              <a:rPr lang="en-GB" sz="1600" dirty="0" smtClean="0"/>
              <a:t>Universities: One study entity leading to a degree that includes both bachelor’s and master’s education, as well as one programme leading to a doctoral degree</a:t>
            </a:r>
          </a:p>
          <a:p>
            <a:pPr marL="457200" lvl="1" indent="0">
              <a:buNone/>
            </a:pPr>
            <a:endParaRPr lang="en-GB" sz="1400" dirty="0" smtClean="0"/>
          </a:p>
          <a:p>
            <a:r>
              <a:rPr lang="en-GB" sz="1800" dirty="0" smtClean="0"/>
              <a:t>Based on the audit material, </a:t>
            </a:r>
            <a:r>
              <a:rPr lang="en-GB" sz="1800" b="1" dirty="0" smtClean="0"/>
              <a:t>the audit team chooses a third degree programme</a:t>
            </a:r>
            <a:r>
              <a:rPr lang="en-GB" sz="1800" dirty="0" smtClean="0"/>
              <a:t> – at the latest, six weeks prior to the audit visit</a:t>
            </a:r>
          </a:p>
          <a:p>
            <a:pPr marL="0" indent="0">
              <a:buNone/>
            </a:pPr>
            <a:endParaRPr lang="en-GB" sz="1800" dirty="0" smtClean="0"/>
          </a:p>
          <a:p>
            <a:pPr lvl="0"/>
            <a:r>
              <a:rPr lang="en-GB" sz="1800" dirty="0"/>
              <a:t>The fulfilment of the criteria is reviewed </a:t>
            </a:r>
            <a:r>
              <a:rPr lang="en-GB" sz="1800" b="1" dirty="0" smtClean="0"/>
              <a:t>individually </a:t>
            </a:r>
            <a:r>
              <a:rPr lang="en-GB" sz="1800" b="1" dirty="0"/>
              <a:t>for each programme </a:t>
            </a:r>
            <a:r>
              <a:rPr lang="en-GB" sz="1800" dirty="0" smtClean="0"/>
              <a:t>– All programmes get individual feedback!</a:t>
            </a:r>
            <a:endParaRPr lang="en-GB" sz="1800" b="1" dirty="0"/>
          </a:p>
          <a:p>
            <a:endParaRPr lang="en-GB" sz="1800" dirty="0" smtClean="0"/>
          </a:p>
          <a:p>
            <a:r>
              <a:rPr lang="en-GB" sz="1800" dirty="0" smtClean="0"/>
              <a:t>Programmes also complement the evaluation of the quality management of education by providing detailed information at the level of degree programmes</a:t>
            </a:r>
          </a:p>
        </p:txBody>
      </p:sp>
    </p:spTree>
    <p:extLst>
      <p:ext uri="{BB962C8B-B14F-4D97-AF65-F5344CB8AC3E}">
        <p14:creationId xmlns:p14="http://schemas.microsoft.com/office/powerpoint/2010/main" val="1005686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9256" cy="779731"/>
          </a:xfrm>
        </p:spPr>
        <p:txBody>
          <a:bodyPr>
            <a:normAutofit/>
          </a:bodyPr>
          <a:lstStyle/>
          <a:p>
            <a:r>
              <a:rPr lang="en-GB" sz="3200" b="1" dirty="0" smtClean="0"/>
              <a:t>Samples of degree education 	(2/3)</a:t>
            </a:r>
            <a:endParaRPr lang="en-GB" sz="3200" b="1" dirty="0">
              <a:solidFill>
                <a:srgbClr val="74AF27"/>
              </a:solidFill>
            </a:endParaRPr>
          </a:p>
        </p:txBody>
      </p:sp>
      <p:sp>
        <p:nvSpPr>
          <p:cNvPr id="5" name="Content Placeholder 4"/>
          <p:cNvSpPr>
            <a:spLocks noGrp="1"/>
          </p:cNvSpPr>
          <p:nvPr>
            <p:ph idx="1"/>
          </p:nvPr>
        </p:nvSpPr>
        <p:spPr>
          <a:xfrm>
            <a:off x="457200" y="1052736"/>
            <a:ext cx="8229600" cy="5184576"/>
          </a:xfrm>
        </p:spPr>
        <p:txBody>
          <a:bodyPr numCol="2">
            <a:noAutofit/>
          </a:bodyPr>
          <a:lstStyle/>
          <a:p>
            <a:pPr marL="0" indent="0">
              <a:buNone/>
            </a:pPr>
            <a:r>
              <a:rPr lang="en-GB" sz="1600" b="1" i="1" dirty="0"/>
              <a:t>Planning of the programme  </a:t>
            </a:r>
            <a:endParaRPr lang="fi-FI" sz="1600" dirty="0"/>
          </a:p>
          <a:p>
            <a:pPr lvl="0"/>
            <a:r>
              <a:rPr lang="en-GB" sz="1600" dirty="0"/>
              <a:t>Curricula and their preparation </a:t>
            </a:r>
            <a:endParaRPr lang="fi-FI" sz="1600" dirty="0"/>
          </a:p>
          <a:p>
            <a:pPr lvl="0"/>
            <a:r>
              <a:rPr lang="en-GB" sz="1600" dirty="0"/>
              <a:t>Intended learning outcomes and their definition </a:t>
            </a:r>
            <a:endParaRPr lang="fi-FI" sz="1600" dirty="0"/>
          </a:p>
          <a:p>
            <a:pPr lvl="0"/>
            <a:r>
              <a:rPr lang="en-GB" sz="1600" dirty="0"/>
              <a:t>Links between research, development and innovation activities, as well as artistic activities, and education </a:t>
            </a:r>
            <a:endParaRPr lang="fi-FI" sz="1600" dirty="0"/>
          </a:p>
          <a:p>
            <a:pPr lvl="0"/>
            <a:r>
              <a:rPr lang="en-GB" sz="1600" dirty="0"/>
              <a:t>Lifelong learning </a:t>
            </a:r>
            <a:endParaRPr lang="fi-FI" sz="1600" dirty="0"/>
          </a:p>
          <a:p>
            <a:pPr lvl="0"/>
            <a:r>
              <a:rPr lang="en-GB" sz="1600" dirty="0"/>
              <a:t>Relevance of degrees to working life.</a:t>
            </a:r>
            <a:endParaRPr lang="fi-FI" sz="1600" dirty="0"/>
          </a:p>
          <a:p>
            <a:pPr marL="0" indent="0">
              <a:buNone/>
            </a:pPr>
            <a:endParaRPr lang="fi-FI" sz="1600" dirty="0"/>
          </a:p>
          <a:p>
            <a:pPr marL="0" indent="0">
              <a:buNone/>
            </a:pPr>
            <a:r>
              <a:rPr lang="en-GB" sz="1600" b="1" i="1" dirty="0"/>
              <a:t>Implementation of the programme </a:t>
            </a:r>
            <a:endParaRPr lang="fi-FI" sz="1600" dirty="0"/>
          </a:p>
          <a:p>
            <a:pPr lvl="0"/>
            <a:r>
              <a:rPr lang="en-GB" sz="1600" dirty="0"/>
              <a:t>Teaching methods and learning environments </a:t>
            </a:r>
            <a:endParaRPr lang="fi-FI" sz="1600" dirty="0"/>
          </a:p>
          <a:p>
            <a:pPr lvl="0"/>
            <a:r>
              <a:rPr lang="en-GB" sz="1600" dirty="0"/>
              <a:t>Methods used to assess learning </a:t>
            </a:r>
            <a:endParaRPr lang="fi-FI" sz="1600" dirty="0"/>
          </a:p>
          <a:p>
            <a:pPr lvl="0"/>
            <a:r>
              <a:rPr lang="en-GB" sz="1600" dirty="0"/>
              <a:t>Students’ learning and well-being </a:t>
            </a:r>
            <a:endParaRPr lang="fi-FI" sz="1600" dirty="0"/>
          </a:p>
          <a:p>
            <a:pPr lvl="0"/>
            <a:r>
              <a:rPr lang="en-GB" sz="1600" dirty="0"/>
              <a:t>Teachers’ competence and occupational well-being.</a:t>
            </a:r>
            <a:endParaRPr lang="fi-FI" sz="1600" dirty="0"/>
          </a:p>
          <a:p>
            <a:pPr lvl="0"/>
            <a:endParaRPr lang="en-GB" sz="1600" dirty="0"/>
          </a:p>
          <a:p>
            <a:pPr marL="0" lvl="0" indent="0">
              <a:buNone/>
            </a:pPr>
            <a:r>
              <a:rPr lang="en-GB" sz="2000" u="sng" dirty="0" smtClean="0"/>
              <a:t>Developing stage:</a:t>
            </a:r>
          </a:p>
          <a:p>
            <a:pPr lvl="0"/>
            <a:r>
              <a:rPr lang="en-GB" sz="1800" dirty="0" smtClean="0"/>
              <a:t>The </a:t>
            </a:r>
            <a:r>
              <a:rPr lang="en-GB" sz="1800" dirty="0"/>
              <a:t>quality management procedures related to the planning of educational provision are </a:t>
            </a:r>
            <a:r>
              <a:rPr lang="en-GB" sz="1800" b="1" dirty="0"/>
              <a:t>fully functional and support the planning </a:t>
            </a:r>
            <a:r>
              <a:rPr lang="en-GB" sz="1800" dirty="0"/>
              <a:t>of the programme. </a:t>
            </a:r>
            <a:endParaRPr lang="fi-FI" sz="1800" dirty="0"/>
          </a:p>
          <a:p>
            <a:pPr marL="0" indent="0">
              <a:buNone/>
            </a:pPr>
            <a:r>
              <a:rPr lang="en-GB" sz="1600" dirty="0"/>
              <a:t> </a:t>
            </a:r>
            <a:endParaRPr lang="fi-FI" sz="1600" dirty="0"/>
          </a:p>
          <a:p>
            <a:pPr lvl="0"/>
            <a:endParaRPr lang="en-GB" sz="1800" dirty="0" smtClean="0"/>
          </a:p>
          <a:p>
            <a:pPr lvl="0"/>
            <a:endParaRPr lang="en-GB" sz="1800" dirty="0" smtClean="0"/>
          </a:p>
          <a:p>
            <a:pPr lvl="0"/>
            <a:r>
              <a:rPr lang="en-GB" sz="1800" dirty="0" smtClean="0"/>
              <a:t>The </a:t>
            </a:r>
            <a:r>
              <a:rPr lang="en-GB" sz="1800" dirty="0"/>
              <a:t>quality management procedures related to the implementation of educational provision are </a:t>
            </a:r>
            <a:r>
              <a:rPr lang="en-GB" sz="1800" b="1" dirty="0"/>
              <a:t>fully functional and support the implementation </a:t>
            </a:r>
            <a:r>
              <a:rPr lang="en-GB" sz="1800" dirty="0"/>
              <a:t>of the programme. </a:t>
            </a:r>
            <a:endParaRPr lang="fi-FI" sz="1800" dirty="0"/>
          </a:p>
          <a:p>
            <a:pPr marL="0" indent="0">
              <a:lnSpc>
                <a:spcPts val="2800"/>
              </a:lnSpc>
              <a:buNone/>
            </a:pPr>
            <a:endParaRPr lang="en-GB" sz="1800" dirty="0" smtClean="0"/>
          </a:p>
        </p:txBody>
      </p:sp>
    </p:spTree>
    <p:extLst>
      <p:ext uri="{BB962C8B-B14F-4D97-AF65-F5344CB8AC3E}">
        <p14:creationId xmlns:p14="http://schemas.microsoft.com/office/powerpoint/2010/main" val="976770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9256" cy="779731"/>
          </a:xfrm>
        </p:spPr>
        <p:txBody>
          <a:bodyPr>
            <a:normAutofit/>
          </a:bodyPr>
          <a:lstStyle/>
          <a:p>
            <a:r>
              <a:rPr lang="en-GB" sz="3200" b="1" dirty="0" smtClean="0"/>
              <a:t>Samples of degree education 	(3/3)</a:t>
            </a:r>
            <a:endParaRPr lang="en-GB" sz="3200" b="1" dirty="0">
              <a:solidFill>
                <a:srgbClr val="74AF27"/>
              </a:solidFill>
            </a:endParaRPr>
          </a:p>
        </p:txBody>
      </p:sp>
      <p:sp>
        <p:nvSpPr>
          <p:cNvPr id="5" name="Content Placeholder 4"/>
          <p:cNvSpPr>
            <a:spLocks noGrp="1"/>
          </p:cNvSpPr>
          <p:nvPr>
            <p:ph idx="1"/>
          </p:nvPr>
        </p:nvSpPr>
        <p:spPr>
          <a:xfrm>
            <a:off x="457200" y="1052736"/>
            <a:ext cx="8229600" cy="4740171"/>
          </a:xfrm>
        </p:spPr>
        <p:txBody>
          <a:bodyPr numCol="2">
            <a:noAutofit/>
          </a:bodyPr>
          <a:lstStyle/>
          <a:p>
            <a:pPr marL="0" indent="0">
              <a:buNone/>
            </a:pPr>
            <a:endParaRPr lang="en-GB" sz="1600" b="1" i="1" dirty="0" smtClean="0"/>
          </a:p>
          <a:p>
            <a:pPr marL="0" indent="0">
              <a:buNone/>
            </a:pPr>
            <a:r>
              <a:rPr lang="en-GB" sz="1600" b="1" i="1" dirty="0" smtClean="0"/>
              <a:t>Participation </a:t>
            </a:r>
            <a:endParaRPr lang="fi-FI" sz="1600" dirty="0"/>
          </a:p>
          <a:p>
            <a:pPr lvl="0"/>
            <a:r>
              <a:rPr lang="en-GB" sz="1600" dirty="0"/>
              <a:t>Participation of different personnel groups, students and external stakeholders in quality work related to the degree programme.</a:t>
            </a:r>
            <a:endParaRPr lang="fi-FI" sz="1600" dirty="0"/>
          </a:p>
          <a:p>
            <a:pPr marL="0" indent="0">
              <a:buNone/>
            </a:pPr>
            <a:r>
              <a:rPr lang="en-GB" sz="1600" dirty="0"/>
              <a:t> </a:t>
            </a:r>
            <a:endParaRPr lang="fi-FI" sz="1600" dirty="0"/>
          </a:p>
          <a:p>
            <a:pPr marL="0" indent="0">
              <a:buNone/>
            </a:pPr>
            <a:r>
              <a:rPr lang="en-GB" sz="1600" b="1" i="1" dirty="0"/>
              <a:t>Effectiveness of quality work</a:t>
            </a:r>
            <a:endParaRPr lang="fi-FI" sz="1600" dirty="0"/>
          </a:p>
          <a:p>
            <a:r>
              <a:rPr lang="en-GB" sz="1600" dirty="0" smtClean="0"/>
              <a:t>Suitability of key evaluation methods and follow-up indicators and their impact on the achievement of goals.</a:t>
            </a:r>
          </a:p>
          <a:p>
            <a:endParaRPr lang="en-GB" sz="1800" dirty="0"/>
          </a:p>
          <a:p>
            <a:pPr lvl="0"/>
            <a:endParaRPr lang="en-GB" sz="1800" dirty="0" smtClean="0"/>
          </a:p>
          <a:p>
            <a:pPr lvl="0"/>
            <a:endParaRPr lang="en-GB" sz="1800" dirty="0"/>
          </a:p>
          <a:p>
            <a:pPr lvl="0"/>
            <a:endParaRPr lang="en-GB" sz="1800" dirty="0" smtClean="0"/>
          </a:p>
          <a:p>
            <a:pPr lvl="0"/>
            <a:endParaRPr lang="en-GB" sz="1800" dirty="0"/>
          </a:p>
          <a:p>
            <a:pPr lvl="0"/>
            <a:endParaRPr lang="en-GB" sz="1800" dirty="0" smtClean="0"/>
          </a:p>
          <a:p>
            <a:pPr marL="0" lvl="0" indent="0">
              <a:buNone/>
            </a:pPr>
            <a:r>
              <a:rPr lang="en-GB" sz="1800" u="sng" dirty="0" smtClean="0"/>
              <a:t>Developing stage:</a:t>
            </a:r>
          </a:p>
          <a:p>
            <a:pPr lvl="0"/>
            <a:r>
              <a:rPr lang="en-GB" sz="1800" b="1" dirty="0" smtClean="0"/>
              <a:t>Personnel </a:t>
            </a:r>
            <a:r>
              <a:rPr lang="en-GB" sz="1800" b="1" dirty="0"/>
              <a:t>groups and students participate </a:t>
            </a:r>
            <a:r>
              <a:rPr lang="en-GB" sz="1800" dirty="0"/>
              <a:t>in quality work.  </a:t>
            </a:r>
            <a:r>
              <a:rPr lang="en-GB" sz="1800" b="1" dirty="0"/>
              <a:t>External stakeholders </a:t>
            </a:r>
            <a:r>
              <a:rPr lang="en-GB" sz="1800" dirty="0"/>
              <a:t>also participate. </a:t>
            </a:r>
            <a:endParaRPr lang="fi-FI" sz="1800" dirty="0"/>
          </a:p>
          <a:p>
            <a:pPr marL="0" indent="0">
              <a:buNone/>
            </a:pPr>
            <a:endParaRPr lang="fi-FI" sz="1800" dirty="0"/>
          </a:p>
          <a:p>
            <a:pPr lvl="0"/>
            <a:r>
              <a:rPr lang="en-GB" sz="1800" dirty="0"/>
              <a:t>There is </a:t>
            </a:r>
            <a:r>
              <a:rPr lang="en-GB" sz="1800" b="1" dirty="0"/>
              <a:t>evidence that quality work has an enhancement effect </a:t>
            </a:r>
            <a:r>
              <a:rPr lang="en-GB" sz="1800" dirty="0"/>
              <a:t>on the programme. </a:t>
            </a:r>
            <a:endParaRPr lang="fi-FI" sz="1800" dirty="0"/>
          </a:p>
          <a:p>
            <a:endParaRPr lang="en-GB" sz="1800" dirty="0" smtClean="0"/>
          </a:p>
        </p:txBody>
      </p:sp>
    </p:spTree>
    <p:extLst>
      <p:ext uri="{BB962C8B-B14F-4D97-AF65-F5344CB8AC3E}">
        <p14:creationId xmlns:p14="http://schemas.microsoft.com/office/powerpoint/2010/main" val="3412272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4000" dirty="0" smtClean="0"/>
              <a:t/>
            </a:r>
            <a:br>
              <a:rPr lang="fi-FI" sz="4000" dirty="0" smtClean="0"/>
            </a:br>
            <a:r>
              <a:rPr lang="fi-FI" sz="4000" dirty="0" smtClean="0"/>
              <a:t>…Policy- and system-level </a:t>
            </a:r>
            <a:br>
              <a:rPr lang="fi-FI" sz="4000" dirty="0" smtClean="0"/>
            </a:br>
            <a:r>
              <a:rPr lang="fi-FI" sz="4000" dirty="0" smtClean="0"/>
              <a:t>audit targets</a:t>
            </a:r>
            <a:endParaRPr lang="fi-FI" sz="4000" dirty="0"/>
          </a:p>
        </p:txBody>
      </p:sp>
    </p:spTree>
    <p:extLst>
      <p:ext uri="{BB962C8B-B14F-4D97-AF65-F5344CB8AC3E}">
        <p14:creationId xmlns:p14="http://schemas.microsoft.com/office/powerpoint/2010/main" val="402763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657" y="305374"/>
            <a:ext cx="8218487" cy="779462"/>
          </a:xfrm>
        </p:spPr>
        <p:txBody>
          <a:bodyPr rtlCol="0">
            <a:normAutofit fontScale="90000"/>
          </a:bodyPr>
          <a:lstStyle/>
          <a:p>
            <a:pPr fontAlgn="auto">
              <a:spcAft>
                <a:spcPts val="0"/>
              </a:spcAft>
              <a:defRPr/>
            </a:pPr>
            <a:r>
              <a:rPr lang="fi-FI" sz="3200" b="1" dirty="0" err="1" smtClean="0">
                <a:solidFill>
                  <a:srgbClr val="0D93D2"/>
                </a:solidFill>
              </a:rPr>
              <a:t>Quality</a:t>
            </a:r>
            <a:r>
              <a:rPr lang="fi-FI" sz="3200" b="1" dirty="0" smtClean="0">
                <a:solidFill>
                  <a:srgbClr val="0D93D2"/>
                </a:solidFill>
              </a:rPr>
              <a:t> </a:t>
            </a:r>
            <a:r>
              <a:rPr lang="fi-FI" sz="3200" b="1" dirty="0" err="1" smtClean="0">
                <a:solidFill>
                  <a:srgbClr val="0D93D2"/>
                </a:solidFill>
              </a:rPr>
              <a:t>assurance</a:t>
            </a:r>
            <a:r>
              <a:rPr lang="fi-FI" sz="3200" b="1" dirty="0" smtClean="0">
                <a:solidFill>
                  <a:srgbClr val="0D93D2"/>
                </a:solidFill>
              </a:rPr>
              <a:t> on </a:t>
            </a:r>
            <a:r>
              <a:rPr lang="fi-FI" sz="3200" b="1" dirty="0" err="1" smtClean="0">
                <a:solidFill>
                  <a:srgbClr val="0D93D2"/>
                </a:solidFill>
              </a:rPr>
              <a:t>the</a:t>
            </a:r>
            <a:r>
              <a:rPr lang="fi-FI" sz="3200" b="1" dirty="0" smtClean="0">
                <a:solidFill>
                  <a:srgbClr val="0D93D2"/>
                </a:solidFill>
              </a:rPr>
              <a:t> </a:t>
            </a:r>
            <a:r>
              <a:rPr lang="fi-FI" sz="3200" b="1" dirty="0" err="1" smtClean="0">
                <a:solidFill>
                  <a:srgbClr val="0D93D2"/>
                </a:solidFill>
              </a:rPr>
              <a:t>national</a:t>
            </a:r>
            <a:r>
              <a:rPr lang="fi-FI" sz="3200" b="1" dirty="0" smtClean="0">
                <a:solidFill>
                  <a:srgbClr val="0D93D2"/>
                </a:solidFill>
              </a:rPr>
              <a:t> </a:t>
            </a:r>
            <a:r>
              <a:rPr lang="fi-FI" sz="3200" b="1" dirty="0" err="1" smtClean="0">
                <a:solidFill>
                  <a:srgbClr val="0D93D2"/>
                </a:solidFill>
              </a:rPr>
              <a:t>level</a:t>
            </a:r>
            <a:endParaRPr lang="en-GB" sz="3200" b="1" dirty="0"/>
          </a:p>
        </p:txBody>
      </p:sp>
      <p:sp>
        <p:nvSpPr>
          <p:cNvPr id="18435" name="Content Placeholder 4"/>
          <p:cNvSpPr>
            <a:spLocks noGrp="1"/>
          </p:cNvSpPr>
          <p:nvPr>
            <p:ph idx="1"/>
          </p:nvPr>
        </p:nvSpPr>
        <p:spPr>
          <a:xfrm>
            <a:off x="467544" y="1052736"/>
            <a:ext cx="8229600" cy="5040560"/>
          </a:xfrm>
        </p:spPr>
        <p:txBody>
          <a:bodyPr>
            <a:normAutofit/>
          </a:bodyPr>
          <a:lstStyle/>
          <a:p>
            <a:pPr>
              <a:spcBef>
                <a:spcPts val="0"/>
              </a:spcBef>
            </a:pPr>
            <a:endParaRPr lang="fi-FI" sz="1800" dirty="0" smtClean="0">
              <a:solidFill>
                <a:srgbClr val="1B272C"/>
              </a:solidFill>
            </a:endParaRP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
        <p:nvSpPr>
          <p:cNvPr id="2" name="Suorakulmio 1"/>
          <p:cNvSpPr/>
          <p:nvPr/>
        </p:nvSpPr>
        <p:spPr>
          <a:xfrm>
            <a:off x="161764" y="1473554"/>
            <a:ext cx="4572000" cy="4832092"/>
          </a:xfrm>
          <a:prstGeom prst="rect">
            <a:avLst/>
          </a:prstGeom>
        </p:spPr>
        <p:txBody>
          <a:bodyPr>
            <a:spAutoFit/>
          </a:bodyPr>
          <a:lstStyle/>
          <a:p>
            <a:pPr algn="ctr"/>
            <a:r>
              <a:rPr lang="fi-FI" dirty="0">
                <a:solidFill>
                  <a:srgbClr val="1F9CE0"/>
                </a:solidFill>
              </a:rPr>
              <a:t>FINNISH EDUCATION EVALUATION CENTRE</a:t>
            </a:r>
          </a:p>
          <a:p>
            <a:pPr marL="342900" indent="-342900">
              <a:buFont typeface="Arial" panose="020B0604020202020204" pitchFamily="34" charset="0"/>
              <a:buChar char="•"/>
            </a:pPr>
            <a:r>
              <a:rPr lang="fi-FI" sz="1600" dirty="0" err="1" smtClean="0"/>
              <a:t>Independent</a:t>
            </a:r>
            <a:r>
              <a:rPr lang="fi-FI" sz="1600" dirty="0" smtClean="0"/>
              <a:t> </a:t>
            </a:r>
            <a:r>
              <a:rPr lang="fi-FI" sz="1600" dirty="0" err="1" smtClean="0"/>
              <a:t>agency</a:t>
            </a:r>
            <a:r>
              <a:rPr lang="fi-FI" sz="1600" dirty="0" smtClean="0"/>
              <a:t> – in </a:t>
            </a:r>
            <a:r>
              <a:rPr lang="fi-FI" sz="1600" dirty="0" err="1" smtClean="0"/>
              <a:t>decision-making</a:t>
            </a:r>
            <a:r>
              <a:rPr lang="fi-FI" sz="1600" dirty="0" smtClean="0"/>
              <a:t> and </a:t>
            </a:r>
            <a:r>
              <a:rPr lang="fi-FI" sz="1600" dirty="0" err="1" smtClean="0"/>
              <a:t>operations</a:t>
            </a:r>
            <a:endParaRPr lang="fi-FI" sz="1600" dirty="0" smtClean="0"/>
          </a:p>
          <a:p>
            <a:pPr marL="342900" indent="-342900">
              <a:buFont typeface="Arial" panose="020B0604020202020204" pitchFamily="34" charset="0"/>
              <a:buChar char="•"/>
            </a:pPr>
            <a:endParaRPr lang="fi-FI" sz="1600" dirty="0" smtClean="0"/>
          </a:p>
          <a:p>
            <a:pPr marL="342900" indent="-342900">
              <a:buFont typeface="Arial" panose="020B0604020202020204" pitchFamily="34" charset="0"/>
              <a:buChar char="•"/>
            </a:pPr>
            <a:r>
              <a:rPr lang="fi-FI" sz="1600" dirty="0" err="1" smtClean="0"/>
              <a:t>Conducts</a:t>
            </a:r>
            <a:r>
              <a:rPr lang="fi-FI" sz="1600" dirty="0" smtClean="0"/>
              <a:t> </a:t>
            </a:r>
            <a:r>
              <a:rPr lang="fi-FI" sz="1600" dirty="0" err="1"/>
              <a:t>audits</a:t>
            </a:r>
            <a:r>
              <a:rPr lang="fi-FI" sz="1600" dirty="0"/>
              <a:t> of </a:t>
            </a:r>
            <a:r>
              <a:rPr lang="fi-FI" sz="1600" dirty="0" err="1"/>
              <a:t>the</a:t>
            </a:r>
            <a:r>
              <a:rPr lang="fi-FI" sz="1600" dirty="0"/>
              <a:t> </a:t>
            </a:r>
            <a:r>
              <a:rPr lang="fi-FI" sz="1600" dirty="0" err="1"/>
              <a:t>quality</a:t>
            </a:r>
            <a:r>
              <a:rPr lang="fi-FI" sz="1600" dirty="0"/>
              <a:t> </a:t>
            </a:r>
            <a:r>
              <a:rPr lang="fi-FI" sz="1600" dirty="0" err="1"/>
              <a:t>systems</a:t>
            </a:r>
            <a:r>
              <a:rPr lang="fi-FI" sz="1600" dirty="0"/>
              <a:t> of </a:t>
            </a:r>
            <a:r>
              <a:rPr lang="fi-FI" sz="1600" dirty="0" err="1"/>
              <a:t>higher</a:t>
            </a:r>
            <a:r>
              <a:rPr lang="fi-FI" sz="1600" dirty="0"/>
              <a:t> </a:t>
            </a:r>
            <a:r>
              <a:rPr lang="fi-FI" sz="1600" dirty="0" err="1"/>
              <a:t>education</a:t>
            </a:r>
            <a:r>
              <a:rPr lang="fi-FI" sz="1600" dirty="0"/>
              <a:t> </a:t>
            </a:r>
            <a:r>
              <a:rPr lang="fi-FI" sz="1600" dirty="0" err="1" smtClean="0"/>
              <a:t>institutions</a:t>
            </a:r>
            <a:endParaRPr lang="fi-FI" sz="1600" dirty="0" smtClean="0"/>
          </a:p>
          <a:p>
            <a:pPr marL="342900" indent="-342900">
              <a:buFont typeface="Arial" panose="020B0604020202020204" pitchFamily="34" charset="0"/>
              <a:buChar char="•"/>
            </a:pPr>
            <a:r>
              <a:rPr lang="fi-FI" sz="1600" dirty="0" err="1" smtClean="0"/>
              <a:t>Carries</a:t>
            </a:r>
            <a:r>
              <a:rPr lang="fi-FI" sz="1600" dirty="0" smtClean="0"/>
              <a:t> </a:t>
            </a:r>
            <a:r>
              <a:rPr lang="fi-FI" sz="1600" dirty="0"/>
              <a:t>out </a:t>
            </a:r>
            <a:r>
              <a:rPr lang="fi-FI" sz="1600" dirty="0" err="1"/>
              <a:t>thematic</a:t>
            </a:r>
            <a:r>
              <a:rPr lang="fi-FI" sz="1600" dirty="0"/>
              <a:t> </a:t>
            </a:r>
            <a:r>
              <a:rPr lang="fi-FI" sz="1600" dirty="0" err="1"/>
              <a:t>evaluations</a:t>
            </a:r>
            <a:r>
              <a:rPr lang="fi-FI" sz="1600" dirty="0"/>
              <a:t> on </a:t>
            </a:r>
            <a:r>
              <a:rPr lang="fi-FI" sz="1600" dirty="0" smtClean="0"/>
              <a:t>HE</a:t>
            </a:r>
            <a:endParaRPr lang="fi-FI" sz="1600" dirty="0"/>
          </a:p>
          <a:p>
            <a:pPr marL="342900" indent="-342900">
              <a:buFont typeface="Arial" panose="020B0604020202020204" pitchFamily="34" charset="0"/>
              <a:buChar char="•"/>
            </a:pPr>
            <a:r>
              <a:rPr lang="fi-FI" sz="1600" dirty="0" err="1" smtClean="0"/>
              <a:t>Develops</a:t>
            </a:r>
            <a:r>
              <a:rPr lang="fi-FI" sz="1600" dirty="0" smtClean="0"/>
              <a:t> </a:t>
            </a:r>
            <a:r>
              <a:rPr lang="fi-FI" sz="1600" dirty="0" err="1"/>
              <a:t>the</a:t>
            </a:r>
            <a:r>
              <a:rPr lang="fi-FI" sz="1600" dirty="0"/>
              <a:t> </a:t>
            </a:r>
            <a:r>
              <a:rPr lang="fi-FI" sz="1600" dirty="0" err="1"/>
              <a:t>evalution</a:t>
            </a:r>
            <a:r>
              <a:rPr lang="fi-FI" sz="1600" dirty="0"/>
              <a:t> of </a:t>
            </a:r>
            <a:r>
              <a:rPr lang="fi-FI" sz="1600" dirty="0" err="1"/>
              <a:t>education</a:t>
            </a:r>
            <a:r>
              <a:rPr lang="fi-FI" sz="1600" dirty="0"/>
              <a:t> </a:t>
            </a:r>
            <a:r>
              <a:rPr lang="fi-FI" sz="1600" dirty="0" smtClean="0"/>
              <a:t>(</a:t>
            </a:r>
            <a:r>
              <a:rPr lang="fi-FI" sz="1600" dirty="0" err="1"/>
              <a:t>processes</a:t>
            </a:r>
            <a:r>
              <a:rPr lang="fi-FI" sz="1600" dirty="0"/>
              <a:t>, </a:t>
            </a:r>
            <a:r>
              <a:rPr lang="fi-FI" sz="1600" dirty="0" err="1"/>
              <a:t>methods</a:t>
            </a:r>
            <a:r>
              <a:rPr lang="fi-FI" sz="1600" dirty="0"/>
              <a:t>, </a:t>
            </a:r>
            <a:r>
              <a:rPr lang="fi-FI" sz="1600" dirty="0" err="1"/>
              <a:t>participation</a:t>
            </a:r>
            <a:r>
              <a:rPr lang="fi-FI" sz="1600" dirty="0"/>
              <a:t> of </a:t>
            </a:r>
            <a:r>
              <a:rPr lang="fi-FI" sz="1600" dirty="0" err="1"/>
              <a:t>differents</a:t>
            </a:r>
            <a:r>
              <a:rPr lang="fi-FI" sz="1600" dirty="0"/>
              <a:t> </a:t>
            </a:r>
            <a:r>
              <a:rPr lang="fi-FI" sz="1600" dirty="0" err="1"/>
              <a:t>stakeholder</a:t>
            </a:r>
            <a:r>
              <a:rPr lang="fi-FI" sz="1600" dirty="0"/>
              <a:t> </a:t>
            </a:r>
            <a:r>
              <a:rPr lang="fi-FI" sz="1600" dirty="0" err="1"/>
              <a:t>groups</a:t>
            </a:r>
            <a:r>
              <a:rPr lang="fi-FI" sz="1600" dirty="0"/>
              <a:t> etc</a:t>
            </a:r>
            <a:r>
              <a:rPr lang="fi-FI" sz="1600" dirty="0" smtClean="0"/>
              <a:t>.)</a:t>
            </a:r>
          </a:p>
          <a:p>
            <a:pPr marL="342900" indent="-342900">
              <a:buFont typeface="Arial" panose="020B0604020202020204" pitchFamily="34" charset="0"/>
              <a:buChar char="•"/>
            </a:pPr>
            <a:r>
              <a:rPr lang="fi-FI" sz="1600" dirty="0" err="1" smtClean="0"/>
              <a:t>Supports</a:t>
            </a:r>
            <a:r>
              <a:rPr lang="fi-FI" sz="1600" dirty="0" smtClean="0"/>
              <a:t> </a:t>
            </a:r>
            <a:r>
              <a:rPr lang="fi-FI" sz="1600" dirty="0" err="1"/>
              <a:t>higher</a:t>
            </a:r>
            <a:r>
              <a:rPr lang="fi-FI" sz="1600" dirty="0"/>
              <a:t> </a:t>
            </a:r>
            <a:r>
              <a:rPr lang="fi-FI" sz="1600" dirty="0" err="1"/>
              <a:t>education</a:t>
            </a:r>
            <a:r>
              <a:rPr lang="fi-FI" sz="1600" dirty="0"/>
              <a:t> </a:t>
            </a:r>
            <a:r>
              <a:rPr lang="fi-FI" sz="1600" dirty="0" err="1"/>
              <a:t>institutions</a:t>
            </a:r>
            <a:r>
              <a:rPr lang="fi-FI" sz="1600" dirty="0"/>
              <a:t> in </a:t>
            </a:r>
            <a:r>
              <a:rPr lang="fi-FI" sz="1600" dirty="0" err="1"/>
              <a:t>issues</a:t>
            </a:r>
            <a:r>
              <a:rPr lang="fi-FI" sz="1600" dirty="0"/>
              <a:t> of </a:t>
            </a:r>
            <a:r>
              <a:rPr lang="fi-FI" sz="1600" dirty="0" err="1"/>
              <a:t>quality</a:t>
            </a:r>
            <a:r>
              <a:rPr lang="fi-FI" sz="1600" dirty="0"/>
              <a:t> </a:t>
            </a:r>
            <a:r>
              <a:rPr lang="fi-FI" sz="1600" dirty="0" err="1"/>
              <a:t>assurance</a:t>
            </a:r>
            <a:r>
              <a:rPr lang="fi-FI" sz="1600" dirty="0"/>
              <a:t> and </a:t>
            </a:r>
            <a:r>
              <a:rPr lang="fi-FI" sz="1600" dirty="0" err="1"/>
              <a:t>quality</a:t>
            </a:r>
            <a:r>
              <a:rPr lang="fi-FI" sz="1600" dirty="0"/>
              <a:t> </a:t>
            </a:r>
            <a:r>
              <a:rPr lang="fi-FI" sz="1600" dirty="0" err="1" smtClean="0"/>
              <a:t>work</a:t>
            </a:r>
            <a:endParaRPr lang="fi-FI" sz="1600" dirty="0" smtClean="0"/>
          </a:p>
          <a:p>
            <a:pPr marL="342900" indent="-342900">
              <a:buFont typeface="Arial" panose="020B0604020202020204" pitchFamily="34" charset="0"/>
              <a:buChar char="•"/>
            </a:pPr>
            <a:endParaRPr lang="fi-FI" sz="1600" dirty="0"/>
          </a:p>
          <a:p>
            <a:pPr marL="342900" indent="-342900">
              <a:buFont typeface="Arial" panose="020B0604020202020204" pitchFamily="34" charset="0"/>
              <a:buChar char="•"/>
            </a:pPr>
            <a:r>
              <a:rPr lang="fi-FI" sz="1600" dirty="0" err="1"/>
              <a:t>Cooperates</a:t>
            </a:r>
            <a:r>
              <a:rPr lang="fi-FI" sz="1600" dirty="0"/>
              <a:t> </a:t>
            </a:r>
            <a:r>
              <a:rPr lang="fi-FI" sz="1600" dirty="0" err="1"/>
              <a:t>actively</a:t>
            </a:r>
            <a:r>
              <a:rPr lang="fi-FI" sz="1600" dirty="0"/>
              <a:t> in </a:t>
            </a:r>
            <a:r>
              <a:rPr lang="fi-FI" sz="1600" dirty="0" err="1"/>
              <a:t>international</a:t>
            </a:r>
            <a:r>
              <a:rPr lang="fi-FI" sz="1600" dirty="0"/>
              <a:t> </a:t>
            </a:r>
            <a:r>
              <a:rPr lang="fi-FI" sz="1600" dirty="0" err="1"/>
              <a:t>networks</a:t>
            </a:r>
            <a:r>
              <a:rPr lang="fi-FI" sz="1600" dirty="0"/>
              <a:t> on QA (ENQA, NOQA, INQAAHE</a:t>
            </a:r>
            <a:r>
              <a:rPr lang="fi-FI" sz="1600" dirty="0" smtClean="0"/>
              <a:t>)</a:t>
            </a:r>
          </a:p>
          <a:p>
            <a:pPr marL="342900" indent="-342900">
              <a:buFont typeface="Arial" panose="020B0604020202020204" pitchFamily="34" charset="0"/>
              <a:buChar char="•"/>
            </a:pPr>
            <a:endParaRPr lang="fi-FI" sz="1600" dirty="0" smtClean="0"/>
          </a:p>
          <a:p>
            <a:pPr marL="342900" indent="-342900">
              <a:buFont typeface="Arial" panose="020B0604020202020204" pitchFamily="34" charset="0"/>
              <a:buChar char="•"/>
            </a:pPr>
            <a:r>
              <a:rPr lang="fi-FI" sz="1600" dirty="0" smtClean="0"/>
              <a:t>Full </a:t>
            </a:r>
            <a:r>
              <a:rPr lang="fi-FI" sz="1600" dirty="0" err="1" smtClean="0"/>
              <a:t>member</a:t>
            </a:r>
            <a:r>
              <a:rPr lang="fi-FI" sz="1600" dirty="0" smtClean="0"/>
              <a:t> of ENQA</a:t>
            </a:r>
          </a:p>
          <a:p>
            <a:pPr marL="342900" indent="-342900">
              <a:buFont typeface="Arial" panose="020B0604020202020204" pitchFamily="34" charset="0"/>
              <a:buChar char="•"/>
            </a:pPr>
            <a:r>
              <a:rPr lang="fi-FI" sz="1600" dirty="0" err="1" smtClean="0"/>
              <a:t>Listed</a:t>
            </a:r>
            <a:r>
              <a:rPr lang="fi-FI" sz="1600" dirty="0" smtClean="0"/>
              <a:t> in EQAR 2010 -</a:t>
            </a:r>
            <a:endParaRPr lang="fi-FI" sz="1600" dirty="0"/>
          </a:p>
        </p:txBody>
      </p:sp>
      <p:sp>
        <p:nvSpPr>
          <p:cNvPr id="3" name="Suorakulmio 2"/>
          <p:cNvSpPr/>
          <p:nvPr/>
        </p:nvSpPr>
        <p:spPr>
          <a:xfrm>
            <a:off x="4644008" y="1473553"/>
            <a:ext cx="4572000" cy="3600986"/>
          </a:xfrm>
          <a:prstGeom prst="rect">
            <a:avLst/>
          </a:prstGeom>
        </p:spPr>
        <p:txBody>
          <a:bodyPr>
            <a:spAutoFit/>
          </a:bodyPr>
          <a:lstStyle/>
          <a:p>
            <a:pPr algn="ctr"/>
            <a:r>
              <a:rPr lang="fi-FI" dirty="0">
                <a:solidFill>
                  <a:srgbClr val="1F9CE0"/>
                </a:solidFill>
              </a:rPr>
              <a:t>MINISTRY OF EDUCATION AND CULTURE</a:t>
            </a:r>
          </a:p>
          <a:p>
            <a:pPr marL="285750" indent="-285750">
              <a:buFont typeface="Arial" panose="020B0604020202020204" pitchFamily="34" charset="0"/>
              <a:buChar char="•"/>
            </a:pPr>
            <a:r>
              <a:rPr lang="fi-FI" sz="1600" dirty="0" err="1" smtClean="0"/>
              <a:t>Responsible</a:t>
            </a:r>
            <a:r>
              <a:rPr lang="fi-FI" sz="1600" dirty="0" smtClean="0"/>
              <a:t> </a:t>
            </a:r>
            <a:r>
              <a:rPr lang="fi-FI" sz="1600" dirty="0"/>
              <a:t>for </a:t>
            </a:r>
            <a:r>
              <a:rPr lang="fi-FI" sz="1600" dirty="0" err="1"/>
              <a:t>steering</a:t>
            </a:r>
            <a:r>
              <a:rPr lang="fi-FI" sz="1600" dirty="0"/>
              <a:t> of </a:t>
            </a:r>
            <a:r>
              <a:rPr lang="fi-FI" sz="1600" dirty="0" err="1" smtClean="0"/>
              <a:t>HEIs</a:t>
            </a:r>
            <a:r>
              <a:rPr lang="fi-FI" sz="1600" dirty="0" smtClean="0"/>
              <a:t> </a:t>
            </a:r>
            <a:r>
              <a:rPr lang="fi-FI" sz="1600" dirty="0"/>
              <a:t>(</a:t>
            </a:r>
            <a:r>
              <a:rPr lang="fi-FI" sz="1600" dirty="0" err="1"/>
              <a:t>financial</a:t>
            </a:r>
            <a:r>
              <a:rPr lang="fi-FI" sz="1600" dirty="0"/>
              <a:t> </a:t>
            </a:r>
            <a:r>
              <a:rPr lang="fi-FI" sz="1600" dirty="0" err="1"/>
              <a:t>steering</a:t>
            </a:r>
            <a:r>
              <a:rPr lang="fi-FI" sz="1600" dirty="0"/>
              <a:t> and </a:t>
            </a:r>
            <a:r>
              <a:rPr lang="fi-FI" sz="1600" dirty="0" err="1"/>
              <a:t>indicators</a:t>
            </a:r>
            <a:r>
              <a:rPr lang="fi-FI" sz="1600" dirty="0"/>
              <a:t>, </a:t>
            </a:r>
            <a:r>
              <a:rPr lang="fi-FI" sz="1600" dirty="0" err="1"/>
              <a:t>performance</a:t>
            </a:r>
            <a:r>
              <a:rPr lang="fi-FI" sz="1600" dirty="0"/>
              <a:t> </a:t>
            </a:r>
            <a:r>
              <a:rPr lang="fi-FI" sz="1600" dirty="0" err="1"/>
              <a:t>agreements</a:t>
            </a:r>
            <a:r>
              <a:rPr lang="fi-FI" sz="1600" dirty="0"/>
              <a:t> </a:t>
            </a:r>
            <a:r>
              <a:rPr lang="fi-FI" sz="1600" dirty="0" err="1"/>
              <a:t>with</a:t>
            </a:r>
            <a:r>
              <a:rPr lang="fi-FI" sz="1600" dirty="0"/>
              <a:t> </a:t>
            </a:r>
            <a:r>
              <a:rPr lang="fi-FI" sz="1600" dirty="0" err="1"/>
              <a:t>HEIs</a:t>
            </a:r>
            <a:r>
              <a:rPr lang="fi-FI" sz="1600" dirty="0"/>
              <a:t>, </a:t>
            </a:r>
            <a:r>
              <a:rPr lang="fi-FI" sz="1600" dirty="0" err="1"/>
              <a:t>information</a:t>
            </a:r>
            <a:r>
              <a:rPr lang="fi-FI" sz="1600" dirty="0"/>
              <a:t> </a:t>
            </a:r>
            <a:r>
              <a:rPr lang="fi-FI" sz="1600" dirty="0" err="1"/>
              <a:t>steering</a:t>
            </a:r>
            <a:r>
              <a:rPr lang="fi-FI" sz="1600" dirty="0" smtClean="0"/>
              <a:t>)</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err="1"/>
              <a:t>R</a:t>
            </a:r>
            <a:r>
              <a:rPr lang="fi-FI" sz="1600" dirty="0" err="1" smtClean="0"/>
              <a:t>esponsible</a:t>
            </a:r>
            <a:r>
              <a:rPr lang="fi-FI" sz="1600" dirty="0" smtClean="0"/>
              <a:t> </a:t>
            </a:r>
            <a:r>
              <a:rPr lang="fi-FI" sz="1600" dirty="0"/>
              <a:t>for </a:t>
            </a:r>
            <a:r>
              <a:rPr lang="fi-FI" sz="1600" dirty="0" err="1"/>
              <a:t>steering</a:t>
            </a:r>
            <a:r>
              <a:rPr lang="fi-FI" sz="1600" dirty="0"/>
              <a:t> and </a:t>
            </a:r>
            <a:r>
              <a:rPr lang="fi-FI" sz="1600" dirty="0" err="1"/>
              <a:t>regulating</a:t>
            </a:r>
            <a:r>
              <a:rPr lang="fi-FI" sz="1600" dirty="0"/>
              <a:t> on </a:t>
            </a:r>
            <a:r>
              <a:rPr lang="fi-FI" sz="1600" dirty="0" err="1"/>
              <a:t>distribution</a:t>
            </a:r>
            <a:r>
              <a:rPr lang="fi-FI" sz="1600" dirty="0"/>
              <a:t> of </a:t>
            </a:r>
            <a:r>
              <a:rPr lang="fi-FI" sz="1600" dirty="0" err="1"/>
              <a:t>educational</a:t>
            </a:r>
            <a:r>
              <a:rPr lang="fi-FI" sz="1600" dirty="0"/>
              <a:t> </a:t>
            </a:r>
            <a:r>
              <a:rPr lang="fi-FI" sz="1600" dirty="0" err="1"/>
              <a:t>responsibilities</a:t>
            </a:r>
            <a:r>
              <a:rPr lang="fi-FI" sz="1600" dirty="0"/>
              <a:t> (</a:t>
            </a:r>
            <a:r>
              <a:rPr lang="fi-FI" sz="1600" dirty="0" err="1"/>
              <a:t>fields</a:t>
            </a:r>
            <a:r>
              <a:rPr lang="fi-FI" sz="1600" dirty="0"/>
              <a:t>, </a:t>
            </a:r>
            <a:r>
              <a:rPr lang="fi-FI" sz="1600" dirty="0" err="1"/>
              <a:t>degrees</a:t>
            </a:r>
            <a:r>
              <a:rPr lang="fi-FI" sz="1600" dirty="0"/>
              <a:t> and </a:t>
            </a:r>
            <a:r>
              <a:rPr lang="fi-FI" sz="1600" dirty="0" err="1"/>
              <a:t>specialisations</a:t>
            </a:r>
            <a:r>
              <a:rPr lang="fi-FI" sz="1600" dirty="0"/>
              <a:t>) </a:t>
            </a:r>
            <a:r>
              <a:rPr lang="fi-FI" sz="1600" dirty="0" err="1"/>
              <a:t>based</a:t>
            </a:r>
            <a:r>
              <a:rPr lang="fi-FI" sz="1600" dirty="0"/>
              <a:t> on </a:t>
            </a:r>
            <a:r>
              <a:rPr lang="fi-FI" sz="1600" dirty="0" err="1"/>
              <a:t>the</a:t>
            </a:r>
            <a:r>
              <a:rPr lang="fi-FI" sz="1600" dirty="0"/>
              <a:t> </a:t>
            </a:r>
            <a:r>
              <a:rPr lang="fi-FI" sz="1600" dirty="0" err="1"/>
              <a:t>proposals</a:t>
            </a:r>
            <a:r>
              <a:rPr lang="fi-FI" sz="1600" dirty="0"/>
              <a:t> of </a:t>
            </a:r>
            <a:r>
              <a:rPr lang="fi-FI" sz="1600" dirty="0" err="1"/>
              <a:t>the</a:t>
            </a:r>
            <a:r>
              <a:rPr lang="fi-FI" sz="1600" dirty="0"/>
              <a:t> </a:t>
            </a:r>
            <a:r>
              <a:rPr lang="fi-FI" sz="1600" dirty="0" err="1"/>
              <a:t>universities</a:t>
            </a:r>
            <a:r>
              <a:rPr lang="fi-FI" sz="1600" dirty="0"/>
              <a:t> </a:t>
            </a:r>
            <a:r>
              <a:rPr lang="fi-FI" sz="1600" dirty="0" err="1"/>
              <a:t>or</a:t>
            </a:r>
            <a:r>
              <a:rPr lang="fi-FI" sz="1600" dirty="0"/>
              <a:t> </a:t>
            </a:r>
            <a:r>
              <a:rPr lang="fi-FI" sz="1600" dirty="0" err="1"/>
              <a:t>universities</a:t>
            </a:r>
            <a:r>
              <a:rPr lang="fi-FI" sz="1600" dirty="0"/>
              <a:t> of </a:t>
            </a:r>
            <a:r>
              <a:rPr lang="fi-FI" sz="1600" dirty="0" err="1"/>
              <a:t>applied</a:t>
            </a:r>
            <a:r>
              <a:rPr lang="fi-FI" sz="1600" dirty="0"/>
              <a:t> </a:t>
            </a:r>
            <a:r>
              <a:rPr lang="fi-FI" sz="1600" dirty="0" err="1" smtClean="0"/>
              <a:t>sciences</a:t>
            </a:r>
            <a:endParaRPr lang="fi-FI" sz="1600" dirty="0" smtClean="0"/>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err="1"/>
              <a:t>R</a:t>
            </a:r>
            <a:r>
              <a:rPr lang="fi-FI" sz="1600" dirty="0" err="1" smtClean="0"/>
              <a:t>esponsible</a:t>
            </a:r>
            <a:r>
              <a:rPr lang="fi-FI" sz="1600" dirty="0" smtClean="0"/>
              <a:t> </a:t>
            </a:r>
            <a:r>
              <a:rPr lang="fi-FI" sz="1600" dirty="0"/>
              <a:t>for nation-</a:t>
            </a:r>
            <a:r>
              <a:rPr lang="fi-FI" sz="1600" dirty="0" err="1"/>
              <a:t>wide</a:t>
            </a:r>
            <a:r>
              <a:rPr lang="fi-FI" sz="1600" dirty="0"/>
              <a:t> </a:t>
            </a:r>
            <a:r>
              <a:rPr lang="fi-FI" sz="1600" dirty="0" err="1"/>
              <a:t>student</a:t>
            </a:r>
            <a:r>
              <a:rPr lang="fi-FI" sz="1600" dirty="0"/>
              <a:t> </a:t>
            </a:r>
            <a:r>
              <a:rPr lang="fi-FI" sz="1600" dirty="0" err="1"/>
              <a:t>surveys</a:t>
            </a:r>
            <a:r>
              <a:rPr lang="fi-FI" sz="1600" dirty="0"/>
              <a:t> (</a:t>
            </a:r>
            <a:r>
              <a:rPr lang="fi-FI" sz="1600" dirty="0" err="1"/>
              <a:t>Bachelor’s</a:t>
            </a:r>
            <a:r>
              <a:rPr lang="fi-FI" sz="1600" dirty="0"/>
              <a:t> </a:t>
            </a:r>
            <a:r>
              <a:rPr lang="fi-FI" sz="1600" dirty="0" err="1"/>
              <a:t>level</a:t>
            </a:r>
            <a:r>
              <a:rPr lang="fi-FI" sz="1600" dirty="0"/>
              <a:t> </a:t>
            </a:r>
            <a:r>
              <a:rPr lang="fi-FI" sz="1600" dirty="0" err="1"/>
              <a:t>graduates</a:t>
            </a:r>
            <a:r>
              <a:rPr lang="fi-FI" sz="1600" dirty="0"/>
              <a:t>)</a:t>
            </a:r>
          </a:p>
        </p:txBody>
      </p:sp>
    </p:spTree>
    <p:extLst>
      <p:ext uri="{BB962C8B-B14F-4D97-AF65-F5344CB8AC3E}">
        <p14:creationId xmlns:p14="http://schemas.microsoft.com/office/powerpoint/2010/main" val="1637099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8219256" cy="779731"/>
          </a:xfrm>
        </p:spPr>
        <p:txBody>
          <a:bodyPr>
            <a:normAutofit/>
          </a:bodyPr>
          <a:lstStyle/>
          <a:p>
            <a:r>
              <a:rPr lang="en-GB" sz="3200" b="1" dirty="0" smtClean="0"/>
              <a:t>Quality policy</a:t>
            </a:r>
            <a:endParaRPr lang="en-GB" sz="3200" b="1" dirty="0">
              <a:solidFill>
                <a:srgbClr val="74AF27"/>
              </a:solidFill>
            </a:endParaRPr>
          </a:p>
        </p:txBody>
      </p:sp>
      <p:sp>
        <p:nvSpPr>
          <p:cNvPr id="5" name="Content Placeholder 4"/>
          <p:cNvSpPr>
            <a:spLocks noGrp="1"/>
          </p:cNvSpPr>
          <p:nvPr>
            <p:ph idx="1"/>
          </p:nvPr>
        </p:nvSpPr>
        <p:spPr>
          <a:xfrm>
            <a:off x="457200" y="1184394"/>
            <a:ext cx="8229600" cy="4980909"/>
          </a:xfrm>
        </p:spPr>
        <p:txBody>
          <a:bodyPr>
            <a:noAutofit/>
          </a:bodyPr>
          <a:lstStyle/>
          <a:p>
            <a:pPr>
              <a:lnSpc>
                <a:spcPts val="2800"/>
              </a:lnSpc>
              <a:buFont typeface="+mj-lt"/>
              <a:buAutoNum type="alphaLcPeriod"/>
            </a:pPr>
            <a:r>
              <a:rPr lang="en-GB" sz="1800" b="1" dirty="0"/>
              <a:t>Objectives and rationale </a:t>
            </a:r>
            <a:r>
              <a:rPr lang="en-GB" sz="1800" dirty="0"/>
              <a:t>of the quality system</a:t>
            </a:r>
          </a:p>
          <a:p>
            <a:pPr>
              <a:lnSpc>
                <a:spcPts val="2800"/>
              </a:lnSpc>
              <a:buFont typeface="+mj-lt"/>
              <a:buAutoNum type="alphaLcPeriod"/>
            </a:pPr>
            <a:r>
              <a:rPr lang="en-GB" sz="1800" b="1" dirty="0"/>
              <a:t>Division of responsibility </a:t>
            </a:r>
            <a:r>
              <a:rPr lang="en-GB" sz="1800" dirty="0"/>
              <a:t>related to quality management</a:t>
            </a:r>
          </a:p>
          <a:p>
            <a:pPr>
              <a:lnSpc>
                <a:spcPts val="2800"/>
              </a:lnSpc>
              <a:buFont typeface="+mj-lt"/>
              <a:buAutoNum type="alphaLcPeriod"/>
            </a:pPr>
            <a:r>
              <a:rPr lang="en-GB" sz="1800" b="1" dirty="0"/>
              <a:t>Communication</a:t>
            </a:r>
            <a:r>
              <a:rPr lang="en-GB" sz="1800" dirty="0"/>
              <a:t> of the quality policy</a:t>
            </a:r>
          </a:p>
          <a:p>
            <a:pPr>
              <a:lnSpc>
                <a:spcPts val="2800"/>
              </a:lnSpc>
              <a:buFont typeface="+mj-lt"/>
              <a:buAutoNum type="alphaLcPeriod"/>
            </a:pPr>
            <a:r>
              <a:rPr lang="en-GB" sz="1800" b="1" dirty="0"/>
              <a:t>Linking</a:t>
            </a:r>
            <a:r>
              <a:rPr lang="en-GB" sz="1800" dirty="0"/>
              <a:t> of the quality policy </a:t>
            </a:r>
            <a:r>
              <a:rPr lang="en-GB" sz="1800" b="1" dirty="0"/>
              <a:t>to</a:t>
            </a:r>
            <a:r>
              <a:rPr lang="en-GB" sz="1800" dirty="0"/>
              <a:t> </a:t>
            </a:r>
            <a:r>
              <a:rPr lang="en-GB" sz="1800" b="1" dirty="0"/>
              <a:t>the institution’s </a:t>
            </a:r>
            <a:r>
              <a:rPr lang="en-GB" sz="1800" dirty="0"/>
              <a:t>overall </a:t>
            </a:r>
            <a:r>
              <a:rPr lang="en-GB" sz="1800" b="1" dirty="0"/>
              <a:t>strategy</a:t>
            </a:r>
          </a:p>
          <a:p>
            <a:pPr lvl="0"/>
            <a:endParaRPr lang="en-GB" sz="1800" dirty="0" smtClean="0"/>
          </a:p>
          <a:p>
            <a:pPr marL="0" lvl="0" indent="0">
              <a:buNone/>
            </a:pPr>
            <a:r>
              <a:rPr lang="en-GB" sz="1800" u="sng" dirty="0" smtClean="0"/>
              <a:t>Developing stage:</a:t>
            </a:r>
          </a:p>
          <a:p>
            <a:pPr marL="0" lvl="0" indent="0">
              <a:buNone/>
            </a:pPr>
            <a:endParaRPr lang="en-GB" sz="800" u="sng" dirty="0" smtClean="0"/>
          </a:p>
          <a:p>
            <a:pPr lvl="0"/>
            <a:r>
              <a:rPr lang="en-GB" sz="1800" i="1" dirty="0" smtClean="0"/>
              <a:t>The </a:t>
            </a:r>
            <a:r>
              <a:rPr lang="en-GB" sz="1800" i="1" dirty="0"/>
              <a:t>quality policy’s rationale, objectives and division of responsibilities are </a:t>
            </a:r>
            <a:r>
              <a:rPr lang="en-GB" sz="1800" b="1" i="1" dirty="0"/>
              <a:t>clearly defined </a:t>
            </a:r>
            <a:r>
              <a:rPr lang="en-GB" sz="1800" i="1" dirty="0"/>
              <a:t>and the result of an inclusive process. </a:t>
            </a:r>
            <a:endParaRPr lang="fi-FI" sz="1800" i="1" dirty="0"/>
          </a:p>
          <a:p>
            <a:pPr marL="0" indent="0">
              <a:buNone/>
            </a:pPr>
            <a:r>
              <a:rPr lang="en-GB" sz="1800" i="1" dirty="0"/>
              <a:t> </a:t>
            </a:r>
            <a:endParaRPr lang="fi-FI" sz="1800" i="1" dirty="0"/>
          </a:p>
          <a:p>
            <a:pPr lvl="0"/>
            <a:r>
              <a:rPr lang="en-GB" sz="1800" i="1" dirty="0"/>
              <a:t>The quality policy is </a:t>
            </a:r>
            <a:r>
              <a:rPr lang="en-GB" sz="1800" b="1" i="1" dirty="0"/>
              <a:t>accessible to all internal and external stakeholders</a:t>
            </a:r>
            <a:r>
              <a:rPr lang="en-GB" sz="1800" i="1" dirty="0"/>
              <a:t>, taking their information needs into account.</a:t>
            </a:r>
            <a:endParaRPr lang="fi-FI" sz="1800" i="1" dirty="0"/>
          </a:p>
          <a:p>
            <a:pPr marL="0" indent="0">
              <a:buNone/>
            </a:pPr>
            <a:endParaRPr lang="fi-FI" sz="1800" i="1" dirty="0"/>
          </a:p>
          <a:p>
            <a:pPr lvl="0"/>
            <a:r>
              <a:rPr lang="en-GB" sz="1800" i="1" dirty="0"/>
              <a:t>The quality policy is </a:t>
            </a:r>
            <a:r>
              <a:rPr lang="en-GB" sz="1800" b="1" i="1" dirty="0"/>
              <a:t>clearly linked to the </a:t>
            </a:r>
            <a:r>
              <a:rPr lang="en-GB" sz="1800" i="1" dirty="0"/>
              <a:t>institution’s overall </a:t>
            </a:r>
            <a:r>
              <a:rPr lang="en-GB" sz="1800" b="1" i="1" dirty="0"/>
              <a:t>strategy</a:t>
            </a:r>
            <a:r>
              <a:rPr lang="en-GB" sz="1800" i="1" dirty="0"/>
              <a:t>. </a:t>
            </a:r>
            <a:endParaRPr lang="fi-FI" sz="1800" i="1" dirty="0"/>
          </a:p>
          <a:p>
            <a:pPr>
              <a:lnSpc>
                <a:spcPts val="2800"/>
              </a:lnSpc>
            </a:pPr>
            <a:endParaRPr lang="en-GB" sz="1800" dirty="0" smtClean="0"/>
          </a:p>
        </p:txBody>
      </p:sp>
    </p:spTree>
    <p:extLst>
      <p:ext uri="{BB962C8B-B14F-4D97-AF65-F5344CB8AC3E}">
        <p14:creationId xmlns:p14="http://schemas.microsoft.com/office/powerpoint/2010/main" val="2951595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19256" cy="779731"/>
          </a:xfrm>
        </p:spPr>
        <p:txBody>
          <a:bodyPr>
            <a:normAutofit/>
          </a:bodyPr>
          <a:lstStyle/>
          <a:p>
            <a:r>
              <a:rPr lang="en-GB" sz="2400" b="1" dirty="0" smtClean="0"/>
              <a:t>Quality system’s link with strategic management</a:t>
            </a:r>
            <a:endParaRPr lang="en-GB" sz="2400" b="1" dirty="0">
              <a:solidFill>
                <a:srgbClr val="74AF27"/>
              </a:solidFill>
            </a:endParaRPr>
          </a:p>
        </p:txBody>
      </p:sp>
      <p:sp>
        <p:nvSpPr>
          <p:cNvPr id="5" name="Content Placeholder 4"/>
          <p:cNvSpPr>
            <a:spLocks noGrp="1"/>
          </p:cNvSpPr>
          <p:nvPr>
            <p:ph idx="1"/>
          </p:nvPr>
        </p:nvSpPr>
        <p:spPr>
          <a:xfrm>
            <a:off x="457200" y="836712"/>
            <a:ext cx="8229600" cy="4956195"/>
          </a:xfrm>
        </p:spPr>
        <p:txBody>
          <a:bodyPr>
            <a:noAutofit/>
          </a:bodyPr>
          <a:lstStyle/>
          <a:p>
            <a:pPr lvl="0">
              <a:buFont typeface="+mj-lt"/>
              <a:buAutoNum type="alphaLcPeriod"/>
            </a:pPr>
            <a:r>
              <a:rPr lang="en-GB" sz="1800" b="1" dirty="0" smtClean="0"/>
              <a:t>Information produced </a:t>
            </a:r>
            <a:r>
              <a:rPr lang="en-GB" sz="1800" dirty="0" smtClean="0"/>
              <a:t>by the quality system for strategic management</a:t>
            </a:r>
          </a:p>
          <a:p>
            <a:pPr lvl="0">
              <a:buFont typeface="+mj-lt"/>
              <a:buAutoNum type="alphaLcPeriod"/>
            </a:pPr>
            <a:r>
              <a:rPr lang="en-GB" sz="1800" dirty="0" smtClean="0"/>
              <a:t>Functioning of the quality system </a:t>
            </a:r>
            <a:r>
              <a:rPr lang="en-GB" sz="1800" b="1" dirty="0" smtClean="0"/>
              <a:t>at different organisational levels and units</a:t>
            </a:r>
          </a:p>
          <a:p>
            <a:pPr lvl="0">
              <a:buFont typeface="+mj-lt"/>
              <a:buAutoNum type="alphaLcPeriod"/>
            </a:pPr>
            <a:r>
              <a:rPr lang="en-GB" sz="1800" dirty="0" smtClean="0"/>
              <a:t>Functioning of the </a:t>
            </a:r>
            <a:r>
              <a:rPr lang="en-GB" sz="1800" b="1" dirty="0" smtClean="0"/>
              <a:t>division of responsibility and commitment </a:t>
            </a:r>
            <a:r>
              <a:rPr lang="en-GB" sz="1800" dirty="0" smtClean="0"/>
              <a:t>of various parties in the quality work</a:t>
            </a:r>
          </a:p>
          <a:p>
            <a:pPr lvl="0"/>
            <a:endParaRPr lang="en-GB" sz="1800" dirty="0" smtClean="0"/>
          </a:p>
          <a:p>
            <a:pPr marL="0" lvl="0" indent="0">
              <a:buNone/>
            </a:pPr>
            <a:r>
              <a:rPr lang="en-GB" sz="1800" u="sng" dirty="0" smtClean="0"/>
              <a:t>Developing stage:</a:t>
            </a:r>
          </a:p>
          <a:p>
            <a:pPr lvl="0"/>
            <a:endParaRPr lang="en-GB" sz="800" i="1" dirty="0" smtClean="0"/>
          </a:p>
          <a:p>
            <a:pPr lvl="0"/>
            <a:r>
              <a:rPr lang="en-GB" sz="1600" i="1" dirty="0" smtClean="0"/>
              <a:t>The </a:t>
            </a:r>
            <a:r>
              <a:rPr lang="en-GB" sz="1600" i="1" dirty="0"/>
              <a:t>quality system and </a:t>
            </a:r>
            <a:r>
              <a:rPr lang="en-GB" sz="1600" b="1" i="1" dirty="0"/>
              <a:t>the information it produces</a:t>
            </a:r>
            <a:r>
              <a:rPr lang="en-GB" sz="1600" i="1" dirty="0"/>
              <a:t> </a:t>
            </a:r>
            <a:r>
              <a:rPr lang="en-GB" sz="1600" b="1" i="1" dirty="0"/>
              <a:t>serve strategic and operations management. </a:t>
            </a:r>
            <a:endParaRPr lang="fi-FI" sz="1600" b="1" i="1" dirty="0"/>
          </a:p>
          <a:p>
            <a:pPr marL="0" indent="0">
              <a:buNone/>
            </a:pPr>
            <a:endParaRPr lang="fi-FI" sz="1600" i="1" dirty="0"/>
          </a:p>
          <a:p>
            <a:pPr lvl="0"/>
            <a:r>
              <a:rPr lang="en-GB" sz="1600" i="1" dirty="0"/>
              <a:t>Established procedures ensure that </a:t>
            </a:r>
            <a:r>
              <a:rPr lang="en-GB" sz="1600" b="1" i="1" dirty="0"/>
              <a:t>the information produced is put to use and communicated systematically </a:t>
            </a:r>
            <a:r>
              <a:rPr lang="en-GB" sz="1600" i="1" dirty="0"/>
              <a:t>within the institution and to external stakeholders. </a:t>
            </a:r>
            <a:endParaRPr lang="fi-FI" sz="1600" i="1" dirty="0"/>
          </a:p>
          <a:p>
            <a:pPr marL="0" indent="0">
              <a:buNone/>
            </a:pPr>
            <a:endParaRPr lang="fi-FI" sz="1600" i="1" dirty="0"/>
          </a:p>
          <a:p>
            <a:pPr lvl="0"/>
            <a:r>
              <a:rPr lang="en-GB" sz="1600" i="1" dirty="0"/>
              <a:t>The system </a:t>
            </a:r>
            <a:r>
              <a:rPr lang="en-GB" sz="1600" b="1" i="1" dirty="0"/>
              <a:t>works evenly across </a:t>
            </a:r>
            <a:r>
              <a:rPr lang="en-GB" sz="1600" i="1" dirty="0"/>
              <a:t>different organisational levels and units. </a:t>
            </a:r>
            <a:endParaRPr lang="fi-FI" sz="1600" i="1" dirty="0"/>
          </a:p>
          <a:p>
            <a:pPr marL="0" indent="0">
              <a:buNone/>
            </a:pPr>
            <a:endParaRPr lang="fi-FI" sz="1600" i="1" dirty="0"/>
          </a:p>
          <a:p>
            <a:pPr lvl="0"/>
            <a:r>
              <a:rPr lang="en-GB" sz="1600" b="1" i="1" dirty="0"/>
              <a:t>The division of responsibility is effective</a:t>
            </a:r>
            <a:r>
              <a:rPr lang="en-GB" sz="1600" i="1" dirty="0"/>
              <a:t>, and roles and responsibilities in the institution’s quality work are executed </a:t>
            </a:r>
            <a:r>
              <a:rPr lang="en-GB" sz="1600" b="1" i="1" dirty="0"/>
              <a:t>with commitment</a:t>
            </a:r>
            <a:r>
              <a:rPr lang="en-GB" sz="1600" i="1" dirty="0"/>
              <a:t>. </a:t>
            </a:r>
            <a:endParaRPr lang="fi-FI" sz="1600" i="1" dirty="0"/>
          </a:p>
          <a:p>
            <a:pPr>
              <a:lnSpc>
                <a:spcPts val="2800"/>
              </a:lnSpc>
            </a:pPr>
            <a:endParaRPr lang="en-GB" sz="1800" dirty="0" smtClean="0"/>
          </a:p>
        </p:txBody>
      </p:sp>
    </p:spTree>
    <p:extLst>
      <p:ext uri="{BB962C8B-B14F-4D97-AF65-F5344CB8AC3E}">
        <p14:creationId xmlns:p14="http://schemas.microsoft.com/office/powerpoint/2010/main" val="2434552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9256" cy="779731"/>
          </a:xfrm>
        </p:spPr>
        <p:txBody>
          <a:bodyPr>
            <a:normAutofit/>
          </a:bodyPr>
          <a:lstStyle/>
          <a:p>
            <a:r>
              <a:rPr lang="en-GB" sz="3200" b="1" dirty="0" smtClean="0"/>
              <a:t>Development of the quality system</a:t>
            </a:r>
            <a:endParaRPr lang="en-GB" sz="32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pPr lvl="0">
              <a:buFont typeface="+mj-lt"/>
              <a:buAutoNum type="alphaLcPeriod"/>
            </a:pPr>
            <a:r>
              <a:rPr lang="en-GB" sz="1800" dirty="0"/>
              <a:t>P</a:t>
            </a:r>
            <a:r>
              <a:rPr lang="en-GB" sz="1800" dirty="0" smtClean="0"/>
              <a:t>rocedures for developing the quality system</a:t>
            </a:r>
          </a:p>
          <a:p>
            <a:pPr lvl="0">
              <a:buFont typeface="+mj-lt"/>
              <a:buAutoNum type="alphaLcPeriod"/>
            </a:pPr>
            <a:r>
              <a:rPr lang="en-GB" sz="1800" dirty="0" smtClean="0"/>
              <a:t>Development stages of the quality system</a:t>
            </a:r>
          </a:p>
          <a:p>
            <a:pPr lvl="0"/>
            <a:endParaRPr lang="en-GB" sz="1800" dirty="0"/>
          </a:p>
          <a:p>
            <a:pPr marL="0" lvl="0" indent="0">
              <a:buNone/>
            </a:pPr>
            <a:r>
              <a:rPr lang="en-GB" sz="1800" u="sng" dirty="0" smtClean="0"/>
              <a:t>Developing stage:</a:t>
            </a:r>
          </a:p>
          <a:p>
            <a:pPr marL="0" lvl="0" indent="0">
              <a:buNone/>
            </a:pPr>
            <a:endParaRPr lang="en-GB" sz="800" dirty="0" smtClean="0"/>
          </a:p>
          <a:p>
            <a:pPr lvl="0"/>
            <a:r>
              <a:rPr lang="en-GB" sz="1800" i="1" dirty="0" smtClean="0"/>
              <a:t>The </a:t>
            </a:r>
            <a:r>
              <a:rPr lang="en-GB" sz="1800" i="1" dirty="0"/>
              <a:t>HEI has in place </a:t>
            </a:r>
            <a:r>
              <a:rPr lang="en-GB" sz="1800" b="1" i="1" dirty="0"/>
              <a:t>well-functioning procedures </a:t>
            </a:r>
            <a:r>
              <a:rPr lang="en-GB" sz="1800" i="1" dirty="0"/>
              <a:t>to evaluate and develop the quality system. </a:t>
            </a:r>
            <a:endParaRPr lang="fi-FI" sz="1800" i="1" dirty="0"/>
          </a:p>
          <a:p>
            <a:pPr lvl="0"/>
            <a:endParaRPr lang="en-GB" sz="1800" i="1" dirty="0" smtClean="0"/>
          </a:p>
          <a:p>
            <a:pPr lvl="0"/>
            <a:r>
              <a:rPr lang="en-GB" sz="1800" i="1" dirty="0" smtClean="0"/>
              <a:t>The </a:t>
            </a:r>
            <a:r>
              <a:rPr lang="en-GB" sz="1800" i="1" dirty="0"/>
              <a:t>institution is </a:t>
            </a:r>
            <a:r>
              <a:rPr lang="en-GB" sz="1800" b="1" i="1" dirty="0"/>
              <a:t>able to identify the system’s strengths and areas in need of development</a:t>
            </a:r>
            <a:r>
              <a:rPr lang="en-GB" sz="1800" i="1" dirty="0"/>
              <a:t>, and development work is systematic. </a:t>
            </a:r>
            <a:endParaRPr lang="fi-FI" sz="1800" i="1" dirty="0"/>
          </a:p>
          <a:p>
            <a:pPr lvl="0">
              <a:lnSpc>
                <a:spcPts val="2800"/>
              </a:lnSpc>
            </a:pPr>
            <a:endParaRPr lang="en-GB" sz="1800" i="1" dirty="0" smtClean="0"/>
          </a:p>
          <a:p>
            <a:r>
              <a:rPr lang="en-GB" sz="1800" b="1" i="1" dirty="0" smtClean="0"/>
              <a:t>The development </a:t>
            </a:r>
            <a:r>
              <a:rPr lang="en-GB" sz="1800" i="1" dirty="0" smtClean="0"/>
              <a:t>of the quality system after the first audit has been </a:t>
            </a:r>
            <a:r>
              <a:rPr lang="en-GB" sz="1800" b="1" i="1" dirty="0" smtClean="0"/>
              <a:t>systematic</a:t>
            </a:r>
            <a:r>
              <a:rPr lang="en-GB" sz="1800" i="1" dirty="0" smtClean="0"/>
              <a:t>. The system </a:t>
            </a:r>
            <a:r>
              <a:rPr lang="en-GB" sz="1800" b="1" i="1" dirty="0" smtClean="0"/>
              <a:t>works better than before</a:t>
            </a:r>
            <a:r>
              <a:rPr lang="en-GB" sz="1800" i="1" dirty="0" smtClean="0"/>
              <a:t>.</a:t>
            </a:r>
            <a:endParaRPr lang="fi-FI" sz="1800" i="1" dirty="0" smtClean="0"/>
          </a:p>
          <a:p>
            <a:pPr>
              <a:lnSpc>
                <a:spcPts val="2800"/>
              </a:lnSpc>
            </a:pPr>
            <a:endParaRPr lang="en-GB" sz="1800" dirty="0" smtClean="0"/>
          </a:p>
        </p:txBody>
      </p:sp>
    </p:spTree>
    <p:extLst>
      <p:ext uri="{BB962C8B-B14F-4D97-AF65-F5344CB8AC3E}">
        <p14:creationId xmlns:p14="http://schemas.microsoft.com/office/powerpoint/2010/main" val="1411308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9256" cy="779731"/>
          </a:xfrm>
        </p:spPr>
        <p:txBody>
          <a:bodyPr>
            <a:normAutofit/>
          </a:bodyPr>
          <a:lstStyle/>
          <a:p>
            <a:r>
              <a:rPr lang="en-GB" sz="3200" b="1" dirty="0" smtClean="0"/>
              <a:t>The quality system as a whole</a:t>
            </a:r>
            <a:endParaRPr lang="en-GB" sz="32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pPr>
              <a:buFont typeface="+mj-lt"/>
              <a:buAutoNum type="alphaLcPeriod"/>
            </a:pPr>
            <a:r>
              <a:rPr lang="en-GB" sz="1800" b="1" dirty="0" smtClean="0"/>
              <a:t>Functioning</a:t>
            </a:r>
            <a:r>
              <a:rPr lang="en-GB" sz="1800" dirty="0" smtClean="0"/>
              <a:t> of the quality management procedures </a:t>
            </a:r>
            <a:r>
              <a:rPr lang="en-GB" sz="1800" b="1" dirty="0" smtClean="0"/>
              <a:t>as a coherent system</a:t>
            </a:r>
          </a:p>
          <a:p>
            <a:pPr>
              <a:buFont typeface="+mj-lt"/>
              <a:buAutoNum type="alphaLcPeriod"/>
            </a:pPr>
            <a:r>
              <a:rPr lang="en-GB" sz="1800" b="1" dirty="0" smtClean="0"/>
              <a:t>Comprehensiveness and effectiveness </a:t>
            </a:r>
            <a:r>
              <a:rPr lang="en-GB" sz="1800" dirty="0" smtClean="0"/>
              <a:t>of the quality system</a:t>
            </a:r>
          </a:p>
          <a:p>
            <a:pPr>
              <a:buFont typeface="+mj-lt"/>
              <a:buAutoNum type="alphaLcPeriod"/>
            </a:pPr>
            <a:r>
              <a:rPr lang="en-GB" sz="1800" b="1" dirty="0" smtClean="0"/>
              <a:t>Quality culture </a:t>
            </a:r>
            <a:r>
              <a:rPr lang="en-GB" sz="1800" dirty="0" smtClean="0"/>
              <a:t>of the institution</a:t>
            </a:r>
          </a:p>
          <a:p>
            <a:pPr>
              <a:lnSpc>
                <a:spcPts val="2800"/>
              </a:lnSpc>
            </a:pPr>
            <a:endParaRPr lang="en-GB" sz="1800" dirty="0" smtClean="0"/>
          </a:p>
          <a:p>
            <a:pPr marL="0" indent="0">
              <a:lnSpc>
                <a:spcPts val="2800"/>
              </a:lnSpc>
              <a:buNone/>
            </a:pPr>
            <a:r>
              <a:rPr lang="en-GB" sz="1800" u="sng" dirty="0" smtClean="0"/>
              <a:t>Developing stage:</a:t>
            </a:r>
          </a:p>
          <a:p>
            <a:pPr marL="0" indent="0">
              <a:buNone/>
            </a:pPr>
            <a:endParaRPr lang="en-GB" sz="1800" u="sng" dirty="0" smtClean="0"/>
          </a:p>
          <a:p>
            <a:pPr lvl="0"/>
            <a:r>
              <a:rPr lang="en-GB" sz="1800" i="1" dirty="0" smtClean="0"/>
              <a:t>The </a:t>
            </a:r>
            <a:r>
              <a:rPr lang="en-GB" sz="1800" i="1" dirty="0"/>
              <a:t>quality management procedures </a:t>
            </a:r>
            <a:r>
              <a:rPr lang="en-GB" sz="1800" b="1" i="1" dirty="0"/>
              <a:t>constitute a functioning system</a:t>
            </a:r>
            <a:r>
              <a:rPr lang="en-GB" sz="1800" i="1" dirty="0"/>
              <a:t>. </a:t>
            </a:r>
            <a:endParaRPr lang="fi-FI" sz="1800" i="1" dirty="0"/>
          </a:p>
          <a:p>
            <a:pPr marL="0" indent="0">
              <a:buNone/>
            </a:pPr>
            <a:endParaRPr lang="fi-FI" sz="1800" i="1" dirty="0"/>
          </a:p>
          <a:p>
            <a:pPr lvl="0"/>
            <a:r>
              <a:rPr lang="en-GB" sz="1800" i="1" dirty="0"/>
              <a:t>The quality system </a:t>
            </a:r>
            <a:r>
              <a:rPr lang="en-GB" sz="1800" b="1" i="1" dirty="0"/>
              <a:t>covers the essential parts of the core duties of the HEI and provides support for the development </a:t>
            </a:r>
            <a:r>
              <a:rPr lang="en-GB" sz="1800" i="1" dirty="0"/>
              <a:t>of the operations. There is </a:t>
            </a:r>
            <a:r>
              <a:rPr lang="en-GB" sz="1800" b="1" i="1" dirty="0"/>
              <a:t>evidence that the system has an impact </a:t>
            </a:r>
            <a:r>
              <a:rPr lang="en-GB" sz="1800" i="1" dirty="0"/>
              <a:t>on the development of the core duties. </a:t>
            </a:r>
            <a:endParaRPr lang="fi-FI" sz="1800" i="1" dirty="0"/>
          </a:p>
          <a:p>
            <a:pPr marL="0" indent="0">
              <a:buNone/>
            </a:pPr>
            <a:endParaRPr lang="fi-FI" sz="1800" i="1" dirty="0"/>
          </a:p>
          <a:p>
            <a:pPr lvl="0"/>
            <a:r>
              <a:rPr lang="en-GB" sz="1800" i="1" dirty="0"/>
              <a:t>The development of the operations is based on </a:t>
            </a:r>
            <a:r>
              <a:rPr lang="en-GB" sz="1800" b="1" i="1" dirty="0"/>
              <a:t>an existing quality culture</a:t>
            </a:r>
            <a:r>
              <a:rPr lang="en-GB" sz="1800" i="1" dirty="0"/>
              <a:t>. </a:t>
            </a:r>
            <a:endParaRPr lang="fi-FI" sz="1800" i="1" dirty="0"/>
          </a:p>
          <a:p>
            <a:pPr marL="0" indent="0">
              <a:lnSpc>
                <a:spcPts val="2800"/>
              </a:lnSpc>
              <a:buNone/>
            </a:pPr>
            <a:endParaRPr lang="en-GB" sz="1800" dirty="0"/>
          </a:p>
        </p:txBody>
      </p:sp>
    </p:spTree>
    <p:extLst>
      <p:ext uri="{BB962C8B-B14F-4D97-AF65-F5344CB8AC3E}">
        <p14:creationId xmlns:p14="http://schemas.microsoft.com/office/powerpoint/2010/main" val="1537625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isällön paikkamerkki 2"/>
          <p:cNvGraphicFramePr>
            <a:graphicFrameLocks noGrp="1"/>
          </p:cNvGraphicFramePr>
          <p:nvPr>
            <p:ph idx="1"/>
            <p:extLst>
              <p:ext uri="{D42A27DB-BD31-4B8C-83A1-F6EECF244321}">
                <p14:modId xmlns:p14="http://schemas.microsoft.com/office/powerpoint/2010/main" val="3297220706"/>
              </p:ext>
            </p:extLst>
          </p:nvPr>
        </p:nvGraphicFramePr>
        <p:xfrm>
          <a:off x="611560" y="620688"/>
          <a:ext cx="79208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a:xfrm>
            <a:off x="467544" y="260648"/>
            <a:ext cx="8218487" cy="7794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1F9CE0"/>
                </a:solidFill>
                <a:latin typeface="Georgia" panose="02040502050405020303" pitchFamily="18" charset="0"/>
                <a:ea typeface="+mj-ea"/>
                <a:cs typeface="+mj-cs"/>
              </a:defRPr>
            </a:lvl1pPr>
          </a:lstStyle>
          <a:p>
            <a:pPr>
              <a:defRPr/>
            </a:pPr>
            <a:r>
              <a:rPr lang="sv-FI" sz="3200" b="1" dirty="0" smtClean="0"/>
              <a:t>Audit targets</a:t>
            </a:r>
            <a:r>
              <a:rPr lang="sv-FI" sz="3200" b="1" dirty="0" smtClean="0">
                <a:solidFill>
                  <a:srgbClr val="1B272C"/>
                </a:solidFill>
              </a:rPr>
              <a:t> </a:t>
            </a:r>
            <a:endParaRPr lang="en-GB" sz="3200" b="1" dirty="0"/>
          </a:p>
        </p:txBody>
      </p:sp>
    </p:spTree>
    <p:extLst>
      <p:ext uri="{BB962C8B-B14F-4D97-AF65-F5344CB8AC3E}">
        <p14:creationId xmlns:p14="http://schemas.microsoft.com/office/powerpoint/2010/main" val="2647604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9256" cy="779731"/>
          </a:xfrm>
        </p:spPr>
        <p:txBody>
          <a:bodyPr>
            <a:normAutofit/>
          </a:bodyPr>
          <a:lstStyle/>
          <a:p>
            <a:r>
              <a:rPr lang="en-GB" sz="3200" b="1" dirty="0" smtClean="0"/>
              <a:t>Criteria used in the audit</a:t>
            </a:r>
            <a:endParaRPr lang="en-GB" sz="3200" b="1" dirty="0">
              <a:solidFill>
                <a:srgbClr val="74AF27"/>
              </a:solidFill>
            </a:endParaRPr>
          </a:p>
        </p:txBody>
      </p:sp>
      <p:sp>
        <p:nvSpPr>
          <p:cNvPr id="5" name="Content Placeholder 4"/>
          <p:cNvSpPr>
            <a:spLocks noGrp="1"/>
          </p:cNvSpPr>
          <p:nvPr>
            <p:ph idx="1"/>
          </p:nvPr>
        </p:nvSpPr>
        <p:spPr>
          <a:xfrm>
            <a:off x="457200" y="1184395"/>
            <a:ext cx="8229600" cy="4608512"/>
          </a:xfrm>
        </p:spPr>
        <p:txBody>
          <a:bodyPr>
            <a:noAutofit/>
          </a:bodyPr>
          <a:lstStyle/>
          <a:p>
            <a:r>
              <a:rPr lang="en-GB" sz="1800" dirty="0" smtClean="0"/>
              <a:t>Audits employ a set of criteria that is based on a scale of four development stages of QA</a:t>
            </a:r>
          </a:p>
          <a:p>
            <a:pPr lvl="1">
              <a:buFont typeface="Wingdings" pitchFamily="2" charset="2"/>
              <a:buChar char="Ø"/>
            </a:pPr>
            <a:r>
              <a:rPr lang="en-GB" sz="1800" dirty="0"/>
              <a:t>a</a:t>
            </a:r>
            <a:r>
              <a:rPr lang="en-GB" sz="1800" dirty="0" smtClean="0"/>
              <a:t>bsent</a:t>
            </a:r>
          </a:p>
          <a:p>
            <a:pPr lvl="1">
              <a:buFont typeface="Wingdings" pitchFamily="2" charset="2"/>
              <a:buChar char="Ø"/>
            </a:pPr>
            <a:r>
              <a:rPr lang="en-GB" sz="1800" dirty="0" smtClean="0"/>
              <a:t>emerging</a:t>
            </a:r>
          </a:p>
          <a:p>
            <a:pPr lvl="1">
              <a:buFont typeface="Wingdings" pitchFamily="2" charset="2"/>
              <a:buChar char="Ø"/>
            </a:pPr>
            <a:r>
              <a:rPr lang="en-GB" sz="1800" dirty="0" smtClean="0"/>
              <a:t>developing</a:t>
            </a:r>
          </a:p>
          <a:p>
            <a:pPr lvl="1">
              <a:buFont typeface="Wingdings" pitchFamily="2" charset="2"/>
              <a:buChar char="Ø"/>
            </a:pPr>
            <a:r>
              <a:rPr lang="en-GB" sz="1800" dirty="0" smtClean="0"/>
              <a:t>advanced</a:t>
            </a:r>
          </a:p>
          <a:p>
            <a:pPr marL="396000" lvl="1" indent="0">
              <a:buNone/>
            </a:pPr>
            <a:endParaRPr lang="en-GB" sz="1800" dirty="0" smtClean="0"/>
          </a:p>
          <a:p>
            <a:r>
              <a:rPr lang="en-GB" sz="1800" dirty="0" smtClean="0"/>
              <a:t>The development phase for </a:t>
            </a:r>
            <a:r>
              <a:rPr lang="en-GB" sz="1800" b="1" dirty="0" smtClean="0"/>
              <a:t>each audit target is determined individually</a:t>
            </a:r>
            <a:r>
              <a:rPr lang="en-GB" sz="1800" dirty="0" smtClean="0"/>
              <a:t>, including each degree programme audited</a:t>
            </a:r>
          </a:p>
          <a:p>
            <a:endParaRPr lang="en-GB" sz="1800" dirty="0" smtClean="0"/>
          </a:p>
          <a:p>
            <a:r>
              <a:rPr lang="en-GB" sz="1800" dirty="0" smtClean="0"/>
              <a:t>Threshold for passing: The audit team can propose that the institution passes the audit if none of the targets are ‘absent’ and if the quality system as a whole is at least ‘developing’</a:t>
            </a:r>
          </a:p>
        </p:txBody>
      </p:sp>
    </p:spTree>
    <p:extLst>
      <p:ext uri="{BB962C8B-B14F-4D97-AF65-F5344CB8AC3E}">
        <p14:creationId xmlns:p14="http://schemas.microsoft.com/office/powerpoint/2010/main" val="3505489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395536" y="260648"/>
            <a:ext cx="8229600" cy="1012974"/>
          </a:xfrm>
        </p:spPr>
        <p:txBody>
          <a:bodyPr>
            <a:normAutofit/>
          </a:bodyPr>
          <a:lstStyle/>
          <a:p>
            <a:r>
              <a:rPr lang="fi-FI" sz="2600" b="1" dirty="0" smtClean="0"/>
              <a:t>Audit target 6. The quality system as a whole</a:t>
            </a:r>
            <a:endParaRPr lang="fi-FI" sz="2600" b="1" dirty="0"/>
          </a:p>
        </p:txBody>
      </p:sp>
      <p:pic>
        <p:nvPicPr>
          <p:cNvPr id="7" name="Kuva 6"/>
          <p:cNvPicPr>
            <a:picLocks noChangeAspect="1"/>
          </p:cNvPicPr>
          <p:nvPr/>
        </p:nvPicPr>
        <p:blipFill>
          <a:blip r:embed="rId2"/>
          <a:stretch>
            <a:fillRect/>
          </a:stretch>
        </p:blipFill>
        <p:spPr>
          <a:xfrm>
            <a:off x="179512" y="1268760"/>
            <a:ext cx="8892882" cy="4461116"/>
          </a:xfrm>
          <a:prstGeom prst="rect">
            <a:avLst/>
          </a:prstGeom>
        </p:spPr>
      </p:pic>
    </p:spTree>
    <p:extLst>
      <p:ext uri="{BB962C8B-B14F-4D97-AF65-F5344CB8AC3E}">
        <p14:creationId xmlns:p14="http://schemas.microsoft.com/office/powerpoint/2010/main" val="2929620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3" y="188640"/>
            <a:ext cx="8219256" cy="779731"/>
          </a:xfrm>
        </p:spPr>
        <p:txBody>
          <a:bodyPr>
            <a:normAutofit/>
          </a:bodyPr>
          <a:lstStyle/>
          <a:p>
            <a:r>
              <a:rPr lang="en-GB" sz="3200" b="1" dirty="0" smtClean="0"/>
              <a:t>Outcome of audit</a:t>
            </a:r>
            <a:endParaRPr lang="en-GB" sz="3200" b="1" dirty="0"/>
          </a:p>
        </p:txBody>
      </p:sp>
      <p:sp>
        <p:nvSpPr>
          <p:cNvPr id="5" name="Content Placeholder 4"/>
          <p:cNvSpPr>
            <a:spLocks noGrp="1"/>
          </p:cNvSpPr>
          <p:nvPr>
            <p:ph idx="1"/>
          </p:nvPr>
        </p:nvSpPr>
        <p:spPr>
          <a:xfrm>
            <a:off x="467543" y="1052736"/>
            <a:ext cx="8197033" cy="5112568"/>
          </a:xfrm>
        </p:spPr>
        <p:txBody>
          <a:bodyPr>
            <a:noAutofit/>
          </a:bodyPr>
          <a:lstStyle/>
          <a:p>
            <a:pPr>
              <a:spcAft>
                <a:spcPts val="1800"/>
              </a:spcAft>
            </a:pPr>
            <a:r>
              <a:rPr lang="en-GB" sz="1800" dirty="0" smtClean="0"/>
              <a:t>The FINEEC Higher Education Evaluation Committee decides </a:t>
            </a:r>
            <a:r>
              <a:rPr lang="en-US" sz="1800" dirty="0" smtClean="0"/>
              <a:t>on </a:t>
            </a:r>
            <a:r>
              <a:rPr lang="en-US" sz="1800" dirty="0"/>
              <a:t>the audit result on the basis of the appraisal by the audit team and on the audit </a:t>
            </a:r>
            <a:r>
              <a:rPr lang="en-US" sz="1800" dirty="0" smtClean="0"/>
              <a:t>report</a:t>
            </a:r>
          </a:p>
          <a:p>
            <a:pPr>
              <a:spcAft>
                <a:spcPts val="1800"/>
              </a:spcAft>
            </a:pPr>
            <a:r>
              <a:rPr lang="en-GB" sz="1800" dirty="0" smtClean="0"/>
              <a:t>The task of the Committee is to ensure that </a:t>
            </a:r>
            <a:r>
              <a:rPr lang="en-GB" sz="1800" b="1" dirty="0" smtClean="0"/>
              <a:t>decisions are impartial</a:t>
            </a:r>
          </a:p>
          <a:p>
            <a:pPr>
              <a:spcAft>
                <a:spcPts val="1000"/>
              </a:spcAft>
            </a:pPr>
            <a:r>
              <a:rPr lang="en-GB" sz="1800" dirty="0" smtClean="0"/>
              <a:t>HEIs that pass the audit receive a </a:t>
            </a:r>
            <a:r>
              <a:rPr lang="en-GB" sz="1800" b="1" dirty="0" smtClean="0"/>
              <a:t>quality label </a:t>
            </a:r>
            <a:r>
              <a:rPr lang="en-GB" sz="1800" dirty="0" smtClean="0"/>
              <a:t>and are added to </a:t>
            </a:r>
            <a:r>
              <a:rPr lang="en-GB" sz="1800" b="1" dirty="0" smtClean="0"/>
              <a:t>the register of audited institutions </a:t>
            </a:r>
            <a:r>
              <a:rPr lang="en-GB" sz="1800" dirty="0" smtClean="0"/>
              <a:t>maintained on FINEEC’s website</a:t>
            </a:r>
          </a:p>
          <a:p>
            <a:endParaRPr lang="en-US" sz="1800" b="1" dirty="0" smtClean="0"/>
          </a:p>
          <a:p>
            <a:endParaRPr lang="en-US" sz="1800" b="1" dirty="0"/>
          </a:p>
          <a:p>
            <a:r>
              <a:rPr lang="en-US" sz="1800" b="1" dirty="0" smtClean="0"/>
              <a:t>Appeals procedure </a:t>
            </a:r>
          </a:p>
          <a:p>
            <a:pPr lvl="1"/>
            <a:r>
              <a:rPr lang="en-US" sz="1600" dirty="0"/>
              <a:t>C</a:t>
            </a:r>
            <a:r>
              <a:rPr lang="en-US" sz="1600" dirty="0" smtClean="0"/>
              <a:t>an </a:t>
            </a:r>
            <a:r>
              <a:rPr lang="en-US" sz="1600" dirty="0"/>
              <a:t>be used by higher education institutions to request a review of the result of an audit or re-audit conducted by </a:t>
            </a:r>
            <a:r>
              <a:rPr lang="en-US" sz="1600" dirty="0" smtClean="0"/>
              <a:t>FINEEC </a:t>
            </a:r>
          </a:p>
          <a:p>
            <a:pPr lvl="1">
              <a:spcAft>
                <a:spcPts val="1000"/>
              </a:spcAft>
            </a:pPr>
            <a:r>
              <a:rPr lang="en-US" sz="1600" dirty="0" smtClean="0"/>
              <a:t>The </a:t>
            </a:r>
            <a:r>
              <a:rPr lang="en-US" sz="1600" dirty="0"/>
              <a:t>request may be based on the grounds that the audit process has not been performed in compliance with the audit manual, and that the audit process, as performed, brings into </a:t>
            </a:r>
            <a:r>
              <a:rPr lang="en-US" sz="1600" dirty="0" smtClean="0"/>
              <a:t>question </a:t>
            </a:r>
            <a:r>
              <a:rPr lang="en-US" sz="1600" dirty="0"/>
              <a:t>the fair and equal treatment of higher education institutions. </a:t>
            </a:r>
            <a:endParaRPr lang="en-GB" sz="1600" dirty="0" smtClean="0"/>
          </a:p>
          <a:p>
            <a:pPr>
              <a:lnSpc>
                <a:spcPts val="3000"/>
              </a:lnSpc>
              <a:spcAft>
                <a:spcPts val="1000"/>
              </a:spcAft>
              <a:buClr>
                <a:srgbClr val="2BB6B7"/>
              </a:buClr>
            </a:pPr>
            <a:endParaRPr lang="en-GB" sz="1400"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2780928"/>
            <a:ext cx="4307954" cy="2287840"/>
          </a:xfrm>
          <a:prstGeom prst="rect">
            <a:avLst/>
          </a:prstGeom>
        </p:spPr>
      </p:pic>
    </p:spTree>
    <p:extLst>
      <p:ext uri="{BB962C8B-B14F-4D97-AF65-F5344CB8AC3E}">
        <p14:creationId xmlns:p14="http://schemas.microsoft.com/office/powerpoint/2010/main" val="2697960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283"/>
            <a:ext cx="8229600" cy="1142391"/>
          </a:xfrm>
        </p:spPr>
        <p:txBody>
          <a:bodyPr>
            <a:normAutofit/>
          </a:bodyPr>
          <a:lstStyle/>
          <a:p>
            <a:r>
              <a:rPr lang="fi-FI" sz="3600" dirty="0" err="1" smtClean="0"/>
              <a:t>Discussion</a:t>
            </a:r>
            <a:endParaRPr lang="fi-FI" sz="3600" dirty="0"/>
          </a:p>
        </p:txBody>
      </p:sp>
      <p:sp>
        <p:nvSpPr>
          <p:cNvPr id="3" name="Sisällön paikkamerkki 2"/>
          <p:cNvSpPr>
            <a:spLocks noGrp="1"/>
          </p:cNvSpPr>
          <p:nvPr>
            <p:ph idx="1"/>
          </p:nvPr>
        </p:nvSpPr>
        <p:spPr>
          <a:xfrm>
            <a:off x="457200" y="1340768"/>
            <a:ext cx="8229600" cy="4785395"/>
          </a:xfrm>
        </p:spPr>
        <p:txBody>
          <a:bodyPr>
            <a:normAutofit/>
          </a:bodyPr>
          <a:lstStyle/>
          <a:p>
            <a:r>
              <a:rPr lang="en-GB" sz="2800" i="1" dirty="0" smtClean="0"/>
              <a:t>Questions on the presentation?</a:t>
            </a:r>
          </a:p>
          <a:p>
            <a:pPr marL="0" indent="0">
              <a:buNone/>
            </a:pPr>
            <a:endParaRPr lang="en-GB" sz="2800" dirty="0" smtClean="0"/>
          </a:p>
          <a:p>
            <a:r>
              <a:rPr lang="en-GB" sz="2800" i="1" dirty="0" smtClean="0"/>
              <a:t>How many of your universities/programmes have participated in an accreditation? What kind of advice would you give to others, especially on the review process and self-evaluation?</a:t>
            </a:r>
          </a:p>
          <a:p>
            <a:endParaRPr lang="en-GB" sz="2800" i="1" dirty="0"/>
          </a:p>
          <a:p>
            <a:r>
              <a:rPr lang="en-GB" sz="2800" i="1" dirty="0" smtClean="0"/>
              <a:t>How did you benefit from the accreditation?</a:t>
            </a:r>
          </a:p>
          <a:p>
            <a:endParaRPr lang="en-GB" sz="2800" i="1" dirty="0"/>
          </a:p>
          <a:p>
            <a:endParaRPr lang="en-GB" sz="2800" i="1" dirty="0"/>
          </a:p>
          <a:p>
            <a:pPr marL="0" indent="0">
              <a:buNone/>
            </a:pPr>
            <a:endParaRPr lang="en-GB" sz="2800" i="1" dirty="0" smtClean="0"/>
          </a:p>
          <a:p>
            <a:endParaRPr lang="en-GB" sz="2800" dirty="0"/>
          </a:p>
          <a:p>
            <a:pPr marL="0" indent="0">
              <a:buNone/>
            </a:pPr>
            <a:endParaRPr lang="en-GB" sz="2400" dirty="0" smtClean="0"/>
          </a:p>
          <a:p>
            <a:endParaRPr lang="fi-FI" sz="2400" dirty="0"/>
          </a:p>
        </p:txBody>
      </p:sp>
      <p:sp>
        <p:nvSpPr>
          <p:cNvPr id="4" name="Dian numeron paikkamerkki 3"/>
          <p:cNvSpPr>
            <a:spLocks noGrp="1"/>
          </p:cNvSpPr>
          <p:nvPr>
            <p:ph type="sldNum" sz="quarter" idx="12"/>
          </p:nvPr>
        </p:nvSpPr>
        <p:spPr/>
        <p:txBody>
          <a:bodyPr/>
          <a:lstStyle/>
          <a:p>
            <a:fld id="{139301F4-86FD-4910-9F5A-C4CF14468D5D}" type="slidenum">
              <a:rPr lang="fi-FI" smtClean="0"/>
              <a:t>38</a:t>
            </a:fld>
            <a:endParaRPr lang="fi-FI" dirty="0"/>
          </a:p>
        </p:txBody>
      </p:sp>
    </p:spTree>
    <p:extLst>
      <p:ext uri="{BB962C8B-B14F-4D97-AF65-F5344CB8AC3E}">
        <p14:creationId xmlns:p14="http://schemas.microsoft.com/office/powerpoint/2010/main" val="492288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4000" dirty="0" smtClean="0"/>
              <a:t/>
            </a:r>
            <a:br>
              <a:rPr lang="fi-FI" sz="4000" dirty="0" smtClean="0"/>
            </a:br>
            <a:r>
              <a:rPr lang="fi-FI" sz="4000" dirty="0"/>
              <a:t/>
            </a:r>
            <a:br>
              <a:rPr lang="fi-FI" sz="4000" dirty="0"/>
            </a:br>
            <a:r>
              <a:rPr lang="fi-FI" sz="4000" dirty="0" err="1" smtClean="0"/>
              <a:t>Impact</a:t>
            </a:r>
            <a:r>
              <a:rPr lang="fi-FI" sz="4000" dirty="0" smtClean="0"/>
              <a:t> of </a:t>
            </a:r>
            <a:r>
              <a:rPr lang="fi-FI" sz="4000" dirty="0" err="1" smtClean="0"/>
              <a:t>institutional</a:t>
            </a:r>
            <a:r>
              <a:rPr lang="fi-FI" sz="4000" dirty="0" smtClean="0"/>
              <a:t> </a:t>
            </a:r>
            <a:r>
              <a:rPr lang="fi-FI" sz="4000" dirty="0" err="1" smtClean="0"/>
              <a:t>audits</a:t>
            </a:r>
            <a:r>
              <a:rPr lang="fi-FI" sz="4000" dirty="0" smtClean="0"/>
              <a:t> </a:t>
            </a:r>
            <a:endParaRPr lang="fi-FI" sz="4000" dirty="0"/>
          </a:p>
        </p:txBody>
      </p:sp>
    </p:spTree>
    <p:extLst>
      <p:ext uri="{BB962C8B-B14F-4D97-AF65-F5344CB8AC3E}">
        <p14:creationId xmlns:p14="http://schemas.microsoft.com/office/powerpoint/2010/main" val="1396680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8487" cy="779462"/>
          </a:xfrm>
        </p:spPr>
        <p:txBody>
          <a:bodyPr rtlCol="0">
            <a:normAutofit/>
          </a:bodyPr>
          <a:lstStyle/>
          <a:p>
            <a:pPr fontAlgn="auto">
              <a:spcAft>
                <a:spcPts val="0"/>
              </a:spcAft>
              <a:defRPr/>
            </a:pPr>
            <a:r>
              <a:rPr lang="fi-FI" sz="3200" b="1" dirty="0" smtClean="0">
                <a:solidFill>
                  <a:srgbClr val="0D93D2"/>
                </a:solidFill>
              </a:rPr>
              <a:t>QA on </a:t>
            </a:r>
            <a:r>
              <a:rPr lang="fi-FI" sz="3200" b="1" dirty="0" err="1" smtClean="0">
                <a:solidFill>
                  <a:srgbClr val="0D93D2"/>
                </a:solidFill>
              </a:rPr>
              <a:t>the</a:t>
            </a:r>
            <a:r>
              <a:rPr lang="fi-FI" sz="3200" b="1" dirty="0" smtClean="0">
                <a:solidFill>
                  <a:srgbClr val="0D93D2"/>
                </a:solidFill>
              </a:rPr>
              <a:t> </a:t>
            </a:r>
            <a:r>
              <a:rPr lang="fi-FI" sz="3200" b="1" dirty="0" err="1" smtClean="0">
                <a:solidFill>
                  <a:srgbClr val="0D93D2"/>
                </a:solidFill>
              </a:rPr>
              <a:t>institutional</a:t>
            </a:r>
            <a:r>
              <a:rPr lang="fi-FI" sz="3200" b="1" dirty="0" smtClean="0">
                <a:solidFill>
                  <a:srgbClr val="0D93D2"/>
                </a:solidFill>
              </a:rPr>
              <a:t> </a:t>
            </a:r>
            <a:r>
              <a:rPr lang="fi-FI" sz="3200" b="1" dirty="0" err="1" smtClean="0">
                <a:solidFill>
                  <a:srgbClr val="0D93D2"/>
                </a:solidFill>
              </a:rPr>
              <a:t>level</a:t>
            </a:r>
            <a:endParaRPr lang="en-GB" sz="3200" b="1" dirty="0"/>
          </a:p>
        </p:txBody>
      </p:sp>
      <p:sp>
        <p:nvSpPr>
          <p:cNvPr id="18435" name="Content Placeholder 4"/>
          <p:cNvSpPr>
            <a:spLocks noGrp="1"/>
          </p:cNvSpPr>
          <p:nvPr>
            <p:ph idx="1"/>
          </p:nvPr>
        </p:nvSpPr>
        <p:spPr>
          <a:xfrm>
            <a:off x="467544" y="1052736"/>
            <a:ext cx="8229600" cy="5040560"/>
          </a:xfrm>
        </p:spPr>
        <p:txBody>
          <a:bodyPr>
            <a:normAutofit/>
          </a:bodyPr>
          <a:lstStyle/>
          <a:p>
            <a:pPr>
              <a:spcBef>
                <a:spcPts val="0"/>
              </a:spcBef>
            </a:pPr>
            <a:r>
              <a:rPr lang="fi-FI" sz="2000" dirty="0" err="1" smtClean="0">
                <a:solidFill>
                  <a:srgbClr val="1B272C"/>
                </a:solidFill>
              </a:rPr>
              <a:t>HEIs</a:t>
            </a:r>
            <a:r>
              <a:rPr lang="fi-FI" sz="2000" dirty="0" smtClean="0">
                <a:solidFill>
                  <a:srgbClr val="1B272C"/>
                </a:solidFill>
              </a:rPr>
              <a:t> </a:t>
            </a:r>
            <a:r>
              <a:rPr lang="fi-FI" sz="2000" dirty="0" err="1" smtClean="0">
                <a:solidFill>
                  <a:srgbClr val="1B272C"/>
                </a:solidFill>
              </a:rPr>
              <a:t>responsible</a:t>
            </a:r>
            <a:r>
              <a:rPr lang="fi-FI" sz="2000" dirty="0" smtClean="0">
                <a:solidFill>
                  <a:srgbClr val="1B272C"/>
                </a:solidFill>
              </a:rPr>
              <a:t> for </a:t>
            </a:r>
            <a:r>
              <a:rPr lang="fi-FI" sz="2000" dirty="0" err="1" smtClean="0">
                <a:solidFill>
                  <a:srgbClr val="1B272C"/>
                </a:solidFill>
              </a:rPr>
              <a:t>the</a:t>
            </a:r>
            <a:r>
              <a:rPr lang="fi-FI" sz="2000" dirty="0" smtClean="0">
                <a:solidFill>
                  <a:srgbClr val="1B272C"/>
                </a:solidFill>
              </a:rPr>
              <a:t> </a:t>
            </a:r>
            <a:r>
              <a:rPr lang="fi-FI" sz="2000" dirty="0" err="1" smtClean="0">
                <a:solidFill>
                  <a:srgbClr val="1B272C"/>
                </a:solidFill>
              </a:rPr>
              <a:t>quality</a:t>
            </a:r>
            <a:r>
              <a:rPr lang="fi-FI" sz="2000" dirty="0" smtClean="0">
                <a:solidFill>
                  <a:srgbClr val="1B272C"/>
                </a:solidFill>
              </a:rPr>
              <a:t> of </a:t>
            </a:r>
            <a:r>
              <a:rPr lang="fi-FI" sz="2000" dirty="0" err="1" smtClean="0">
                <a:solidFill>
                  <a:srgbClr val="1B272C"/>
                </a:solidFill>
              </a:rPr>
              <a:t>their</a:t>
            </a:r>
            <a:r>
              <a:rPr lang="fi-FI" sz="2000" dirty="0" smtClean="0">
                <a:solidFill>
                  <a:srgbClr val="1B272C"/>
                </a:solidFill>
              </a:rPr>
              <a:t> </a:t>
            </a:r>
            <a:r>
              <a:rPr lang="fi-FI" sz="2000" dirty="0" err="1" smtClean="0">
                <a:solidFill>
                  <a:srgbClr val="1B272C"/>
                </a:solidFill>
              </a:rPr>
              <a:t>operations</a:t>
            </a:r>
            <a:endParaRPr lang="fi-FI" sz="2000" dirty="0" smtClean="0">
              <a:solidFill>
                <a:srgbClr val="1B272C"/>
              </a:solidFill>
            </a:endParaRPr>
          </a:p>
          <a:p>
            <a:pPr>
              <a:spcBef>
                <a:spcPts val="0"/>
              </a:spcBef>
            </a:pPr>
            <a:endParaRPr lang="fi-FI" sz="2000" dirty="0" smtClean="0">
              <a:solidFill>
                <a:srgbClr val="1B272C"/>
              </a:solidFill>
            </a:endParaRPr>
          </a:p>
          <a:p>
            <a:pPr>
              <a:buFont typeface="Arial" panose="020B0604020202020204" pitchFamily="34" charset="0"/>
              <a:buChar char="•"/>
            </a:pPr>
            <a:r>
              <a:rPr lang="en-US" sz="2000" dirty="0" smtClean="0"/>
              <a:t>HEIs </a:t>
            </a:r>
            <a:r>
              <a:rPr lang="en-US" sz="2000" dirty="0"/>
              <a:t>must evaluate their education, research/RDI and other activities, including societal and regional impact</a:t>
            </a:r>
          </a:p>
          <a:p>
            <a:pPr>
              <a:buFont typeface="Arial" panose="020B0604020202020204" pitchFamily="34" charset="0"/>
              <a:buChar char="•"/>
            </a:pPr>
            <a:r>
              <a:rPr lang="en-US" sz="2000" dirty="0" smtClean="0"/>
              <a:t>HEIs required to participate in </a:t>
            </a:r>
            <a:r>
              <a:rPr lang="en-US" sz="2000" dirty="0"/>
              <a:t>external </a:t>
            </a:r>
            <a:r>
              <a:rPr lang="en-US" sz="2000" dirty="0" smtClean="0"/>
              <a:t>evaluations on </a:t>
            </a:r>
            <a:r>
              <a:rPr lang="en-US" sz="2000" dirty="0"/>
              <a:t>of their activities and </a:t>
            </a:r>
            <a:r>
              <a:rPr lang="en-US" sz="2000" dirty="0">
                <a:solidFill>
                  <a:srgbClr val="1F9CE0"/>
                </a:solidFill>
              </a:rPr>
              <a:t>quality assurance systems </a:t>
            </a:r>
            <a:r>
              <a:rPr lang="en-US" sz="2000" dirty="0"/>
              <a:t>on a regular </a:t>
            </a:r>
            <a:r>
              <a:rPr lang="en-US" sz="2000" dirty="0" smtClean="0"/>
              <a:t>basis</a:t>
            </a:r>
          </a:p>
          <a:p>
            <a:pPr>
              <a:buFont typeface="Arial" panose="020B0604020202020204" pitchFamily="34" charset="0"/>
              <a:buChar char="•"/>
            </a:pPr>
            <a:endParaRPr lang="en-US" sz="2000" dirty="0"/>
          </a:p>
          <a:p>
            <a:pPr>
              <a:buFont typeface="Wingdings" panose="05000000000000000000" pitchFamily="2" charset="2"/>
              <a:buChar char="Ø"/>
            </a:pPr>
            <a:r>
              <a:rPr lang="en-US" sz="2000" dirty="0">
                <a:solidFill>
                  <a:srgbClr val="1F9CE0"/>
                </a:solidFill>
              </a:rPr>
              <a:t>HEIs are free to choose the evaluation agency which carries out the external evaluation of the quality system (on a regular basis)</a:t>
            </a:r>
          </a:p>
          <a:p>
            <a:pPr>
              <a:buFont typeface="Wingdings" panose="05000000000000000000" pitchFamily="2" charset="2"/>
              <a:buChar char="Ø"/>
            </a:pPr>
            <a:r>
              <a:rPr lang="en-US" sz="2000" dirty="0" smtClean="0">
                <a:solidFill>
                  <a:srgbClr val="1F9CE0"/>
                </a:solidFill>
              </a:rPr>
              <a:t>FINEEC </a:t>
            </a:r>
            <a:r>
              <a:rPr lang="en-US" sz="2000" dirty="0">
                <a:solidFill>
                  <a:srgbClr val="1F9CE0"/>
                </a:solidFill>
              </a:rPr>
              <a:t>operates internationally (audit of the University of Graz in 2013</a:t>
            </a:r>
            <a:r>
              <a:rPr lang="en-US" sz="2000" dirty="0" smtClean="0">
                <a:solidFill>
                  <a:srgbClr val="1F9CE0"/>
                </a:solidFill>
              </a:rPr>
              <a:t>)</a:t>
            </a:r>
          </a:p>
          <a:p>
            <a:pPr>
              <a:buFont typeface="Wingdings" panose="05000000000000000000" pitchFamily="2" charset="2"/>
              <a:buChar char="Ø"/>
            </a:pPr>
            <a:endParaRPr lang="en-US" sz="2000" dirty="0"/>
          </a:p>
          <a:p>
            <a:pPr>
              <a:buFont typeface="Arial" panose="020B0604020202020204" pitchFamily="34" charset="0"/>
              <a:buChar char="•"/>
            </a:pPr>
            <a:r>
              <a:rPr lang="en-US" sz="2000" dirty="0"/>
              <a:t>The HEIs must publish the findings of the evaluations they </a:t>
            </a:r>
            <a:r>
              <a:rPr lang="en-US" sz="2000" dirty="0" smtClean="0"/>
              <a:t>undertake</a:t>
            </a:r>
            <a:endParaRPr lang="en-US" sz="2000" dirty="0"/>
          </a:p>
        </p:txBody>
      </p:sp>
    </p:spTree>
    <p:extLst>
      <p:ext uri="{BB962C8B-B14F-4D97-AF65-F5344CB8AC3E}">
        <p14:creationId xmlns:p14="http://schemas.microsoft.com/office/powerpoint/2010/main" val="3573187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18487" cy="720080"/>
          </a:xfrm>
        </p:spPr>
        <p:txBody>
          <a:bodyPr rtlCol="0">
            <a:normAutofit/>
          </a:bodyPr>
          <a:lstStyle/>
          <a:p>
            <a:pPr fontAlgn="auto">
              <a:spcAft>
                <a:spcPts val="0"/>
              </a:spcAft>
              <a:defRPr/>
            </a:pPr>
            <a:r>
              <a:rPr lang="sv-FI" sz="3200" b="1" dirty="0" smtClean="0"/>
              <a:t>General </a:t>
            </a:r>
            <a:r>
              <a:rPr lang="sv-FI" sz="3200" b="1" dirty="0"/>
              <a:t>features </a:t>
            </a:r>
            <a:r>
              <a:rPr lang="sv-FI" sz="3200" b="1" dirty="0" err="1"/>
              <a:t>of</a:t>
            </a:r>
            <a:r>
              <a:rPr lang="sv-FI" sz="3200" b="1" dirty="0"/>
              <a:t> </a:t>
            </a:r>
            <a:r>
              <a:rPr lang="sv-FI" sz="3200" b="1" dirty="0" err="1"/>
              <a:t>quality</a:t>
            </a:r>
            <a:r>
              <a:rPr lang="sv-FI" sz="3200" b="1" dirty="0"/>
              <a:t> </a:t>
            </a:r>
            <a:r>
              <a:rPr lang="sv-FI" sz="3200" b="1" dirty="0" smtClean="0"/>
              <a:t>systems </a:t>
            </a:r>
            <a:endParaRPr lang="en-GB" sz="2400" dirty="0"/>
          </a:p>
        </p:txBody>
      </p:sp>
      <p:sp>
        <p:nvSpPr>
          <p:cNvPr id="18435" name="Content Placeholder 4"/>
          <p:cNvSpPr>
            <a:spLocks noGrp="1"/>
          </p:cNvSpPr>
          <p:nvPr>
            <p:ph idx="1"/>
          </p:nvPr>
        </p:nvSpPr>
        <p:spPr>
          <a:xfrm>
            <a:off x="467544" y="980728"/>
            <a:ext cx="8229600" cy="5328591"/>
          </a:xfrm>
        </p:spPr>
        <p:txBody>
          <a:bodyPr>
            <a:normAutofit/>
          </a:bodyPr>
          <a:lstStyle/>
          <a:p>
            <a:pPr lvl="0" fontAlgn="auto">
              <a:spcBef>
                <a:spcPts val="0"/>
              </a:spcBef>
              <a:spcAft>
                <a:spcPts val="0"/>
              </a:spcAft>
              <a:buFont typeface="Arial" pitchFamily="34" charset="0"/>
              <a:buChar char="•"/>
            </a:pPr>
            <a:r>
              <a:rPr lang="fi-FI" sz="1800" dirty="0" smtClean="0">
                <a:solidFill>
                  <a:srgbClr val="1B272C"/>
                </a:solidFill>
              </a:rPr>
              <a:t>Most </a:t>
            </a:r>
            <a:r>
              <a:rPr lang="fi-FI" sz="1800" dirty="0" err="1">
                <a:solidFill>
                  <a:srgbClr val="1B272C"/>
                </a:solidFill>
              </a:rPr>
              <a:t>HEIs</a:t>
            </a:r>
            <a:r>
              <a:rPr lang="fi-FI" sz="1800" dirty="0">
                <a:solidFill>
                  <a:srgbClr val="1B272C"/>
                </a:solidFill>
              </a:rPr>
              <a:t> </a:t>
            </a:r>
            <a:r>
              <a:rPr lang="fi-FI" sz="1800" dirty="0" err="1">
                <a:solidFill>
                  <a:srgbClr val="1B272C"/>
                </a:solidFill>
              </a:rPr>
              <a:t>use</a:t>
            </a:r>
            <a:r>
              <a:rPr lang="fi-FI" sz="1800" dirty="0">
                <a:solidFill>
                  <a:srgbClr val="1B272C"/>
                </a:solidFill>
              </a:rPr>
              <a:t> </a:t>
            </a:r>
            <a:r>
              <a:rPr lang="fi-FI" sz="1800" b="1" dirty="0" err="1">
                <a:solidFill>
                  <a:srgbClr val="1B272C"/>
                </a:solidFill>
              </a:rPr>
              <a:t>the</a:t>
            </a:r>
            <a:r>
              <a:rPr lang="fi-FI" sz="1800" b="1" dirty="0">
                <a:solidFill>
                  <a:srgbClr val="1B272C"/>
                </a:solidFill>
              </a:rPr>
              <a:t> </a:t>
            </a:r>
            <a:r>
              <a:rPr lang="fi-FI" sz="1800" b="1" dirty="0" err="1">
                <a:solidFill>
                  <a:srgbClr val="1B272C"/>
                </a:solidFill>
              </a:rPr>
              <a:t>Deming</a:t>
            </a:r>
            <a:r>
              <a:rPr lang="fi-FI" sz="1800" b="1" dirty="0">
                <a:solidFill>
                  <a:srgbClr val="1B272C"/>
                </a:solidFill>
              </a:rPr>
              <a:t> </a:t>
            </a:r>
            <a:r>
              <a:rPr lang="fi-FI" sz="1800" b="1" dirty="0" err="1">
                <a:solidFill>
                  <a:srgbClr val="1B272C"/>
                </a:solidFill>
              </a:rPr>
              <a:t>cycle</a:t>
            </a:r>
            <a:r>
              <a:rPr lang="fi-FI" sz="1800" b="1" dirty="0">
                <a:solidFill>
                  <a:srgbClr val="1B272C"/>
                </a:solidFill>
              </a:rPr>
              <a:t> </a:t>
            </a:r>
            <a:r>
              <a:rPr lang="fi-FI" sz="1800" dirty="0" smtClean="0">
                <a:solidFill>
                  <a:srgbClr val="1B272C"/>
                </a:solidFill>
              </a:rPr>
              <a:t>as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conceptual</a:t>
            </a:r>
            <a:r>
              <a:rPr lang="fi-FI" sz="1800" dirty="0" smtClean="0">
                <a:solidFill>
                  <a:srgbClr val="1B272C"/>
                </a:solidFill>
              </a:rPr>
              <a:t> </a:t>
            </a:r>
          </a:p>
          <a:p>
            <a:pPr marL="0" lvl="0" indent="0" fontAlgn="auto">
              <a:spcBef>
                <a:spcPts val="0"/>
              </a:spcBef>
              <a:spcAft>
                <a:spcPts val="0"/>
              </a:spcAft>
              <a:buNone/>
            </a:pPr>
            <a:r>
              <a:rPr lang="fi-FI" sz="1800" dirty="0">
                <a:solidFill>
                  <a:srgbClr val="1B272C"/>
                </a:solidFill>
              </a:rPr>
              <a:t> </a:t>
            </a:r>
            <a:r>
              <a:rPr lang="fi-FI" sz="1800" dirty="0" smtClean="0">
                <a:solidFill>
                  <a:srgbClr val="1B272C"/>
                </a:solidFill>
              </a:rPr>
              <a:t>     </a:t>
            </a:r>
            <a:r>
              <a:rPr lang="fi-FI" sz="1800" dirty="0" err="1" smtClean="0">
                <a:solidFill>
                  <a:srgbClr val="1B272C"/>
                </a:solidFill>
              </a:rPr>
              <a:t>framework</a:t>
            </a:r>
            <a:r>
              <a:rPr lang="fi-FI" sz="1800" dirty="0" smtClean="0">
                <a:solidFill>
                  <a:srgbClr val="1B272C"/>
                </a:solidFill>
              </a:rPr>
              <a:t> </a:t>
            </a:r>
            <a:r>
              <a:rPr lang="fi-FI" sz="1800" dirty="0">
                <a:solidFill>
                  <a:srgbClr val="1B272C"/>
                </a:solidFill>
              </a:rPr>
              <a:t>of </a:t>
            </a:r>
            <a:r>
              <a:rPr lang="fi-FI" sz="1800" dirty="0" err="1">
                <a:solidFill>
                  <a:srgbClr val="1B272C"/>
                </a:solidFill>
              </a:rPr>
              <a:t>quality</a:t>
            </a:r>
            <a:r>
              <a:rPr lang="fi-FI" sz="1800" dirty="0">
                <a:solidFill>
                  <a:srgbClr val="1B272C"/>
                </a:solidFill>
              </a:rPr>
              <a:t> </a:t>
            </a:r>
            <a:r>
              <a:rPr lang="fi-FI" sz="1800" dirty="0" smtClean="0">
                <a:solidFill>
                  <a:srgbClr val="1B272C"/>
                </a:solidFill>
              </a:rPr>
              <a:t>management</a:t>
            </a:r>
          </a:p>
          <a:p>
            <a:pPr fontAlgn="auto">
              <a:spcBef>
                <a:spcPts val="0"/>
              </a:spcBef>
              <a:spcAft>
                <a:spcPts val="0"/>
              </a:spcAft>
            </a:pPr>
            <a:endParaRPr lang="fi-FI" sz="1800" dirty="0" smtClean="0">
              <a:solidFill>
                <a:srgbClr val="1B272C"/>
              </a:solidFill>
            </a:endParaRPr>
          </a:p>
          <a:p>
            <a:pPr fontAlgn="auto">
              <a:spcBef>
                <a:spcPts val="0"/>
              </a:spcBef>
              <a:spcAft>
                <a:spcPts val="0"/>
              </a:spcAft>
            </a:pPr>
            <a:r>
              <a:rPr lang="fi-FI" sz="1800" dirty="0" err="1" smtClean="0">
                <a:solidFill>
                  <a:srgbClr val="1B272C"/>
                </a:solidFill>
              </a:rPr>
              <a:t>Some</a:t>
            </a:r>
            <a:r>
              <a:rPr lang="fi-FI" sz="1800" dirty="0" smtClean="0">
                <a:solidFill>
                  <a:srgbClr val="1B272C"/>
                </a:solidFill>
              </a:rPr>
              <a:t> </a:t>
            </a:r>
            <a:r>
              <a:rPr lang="fi-FI" sz="1800" dirty="0" err="1">
                <a:solidFill>
                  <a:srgbClr val="1B272C"/>
                </a:solidFill>
              </a:rPr>
              <a:t>HEIs</a:t>
            </a:r>
            <a:r>
              <a:rPr lang="fi-FI" sz="1800" dirty="0">
                <a:solidFill>
                  <a:srgbClr val="1B272C"/>
                </a:solidFill>
              </a:rPr>
              <a:t> </a:t>
            </a:r>
            <a:r>
              <a:rPr lang="fi-FI" sz="1800" dirty="0" err="1">
                <a:solidFill>
                  <a:srgbClr val="1B272C"/>
                </a:solidFill>
              </a:rPr>
              <a:t>apply</a:t>
            </a:r>
            <a:r>
              <a:rPr lang="fi-FI" sz="1800" dirty="0">
                <a:solidFill>
                  <a:srgbClr val="1B272C"/>
                </a:solidFill>
              </a:rPr>
              <a:t> </a:t>
            </a:r>
            <a:r>
              <a:rPr lang="fi-FI" sz="1800" dirty="0" err="1">
                <a:solidFill>
                  <a:srgbClr val="1B272C"/>
                </a:solidFill>
              </a:rPr>
              <a:t>widely</a:t>
            </a:r>
            <a:r>
              <a:rPr lang="fi-FI" sz="1800" dirty="0">
                <a:solidFill>
                  <a:srgbClr val="1B272C"/>
                </a:solidFill>
              </a:rPr>
              <a:t> </a:t>
            </a:r>
            <a:r>
              <a:rPr lang="fi-FI" sz="1800" dirty="0" err="1">
                <a:solidFill>
                  <a:srgbClr val="1B272C"/>
                </a:solidFill>
              </a:rPr>
              <a:t>recognised</a:t>
            </a:r>
            <a:r>
              <a:rPr lang="fi-FI" sz="1800" dirty="0">
                <a:solidFill>
                  <a:srgbClr val="1B272C"/>
                </a:solidFill>
              </a:rPr>
              <a:t> </a:t>
            </a:r>
            <a:endParaRPr lang="fi-FI" sz="1800" dirty="0" smtClean="0">
              <a:solidFill>
                <a:srgbClr val="1B272C"/>
              </a:solidFill>
            </a:endParaRPr>
          </a:p>
          <a:p>
            <a:pPr marL="0" indent="0" fontAlgn="auto">
              <a:spcBef>
                <a:spcPts val="0"/>
              </a:spcBef>
              <a:spcAft>
                <a:spcPts val="0"/>
              </a:spcAft>
              <a:buNone/>
            </a:pPr>
            <a:r>
              <a:rPr lang="fi-FI" sz="1800" dirty="0">
                <a:solidFill>
                  <a:srgbClr val="1B272C"/>
                </a:solidFill>
              </a:rPr>
              <a:t> </a:t>
            </a:r>
            <a:r>
              <a:rPr lang="fi-FI" sz="1800" dirty="0" smtClean="0">
                <a:solidFill>
                  <a:srgbClr val="1B272C"/>
                </a:solidFill>
              </a:rPr>
              <a:t>     </a:t>
            </a:r>
            <a:r>
              <a:rPr lang="fi-FI" sz="1800" dirty="0" err="1" smtClean="0">
                <a:solidFill>
                  <a:srgbClr val="1B272C"/>
                </a:solidFill>
              </a:rPr>
              <a:t>quality</a:t>
            </a:r>
            <a:r>
              <a:rPr lang="fi-FI" sz="1800" dirty="0" smtClean="0">
                <a:solidFill>
                  <a:srgbClr val="1B272C"/>
                </a:solidFill>
              </a:rPr>
              <a:t> </a:t>
            </a:r>
            <a:r>
              <a:rPr lang="fi-FI" sz="1800" dirty="0" err="1">
                <a:solidFill>
                  <a:srgbClr val="1B272C"/>
                </a:solidFill>
              </a:rPr>
              <a:t>standards</a:t>
            </a:r>
            <a:r>
              <a:rPr lang="fi-FI" sz="1800" dirty="0">
                <a:solidFill>
                  <a:srgbClr val="1B272C"/>
                </a:solidFill>
              </a:rPr>
              <a:t> and </a:t>
            </a:r>
            <a:r>
              <a:rPr lang="fi-FI" sz="1800" dirty="0" err="1">
                <a:solidFill>
                  <a:srgbClr val="1B272C"/>
                </a:solidFill>
              </a:rPr>
              <a:t>models</a:t>
            </a:r>
            <a:r>
              <a:rPr lang="fi-FI" sz="1800" dirty="0">
                <a:solidFill>
                  <a:srgbClr val="1B272C"/>
                </a:solidFill>
              </a:rPr>
              <a:t> </a:t>
            </a:r>
            <a:endParaRPr lang="fi-FI" sz="1800" dirty="0" smtClean="0">
              <a:solidFill>
                <a:srgbClr val="1B272C"/>
              </a:solidFill>
            </a:endParaRPr>
          </a:p>
          <a:p>
            <a:pPr marL="0" indent="0" fontAlgn="auto">
              <a:spcBef>
                <a:spcPts val="0"/>
              </a:spcBef>
              <a:spcAft>
                <a:spcPts val="0"/>
              </a:spcAft>
              <a:buNone/>
            </a:pPr>
            <a:r>
              <a:rPr lang="fi-FI" sz="1800" dirty="0">
                <a:solidFill>
                  <a:srgbClr val="1B272C"/>
                </a:solidFill>
              </a:rPr>
              <a:t> </a:t>
            </a:r>
            <a:r>
              <a:rPr lang="fi-FI" sz="1800" dirty="0" smtClean="0">
                <a:solidFill>
                  <a:srgbClr val="1B272C"/>
                </a:solidFill>
              </a:rPr>
              <a:t>     (</a:t>
            </a:r>
            <a:r>
              <a:rPr lang="fi-FI" sz="1800" dirty="0" err="1">
                <a:solidFill>
                  <a:srgbClr val="1B272C"/>
                </a:solidFill>
              </a:rPr>
              <a:t>e.g</a:t>
            </a:r>
            <a:r>
              <a:rPr lang="fi-FI" sz="1800" dirty="0">
                <a:solidFill>
                  <a:srgbClr val="1B272C"/>
                </a:solidFill>
              </a:rPr>
              <a:t>. </a:t>
            </a:r>
            <a:r>
              <a:rPr lang="fi-FI" sz="1800" dirty="0" err="1">
                <a:solidFill>
                  <a:srgbClr val="1B272C"/>
                </a:solidFill>
              </a:rPr>
              <a:t>the</a:t>
            </a:r>
            <a:r>
              <a:rPr lang="fi-FI" sz="1800" dirty="0">
                <a:solidFill>
                  <a:srgbClr val="1B272C"/>
                </a:solidFill>
              </a:rPr>
              <a:t> European Foundation for Quality </a:t>
            </a:r>
            <a:endParaRPr lang="fi-FI" sz="1800" dirty="0" smtClean="0">
              <a:solidFill>
                <a:srgbClr val="1B272C"/>
              </a:solidFill>
            </a:endParaRPr>
          </a:p>
          <a:p>
            <a:pPr marL="0" indent="0" fontAlgn="auto">
              <a:spcBef>
                <a:spcPts val="0"/>
              </a:spcBef>
              <a:spcAft>
                <a:spcPts val="0"/>
              </a:spcAft>
              <a:buNone/>
            </a:pPr>
            <a:r>
              <a:rPr lang="fi-FI" sz="1800" dirty="0">
                <a:solidFill>
                  <a:srgbClr val="1B272C"/>
                </a:solidFill>
              </a:rPr>
              <a:t> </a:t>
            </a:r>
            <a:r>
              <a:rPr lang="fi-FI" sz="1800" dirty="0" smtClean="0">
                <a:solidFill>
                  <a:srgbClr val="1B272C"/>
                </a:solidFill>
              </a:rPr>
              <a:t>     Management </a:t>
            </a:r>
            <a:r>
              <a:rPr lang="fi-FI" sz="1800" dirty="0" err="1">
                <a:solidFill>
                  <a:srgbClr val="1B272C"/>
                </a:solidFill>
              </a:rPr>
              <a:t>model</a:t>
            </a:r>
            <a:r>
              <a:rPr lang="fi-FI" sz="1800" dirty="0">
                <a:solidFill>
                  <a:srgbClr val="1B272C"/>
                </a:solidFill>
              </a:rPr>
              <a:t>, </a:t>
            </a:r>
            <a:r>
              <a:rPr lang="fi-FI" sz="1800" dirty="0" err="1">
                <a:solidFill>
                  <a:srgbClr val="1B272C"/>
                </a:solidFill>
              </a:rPr>
              <a:t>or</a:t>
            </a:r>
            <a:r>
              <a:rPr lang="fi-FI" sz="1800" dirty="0">
                <a:solidFill>
                  <a:srgbClr val="1B272C"/>
                </a:solidFill>
              </a:rPr>
              <a:t> </a:t>
            </a:r>
            <a:r>
              <a:rPr lang="fi-FI" sz="1800" dirty="0" smtClean="0">
                <a:solidFill>
                  <a:srgbClr val="1B272C"/>
                </a:solidFill>
              </a:rPr>
              <a:t>ISO </a:t>
            </a:r>
            <a:r>
              <a:rPr lang="fi-FI" sz="1800" dirty="0" err="1">
                <a:solidFill>
                  <a:srgbClr val="1B272C"/>
                </a:solidFill>
              </a:rPr>
              <a:t>standard</a:t>
            </a:r>
            <a:r>
              <a:rPr lang="fi-FI" sz="1800" dirty="0">
                <a:solidFill>
                  <a:srgbClr val="1B272C"/>
                </a:solidFill>
              </a:rPr>
              <a:t>), </a:t>
            </a:r>
            <a:r>
              <a:rPr lang="fi-FI" sz="1800" dirty="0" err="1">
                <a:solidFill>
                  <a:srgbClr val="1B272C"/>
                </a:solidFill>
              </a:rPr>
              <a:t>while</a:t>
            </a:r>
            <a:r>
              <a:rPr lang="fi-FI" sz="1800" dirty="0">
                <a:solidFill>
                  <a:srgbClr val="1B272C"/>
                </a:solidFill>
              </a:rPr>
              <a:t> </a:t>
            </a:r>
            <a:endParaRPr lang="fi-FI" sz="1800" dirty="0" smtClean="0">
              <a:solidFill>
                <a:srgbClr val="1B272C"/>
              </a:solidFill>
            </a:endParaRPr>
          </a:p>
          <a:p>
            <a:pPr marL="0" indent="0" fontAlgn="auto">
              <a:spcBef>
                <a:spcPts val="0"/>
              </a:spcBef>
              <a:spcAft>
                <a:spcPts val="0"/>
              </a:spcAft>
              <a:buNone/>
            </a:pPr>
            <a:r>
              <a:rPr lang="fi-FI" sz="1800" dirty="0">
                <a:solidFill>
                  <a:srgbClr val="1B272C"/>
                </a:solidFill>
              </a:rPr>
              <a:t> </a:t>
            </a:r>
            <a:r>
              <a:rPr lang="fi-FI" sz="1800" dirty="0" smtClean="0">
                <a:solidFill>
                  <a:srgbClr val="1B272C"/>
                </a:solidFill>
              </a:rPr>
              <a:t>     </a:t>
            </a:r>
            <a:r>
              <a:rPr lang="fi-FI" sz="1800" dirty="0" err="1" smtClean="0">
                <a:solidFill>
                  <a:srgbClr val="1B272C"/>
                </a:solidFill>
              </a:rPr>
              <a:t>others</a:t>
            </a:r>
            <a:r>
              <a:rPr lang="fi-FI" sz="1800" dirty="0" smtClean="0">
                <a:solidFill>
                  <a:srgbClr val="1B272C"/>
                </a:solidFill>
              </a:rPr>
              <a:t> </a:t>
            </a:r>
            <a:r>
              <a:rPr lang="fi-FI" sz="1800" dirty="0" err="1">
                <a:solidFill>
                  <a:srgbClr val="1B272C"/>
                </a:solidFill>
              </a:rPr>
              <a:t>have</a:t>
            </a:r>
            <a:r>
              <a:rPr lang="fi-FI" sz="1800" dirty="0">
                <a:solidFill>
                  <a:srgbClr val="1B272C"/>
                </a:solidFill>
              </a:rPr>
              <a:t> </a:t>
            </a:r>
            <a:r>
              <a:rPr lang="fi-FI" sz="1800" dirty="0" err="1">
                <a:solidFill>
                  <a:srgbClr val="1B272C"/>
                </a:solidFill>
              </a:rPr>
              <a:t>developed</a:t>
            </a:r>
            <a:r>
              <a:rPr lang="fi-FI" sz="1800" dirty="0">
                <a:solidFill>
                  <a:srgbClr val="1B272C"/>
                </a:solidFill>
              </a:rPr>
              <a:t> </a:t>
            </a:r>
            <a:r>
              <a:rPr lang="fi-FI" sz="1800" dirty="0" err="1">
                <a:solidFill>
                  <a:srgbClr val="1B272C"/>
                </a:solidFill>
              </a:rPr>
              <a:t>their</a:t>
            </a:r>
            <a:r>
              <a:rPr lang="fi-FI" sz="1800" dirty="0">
                <a:solidFill>
                  <a:srgbClr val="1B272C"/>
                </a:solidFill>
              </a:rPr>
              <a:t> </a:t>
            </a:r>
            <a:r>
              <a:rPr lang="fi-FI" sz="1800" dirty="0" err="1">
                <a:solidFill>
                  <a:srgbClr val="1B272C"/>
                </a:solidFill>
              </a:rPr>
              <a:t>own</a:t>
            </a:r>
            <a:r>
              <a:rPr lang="fi-FI" sz="1800" dirty="0">
                <a:solidFill>
                  <a:srgbClr val="1B272C"/>
                </a:solidFill>
              </a:rPr>
              <a:t> </a:t>
            </a:r>
            <a:r>
              <a:rPr lang="fi-FI" sz="1800" dirty="0" err="1" smtClean="0">
                <a:solidFill>
                  <a:srgbClr val="1B272C"/>
                </a:solidFill>
              </a:rPr>
              <a:t>quality</a:t>
            </a:r>
            <a:endParaRPr lang="fi-FI" sz="1800" dirty="0" smtClean="0">
              <a:solidFill>
                <a:srgbClr val="1B272C"/>
              </a:solidFill>
            </a:endParaRPr>
          </a:p>
          <a:p>
            <a:pPr marL="0" indent="0" fontAlgn="auto">
              <a:spcBef>
                <a:spcPts val="0"/>
              </a:spcBef>
              <a:spcAft>
                <a:spcPts val="0"/>
              </a:spcAft>
              <a:buNone/>
            </a:pPr>
            <a:r>
              <a:rPr lang="fi-FI" sz="1800" dirty="0" smtClean="0">
                <a:solidFill>
                  <a:srgbClr val="1B272C"/>
                </a:solidFill>
              </a:rPr>
              <a:t>      </a:t>
            </a:r>
            <a:r>
              <a:rPr lang="fi-FI" sz="1800" dirty="0" err="1" smtClean="0">
                <a:solidFill>
                  <a:srgbClr val="1B272C"/>
                </a:solidFill>
              </a:rPr>
              <a:t>assessment</a:t>
            </a:r>
            <a:r>
              <a:rPr lang="fi-FI" sz="1800" dirty="0" smtClean="0">
                <a:solidFill>
                  <a:srgbClr val="1B272C"/>
                </a:solidFill>
              </a:rPr>
              <a:t> </a:t>
            </a:r>
            <a:r>
              <a:rPr lang="fi-FI" sz="1800" dirty="0" err="1" smtClean="0">
                <a:solidFill>
                  <a:srgbClr val="1B272C"/>
                </a:solidFill>
              </a:rPr>
              <a:t>methods</a:t>
            </a:r>
            <a:endParaRPr lang="fi-FI" sz="1800" dirty="0" smtClean="0">
              <a:solidFill>
                <a:srgbClr val="1B272C"/>
              </a:solidFill>
            </a:endParaRPr>
          </a:p>
          <a:p>
            <a:pPr marL="0" indent="0" fontAlgn="auto">
              <a:spcBef>
                <a:spcPts val="0"/>
              </a:spcBef>
              <a:spcAft>
                <a:spcPts val="0"/>
              </a:spcAft>
              <a:buNone/>
            </a:pPr>
            <a:endParaRPr lang="fi-FI" sz="1800" dirty="0">
              <a:solidFill>
                <a:srgbClr val="1B272C"/>
              </a:solidFill>
            </a:endParaRPr>
          </a:p>
          <a:p>
            <a:pPr fontAlgn="auto">
              <a:spcBef>
                <a:spcPts val="0"/>
              </a:spcBef>
              <a:spcAft>
                <a:spcPts val="0"/>
              </a:spcAft>
            </a:pPr>
            <a:r>
              <a:rPr lang="fi-FI" sz="1800" dirty="0">
                <a:solidFill>
                  <a:srgbClr val="1B272C"/>
                </a:solidFill>
              </a:rPr>
              <a:t>Most of </a:t>
            </a:r>
            <a:r>
              <a:rPr lang="fi-FI" sz="1800" dirty="0" err="1">
                <a:solidFill>
                  <a:srgbClr val="1B272C"/>
                </a:solidFill>
              </a:rPr>
              <a:t>the</a:t>
            </a:r>
            <a:r>
              <a:rPr lang="fi-FI" sz="1800" dirty="0">
                <a:solidFill>
                  <a:srgbClr val="1B272C"/>
                </a:solidFill>
              </a:rPr>
              <a:t> </a:t>
            </a:r>
            <a:r>
              <a:rPr lang="fi-FI" sz="1800" dirty="0" err="1">
                <a:solidFill>
                  <a:srgbClr val="1B272C"/>
                </a:solidFill>
              </a:rPr>
              <a:t>HEIs</a:t>
            </a:r>
            <a:r>
              <a:rPr lang="fi-FI" sz="1800" dirty="0">
                <a:solidFill>
                  <a:srgbClr val="1B272C"/>
                </a:solidFill>
              </a:rPr>
              <a:t> </a:t>
            </a:r>
            <a:r>
              <a:rPr lang="fi-FI" sz="1800" dirty="0" err="1">
                <a:solidFill>
                  <a:srgbClr val="1B272C"/>
                </a:solidFill>
              </a:rPr>
              <a:t>have</a:t>
            </a:r>
            <a:r>
              <a:rPr lang="fi-FI" sz="1800" dirty="0">
                <a:solidFill>
                  <a:srgbClr val="1B272C"/>
                </a:solidFill>
              </a:rPr>
              <a:t> </a:t>
            </a:r>
            <a:r>
              <a:rPr lang="fi-FI" sz="1800" dirty="0" err="1">
                <a:solidFill>
                  <a:srgbClr val="1B272C"/>
                </a:solidFill>
              </a:rPr>
              <a:t>hired</a:t>
            </a:r>
            <a:r>
              <a:rPr lang="fi-FI" sz="1800" dirty="0">
                <a:solidFill>
                  <a:srgbClr val="1B272C"/>
                </a:solidFill>
              </a:rPr>
              <a:t> </a:t>
            </a:r>
            <a:r>
              <a:rPr lang="fi-FI" sz="1800" b="1" dirty="0" err="1">
                <a:solidFill>
                  <a:srgbClr val="1B272C"/>
                </a:solidFill>
              </a:rPr>
              <a:t>specific</a:t>
            </a:r>
            <a:r>
              <a:rPr lang="fi-FI" sz="1800" b="1" dirty="0">
                <a:solidFill>
                  <a:srgbClr val="1B272C"/>
                </a:solidFill>
              </a:rPr>
              <a:t> </a:t>
            </a:r>
            <a:r>
              <a:rPr lang="fi-FI" sz="1800" b="1" dirty="0" err="1">
                <a:solidFill>
                  <a:srgbClr val="1B272C"/>
                </a:solidFill>
              </a:rPr>
              <a:t>quality</a:t>
            </a:r>
            <a:r>
              <a:rPr lang="fi-FI" sz="1800" b="1" dirty="0">
                <a:solidFill>
                  <a:srgbClr val="1B272C"/>
                </a:solidFill>
              </a:rPr>
              <a:t> </a:t>
            </a:r>
            <a:r>
              <a:rPr lang="fi-FI" sz="1800" b="1" dirty="0" err="1">
                <a:solidFill>
                  <a:srgbClr val="1B272C"/>
                </a:solidFill>
              </a:rPr>
              <a:t>personnel</a:t>
            </a:r>
            <a:r>
              <a:rPr lang="fi-FI" sz="1800" b="1" dirty="0">
                <a:solidFill>
                  <a:srgbClr val="1B272C"/>
                </a:solidFill>
              </a:rPr>
              <a:t> </a:t>
            </a:r>
            <a:r>
              <a:rPr lang="fi-FI" sz="1800" dirty="0">
                <a:solidFill>
                  <a:srgbClr val="1B272C"/>
                </a:solidFill>
              </a:rPr>
              <a:t>– </a:t>
            </a:r>
            <a:r>
              <a:rPr lang="fi-FI" sz="1800" dirty="0" err="1">
                <a:solidFill>
                  <a:srgbClr val="1B272C"/>
                </a:solidFill>
              </a:rPr>
              <a:t>active</a:t>
            </a:r>
            <a:r>
              <a:rPr lang="fi-FI" sz="1800" dirty="0">
                <a:solidFill>
                  <a:srgbClr val="1B272C"/>
                </a:solidFill>
              </a:rPr>
              <a:t> </a:t>
            </a:r>
            <a:r>
              <a:rPr lang="fi-FI" sz="1800" dirty="0" err="1">
                <a:solidFill>
                  <a:srgbClr val="1B272C"/>
                </a:solidFill>
              </a:rPr>
              <a:t>national</a:t>
            </a:r>
            <a:r>
              <a:rPr lang="fi-FI" sz="1800" dirty="0">
                <a:solidFill>
                  <a:srgbClr val="1B272C"/>
                </a:solidFill>
              </a:rPr>
              <a:t> </a:t>
            </a:r>
            <a:r>
              <a:rPr lang="fi-FI" sz="1800" dirty="0" err="1" smtClean="0">
                <a:solidFill>
                  <a:srgbClr val="1B272C"/>
                </a:solidFill>
              </a:rPr>
              <a:t>networks</a:t>
            </a:r>
            <a:r>
              <a:rPr lang="fi-FI" sz="1800" dirty="0" smtClean="0">
                <a:solidFill>
                  <a:srgbClr val="1B272C"/>
                </a:solidFill>
              </a:rPr>
              <a:t> at </a:t>
            </a:r>
            <a:r>
              <a:rPr lang="fi-FI" sz="1800" dirty="0" err="1" smtClean="0">
                <a:solidFill>
                  <a:srgbClr val="1B272C"/>
                </a:solidFill>
              </a:rPr>
              <a:t>both</a:t>
            </a:r>
            <a:r>
              <a:rPr lang="fi-FI" sz="1800" dirty="0" smtClean="0">
                <a:solidFill>
                  <a:srgbClr val="1B272C"/>
                </a:solidFill>
              </a:rPr>
              <a:t> HE </a:t>
            </a:r>
            <a:r>
              <a:rPr lang="fi-FI" sz="1800" dirty="0" err="1" smtClean="0">
                <a:solidFill>
                  <a:srgbClr val="1B272C"/>
                </a:solidFill>
              </a:rPr>
              <a:t>sectors</a:t>
            </a:r>
            <a:endParaRPr lang="fi-FI" sz="1800" dirty="0" smtClean="0">
              <a:solidFill>
                <a:srgbClr val="1B272C"/>
              </a:solidFill>
            </a:endParaRPr>
          </a:p>
          <a:p>
            <a:pPr fontAlgn="auto">
              <a:spcBef>
                <a:spcPts val="0"/>
              </a:spcBef>
              <a:spcAft>
                <a:spcPts val="0"/>
              </a:spcAft>
            </a:pPr>
            <a:r>
              <a:rPr lang="fi-FI" sz="1800" dirty="0" smtClean="0">
                <a:solidFill>
                  <a:srgbClr val="1B272C"/>
                </a:solidFill>
              </a:rPr>
              <a:t>As </a:t>
            </a:r>
            <a:r>
              <a:rPr lang="fi-FI" sz="1800" dirty="0">
                <a:solidFill>
                  <a:srgbClr val="1B272C"/>
                </a:solidFill>
              </a:rPr>
              <a:t>a </a:t>
            </a:r>
            <a:r>
              <a:rPr lang="fi-FI" sz="1800" dirty="0" err="1">
                <a:solidFill>
                  <a:srgbClr val="1B272C"/>
                </a:solidFill>
              </a:rPr>
              <a:t>rule</a:t>
            </a:r>
            <a:r>
              <a:rPr lang="fi-FI" sz="1800" dirty="0">
                <a:solidFill>
                  <a:srgbClr val="1B272C"/>
                </a:solidFill>
              </a:rPr>
              <a:t>, </a:t>
            </a:r>
            <a:r>
              <a:rPr lang="fi-FI" sz="1800" b="1" dirty="0" err="1">
                <a:solidFill>
                  <a:srgbClr val="1B272C"/>
                </a:solidFill>
              </a:rPr>
              <a:t>the</a:t>
            </a:r>
            <a:r>
              <a:rPr lang="fi-FI" sz="1800" dirty="0">
                <a:solidFill>
                  <a:srgbClr val="1B272C"/>
                </a:solidFill>
              </a:rPr>
              <a:t> </a:t>
            </a:r>
            <a:r>
              <a:rPr lang="fi-FI" sz="1800" b="1" dirty="0">
                <a:solidFill>
                  <a:srgbClr val="1B272C"/>
                </a:solidFill>
              </a:rPr>
              <a:t>management </a:t>
            </a:r>
            <a:r>
              <a:rPr lang="fi-FI" sz="1800" dirty="0">
                <a:solidFill>
                  <a:srgbClr val="1B272C"/>
                </a:solidFill>
              </a:rPr>
              <a:t>in </a:t>
            </a:r>
            <a:r>
              <a:rPr lang="fi-FI" sz="1800" dirty="0" err="1">
                <a:solidFill>
                  <a:srgbClr val="1B272C"/>
                </a:solidFill>
              </a:rPr>
              <a:t>HEIs</a:t>
            </a:r>
            <a:r>
              <a:rPr lang="fi-FI" sz="1800" dirty="0">
                <a:solidFill>
                  <a:srgbClr val="1B272C"/>
                </a:solidFill>
              </a:rPr>
              <a:t> is </a:t>
            </a:r>
            <a:r>
              <a:rPr lang="fi-FI" sz="1800" b="1" dirty="0" err="1">
                <a:solidFill>
                  <a:srgbClr val="1B272C"/>
                </a:solidFill>
              </a:rPr>
              <a:t>highly</a:t>
            </a:r>
            <a:r>
              <a:rPr lang="fi-FI" sz="1800" b="1" dirty="0">
                <a:solidFill>
                  <a:srgbClr val="1B272C"/>
                </a:solidFill>
              </a:rPr>
              <a:t> </a:t>
            </a:r>
            <a:r>
              <a:rPr lang="fi-FI" sz="1800" b="1" dirty="0" err="1">
                <a:solidFill>
                  <a:srgbClr val="1B272C"/>
                </a:solidFill>
              </a:rPr>
              <a:t>committed</a:t>
            </a:r>
            <a:r>
              <a:rPr lang="fi-FI" sz="1800" b="1" dirty="0">
                <a:solidFill>
                  <a:srgbClr val="1B272C"/>
                </a:solidFill>
              </a:rPr>
              <a:t> </a:t>
            </a:r>
            <a:r>
              <a:rPr lang="fi-FI" sz="1800" dirty="0">
                <a:solidFill>
                  <a:srgbClr val="1B272C"/>
                </a:solidFill>
              </a:rPr>
              <a:t>to </a:t>
            </a:r>
            <a:r>
              <a:rPr lang="fi-FI" sz="1800" dirty="0" err="1">
                <a:solidFill>
                  <a:srgbClr val="1B272C"/>
                </a:solidFill>
              </a:rPr>
              <a:t>quality</a:t>
            </a:r>
            <a:r>
              <a:rPr lang="fi-FI" sz="1800" dirty="0">
                <a:solidFill>
                  <a:srgbClr val="1B272C"/>
                </a:solidFill>
              </a:rPr>
              <a:t> </a:t>
            </a:r>
            <a:r>
              <a:rPr lang="fi-FI" sz="1800" dirty="0" err="1">
                <a:solidFill>
                  <a:srgbClr val="1B272C"/>
                </a:solidFill>
              </a:rPr>
              <a:t>work</a:t>
            </a:r>
            <a:endParaRPr lang="fi-FI" sz="1800" dirty="0">
              <a:solidFill>
                <a:srgbClr val="1B272C"/>
              </a:solidFill>
            </a:endParaRPr>
          </a:p>
          <a:p>
            <a:pPr fontAlgn="auto">
              <a:spcBef>
                <a:spcPts val="0"/>
              </a:spcBef>
              <a:spcAft>
                <a:spcPts val="0"/>
              </a:spcAft>
            </a:pPr>
            <a:r>
              <a:rPr lang="fi-FI" sz="1800" b="1" dirty="0" err="1">
                <a:solidFill>
                  <a:srgbClr val="1B272C"/>
                </a:solidFill>
              </a:rPr>
              <a:t>Students</a:t>
            </a:r>
            <a:r>
              <a:rPr lang="fi-FI" sz="1800" dirty="0">
                <a:solidFill>
                  <a:srgbClr val="1B272C"/>
                </a:solidFill>
              </a:rPr>
              <a:t> </a:t>
            </a:r>
            <a:r>
              <a:rPr lang="fi-FI" sz="1800" dirty="0" err="1">
                <a:solidFill>
                  <a:srgbClr val="1B272C"/>
                </a:solidFill>
              </a:rPr>
              <a:t>are</a:t>
            </a:r>
            <a:r>
              <a:rPr lang="fi-FI" sz="1800" dirty="0">
                <a:solidFill>
                  <a:srgbClr val="1B272C"/>
                </a:solidFill>
              </a:rPr>
              <a:t> </a:t>
            </a:r>
            <a:r>
              <a:rPr lang="fi-FI" sz="1800" b="1" dirty="0" err="1">
                <a:solidFill>
                  <a:srgbClr val="1B272C"/>
                </a:solidFill>
              </a:rPr>
              <a:t>widely</a:t>
            </a:r>
            <a:r>
              <a:rPr lang="fi-FI" sz="1800" b="1" dirty="0">
                <a:solidFill>
                  <a:srgbClr val="1B272C"/>
                </a:solidFill>
              </a:rPr>
              <a:t> </a:t>
            </a:r>
            <a:r>
              <a:rPr lang="fi-FI" sz="1800" b="1" dirty="0" err="1">
                <a:solidFill>
                  <a:srgbClr val="1B272C"/>
                </a:solidFill>
              </a:rPr>
              <a:t>involved</a:t>
            </a:r>
            <a:r>
              <a:rPr lang="fi-FI" sz="1800" b="1" dirty="0">
                <a:solidFill>
                  <a:srgbClr val="1B272C"/>
                </a:solidFill>
              </a:rPr>
              <a:t> </a:t>
            </a:r>
            <a:r>
              <a:rPr lang="fi-FI" sz="1800" dirty="0">
                <a:solidFill>
                  <a:srgbClr val="1B272C"/>
                </a:solidFill>
              </a:rPr>
              <a:t>in </a:t>
            </a:r>
            <a:r>
              <a:rPr lang="fi-FI" sz="1800" dirty="0" err="1">
                <a:solidFill>
                  <a:srgbClr val="1B272C"/>
                </a:solidFill>
              </a:rPr>
              <a:t>the</a:t>
            </a:r>
            <a:r>
              <a:rPr lang="fi-FI" sz="1800" dirty="0">
                <a:solidFill>
                  <a:srgbClr val="1B272C"/>
                </a:solidFill>
              </a:rPr>
              <a:t> </a:t>
            </a:r>
            <a:r>
              <a:rPr lang="fi-FI" sz="1800" dirty="0" err="1">
                <a:solidFill>
                  <a:srgbClr val="1B272C"/>
                </a:solidFill>
              </a:rPr>
              <a:t>institutions</a:t>
            </a:r>
            <a:r>
              <a:rPr lang="fi-FI" sz="1800" dirty="0">
                <a:solidFill>
                  <a:srgbClr val="1B272C"/>
                </a:solidFill>
              </a:rPr>
              <a:t>’ </a:t>
            </a:r>
            <a:r>
              <a:rPr lang="fi-FI" sz="1800" dirty="0" err="1">
                <a:solidFill>
                  <a:srgbClr val="1B272C"/>
                </a:solidFill>
              </a:rPr>
              <a:t>quality</a:t>
            </a:r>
            <a:r>
              <a:rPr lang="fi-FI" sz="1800" dirty="0">
                <a:solidFill>
                  <a:srgbClr val="1B272C"/>
                </a:solidFill>
              </a:rPr>
              <a:t> </a:t>
            </a:r>
            <a:r>
              <a:rPr lang="fi-FI" sz="1800" dirty="0" err="1" smtClean="0">
                <a:solidFill>
                  <a:srgbClr val="1B272C"/>
                </a:solidFill>
              </a:rPr>
              <a:t>work</a:t>
            </a:r>
            <a:endParaRPr lang="fi-FI" sz="1800" dirty="0" smtClean="0">
              <a:solidFill>
                <a:srgbClr val="1B272C"/>
              </a:solidFill>
            </a:endParaRPr>
          </a:p>
          <a:p>
            <a:pPr fontAlgn="auto">
              <a:spcBef>
                <a:spcPts val="0"/>
              </a:spcBef>
              <a:spcAft>
                <a:spcPts val="0"/>
              </a:spcAft>
            </a:pPr>
            <a:endParaRPr lang="fi-FI" sz="1800" dirty="0">
              <a:solidFill>
                <a:srgbClr val="1B272C"/>
              </a:solidFill>
            </a:endParaRPr>
          </a:p>
          <a:p>
            <a:pPr fontAlgn="auto">
              <a:spcBef>
                <a:spcPts val="0"/>
              </a:spcBef>
              <a:spcAft>
                <a:spcPts val="0"/>
              </a:spcAft>
            </a:pPr>
            <a:r>
              <a:rPr lang="fi-FI" sz="1800" dirty="0" err="1">
                <a:solidFill>
                  <a:srgbClr val="1B272C"/>
                </a:solidFill>
              </a:rPr>
              <a:t>Specific</a:t>
            </a:r>
            <a:r>
              <a:rPr lang="fi-FI" sz="1800" dirty="0">
                <a:solidFill>
                  <a:srgbClr val="1B272C"/>
                </a:solidFill>
              </a:rPr>
              <a:t> </a:t>
            </a:r>
            <a:r>
              <a:rPr lang="fi-FI" sz="1800" dirty="0" err="1">
                <a:solidFill>
                  <a:srgbClr val="1B272C"/>
                </a:solidFill>
              </a:rPr>
              <a:t>procedures</a:t>
            </a:r>
            <a:r>
              <a:rPr lang="fi-FI" sz="1800" dirty="0">
                <a:solidFill>
                  <a:srgbClr val="1B272C"/>
                </a:solidFill>
              </a:rPr>
              <a:t> </a:t>
            </a:r>
            <a:r>
              <a:rPr lang="fi-FI" sz="1800" dirty="0" err="1">
                <a:solidFill>
                  <a:srgbClr val="1B272C"/>
                </a:solidFill>
              </a:rPr>
              <a:t>such</a:t>
            </a:r>
            <a:r>
              <a:rPr lang="fi-FI" sz="1800" dirty="0">
                <a:solidFill>
                  <a:srgbClr val="1B272C"/>
                </a:solidFill>
              </a:rPr>
              <a:t> as </a:t>
            </a:r>
            <a:r>
              <a:rPr lang="fi-FI" sz="1800" dirty="0" err="1">
                <a:solidFill>
                  <a:srgbClr val="1B272C"/>
                </a:solidFill>
              </a:rPr>
              <a:t>internal</a:t>
            </a:r>
            <a:r>
              <a:rPr lang="fi-FI" sz="1800" dirty="0">
                <a:solidFill>
                  <a:srgbClr val="1B272C"/>
                </a:solidFill>
              </a:rPr>
              <a:t> </a:t>
            </a:r>
            <a:r>
              <a:rPr lang="fi-FI" sz="1800" dirty="0" err="1">
                <a:solidFill>
                  <a:srgbClr val="1B272C"/>
                </a:solidFill>
              </a:rPr>
              <a:t>audits</a:t>
            </a:r>
            <a:r>
              <a:rPr lang="fi-FI" sz="1800" dirty="0">
                <a:solidFill>
                  <a:srgbClr val="1B272C"/>
                </a:solidFill>
              </a:rPr>
              <a:t> and </a:t>
            </a:r>
            <a:r>
              <a:rPr lang="fi-FI" sz="1800" dirty="0" err="1">
                <a:solidFill>
                  <a:srgbClr val="1B272C"/>
                </a:solidFill>
              </a:rPr>
              <a:t>joint</a:t>
            </a:r>
            <a:r>
              <a:rPr lang="fi-FI" sz="1800" dirty="0">
                <a:solidFill>
                  <a:srgbClr val="1B272C"/>
                </a:solidFill>
              </a:rPr>
              <a:t> </a:t>
            </a:r>
            <a:r>
              <a:rPr lang="fi-FI" sz="1800" dirty="0" err="1">
                <a:solidFill>
                  <a:srgbClr val="1B272C"/>
                </a:solidFill>
              </a:rPr>
              <a:t>events</a:t>
            </a:r>
            <a:r>
              <a:rPr lang="fi-FI" sz="1800" dirty="0">
                <a:solidFill>
                  <a:srgbClr val="1B272C"/>
                </a:solidFill>
              </a:rPr>
              <a:t> </a:t>
            </a:r>
            <a:r>
              <a:rPr lang="fi-FI" sz="1800" b="1" dirty="0">
                <a:solidFill>
                  <a:srgbClr val="1B272C"/>
                </a:solidFill>
              </a:rPr>
              <a:t>to </a:t>
            </a:r>
            <a:r>
              <a:rPr lang="fi-FI" sz="1800" b="1" dirty="0" err="1">
                <a:solidFill>
                  <a:srgbClr val="1B272C"/>
                </a:solidFill>
              </a:rPr>
              <a:t>foster</a:t>
            </a:r>
            <a:r>
              <a:rPr lang="fi-FI" sz="1800" b="1" dirty="0">
                <a:solidFill>
                  <a:srgbClr val="1B272C"/>
                </a:solidFill>
              </a:rPr>
              <a:t> </a:t>
            </a:r>
            <a:r>
              <a:rPr lang="fi-FI" sz="1800" b="1" dirty="0" err="1">
                <a:solidFill>
                  <a:srgbClr val="1B272C"/>
                </a:solidFill>
              </a:rPr>
              <a:t>quality</a:t>
            </a:r>
            <a:r>
              <a:rPr lang="fi-FI" sz="1800" b="1" dirty="0">
                <a:solidFill>
                  <a:srgbClr val="1B272C"/>
                </a:solidFill>
              </a:rPr>
              <a:t> </a:t>
            </a:r>
            <a:r>
              <a:rPr lang="fi-FI" sz="1800" b="1" dirty="0" smtClean="0">
                <a:solidFill>
                  <a:srgbClr val="1B272C"/>
                </a:solidFill>
              </a:rPr>
              <a:t>culture</a:t>
            </a:r>
            <a:endParaRPr lang="fi-FI" sz="1800" b="1" dirty="0">
              <a:solidFill>
                <a:srgbClr val="1B272C"/>
              </a:solidFill>
            </a:endParaRPr>
          </a:p>
        </p:txBody>
      </p:sp>
      <p:pic>
        <p:nvPicPr>
          <p:cNvPr id="2" name="Kuva 1"/>
          <p:cNvPicPr>
            <a:picLocks noChangeAspect="1"/>
          </p:cNvPicPr>
          <p:nvPr/>
        </p:nvPicPr>
        <p:blipFill>
          <a:blip r:embed="rId2"/>
          <a:stretch>
            <a:fillRect/>
          </a:stretch>
        </p:blipFill>
        <p:spPr>
          <a:xfrm>
            <a:off x="5436096" y="620688"/>
            <a:ext cx="3810330" cy="2682472"/>
          </a:xfrm>
          <a:prstGeom prst="rect">
            <a:avLst/>
          </a:prstGeom>
        </p:spPr>
      </p:pic>
    </p:spTree>
    <p:extLst>
      <p:ext uri="{BB962C8B-B14F-4D97-AF65-F5344CB8AC3E}">
        <p14:creationId xmlns:p14="http://schemas.microsoft.com/office/powerpoint/2010/main" val="796381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8487" cy="720080"/>
          </a:xfrm>
        </p:spPr>
        <p:txBody>
          <a:bodyPr rtlCol="0">
            <a:normAutofit fontScale="90000"/>
          </a:bodyPr>
          <a:lstStyle/>
          <a:p>
            <a:pPr fontAlgn="auto">
              <a:spcAft>
                <a:spcPts val="0"/>
              </a:spcAft>
              <a:defRPr/>
            </a:pPr>
            <a:r>
              <a:rPr lang="sv-FI" sz="3200" b="1" dirty="0" smtClean="0"/>
              <a:t>Quality </a:t>
            </a:r>
            <a:r>
              <a:rPr lang="sv-FI" sz="3200" b="1" dirty="0"/>
              <a:t>management </a:t>
            </a:r>
            <a:r>
              <a:rPr lang="sv-FI" sz="3200" b="1" dirty="0" err="1"/>
              <a:t>of</a:t>
            </a:r>
            <a:r>
              <a:rPr lang="sv-FI" sz="3200" b="1" dirty="0"/>
              <a:t> </a:t>
            </a:r>
            <a:r>
              <a:rPr lang="sv-FI" sz="3200" b="1" dirty="0" err="1"/>
              <a:t>HEIs</a:t>
            </a:r>
            <a:r>
              <a:rPr lang="sv-FI" sz="3200" b="1" dirty="0"/>
              <a:t>’ </a:t>
            </a:r>
            <a:r>
              <a:rPr lang="sv-FI" sz="3200" b="1" dirty="0" err="1" smtClean="0"/>
              <a:t>core</a:t>
            </a:r>
            <a:r>
              <a:rPr lang="sv-FI" sz="3200" b="1" dirty="0" smtClean="0"/>
              <a:t> </a:t>
            </a:r>
            <a:r>
              <a:rPr lang="sv-FI" sz="3200" b="1" dirty="0" err="1"/>
              <a:t>duties</a:t>
            </a:r>
            <a:r>
              <a:rPr lang="sv-FI" sz="3200" b="1" dirty="0"/>
              <a:t> </a:t>
            </a:r>
            <a:r>
              <a:rPr lang="sv-FI" sz="3200" b="1" dirty="0" smtClean="0"/>
              <a:t> </a:t>
            </a:r>
            <a:endParaRPr lang="en-GB" sz="2400" dirty="0"/>
          </a:p>
        </p:txBody>
      </p:sp>
      <p:sp>
        <p:nvSpPr>
          <p:cNvPr id="18435" name="Content Placeholder 4"/>
          <p:cNvSpPr>
            <a:spLocks noGrp="1"/>
          </p:cNvSpPr>
          <p:nvPr>
            <p:ph idx="1"/>
          </p:nvPr>
        </p:nvSpPr>
        <p:spPr>
          <a:xfrm>
            <a:off x="467544" y="1124744"/>
            <a:ext cx="8229600" cy="5040559"/>
          </a:xfrm>
        </p:spPr>
        <p:txBody>
          <a:bodyPr>
            <a:normAutofit/>
          </a:bodyPr>
          <a:lstStyle/>
          <a:p>
            <a:pPr lvl="0" fontAlgn="auto">
              <a:spcBef>
                <a:spcPts val="0"/>
              </a:spcBef>
              <a:spcAft>
                <a:spcPts val="0"/>
              </a:spcAft>
              <a:buFont typeface="Arial" pitchFamily="34" charset="0"/>
              <a:buChar char="•"/>
            </a:pPr>
            <a:r>
              <a:rPr lang="fi-FI" sz="1600" dirty="0">
                <a:solidFill>
                  <a:srgbClr val="1B272C"/>
                </a:solidFill>
              </a:rPr>
              <a:t>Quality management of </a:t>
            </a:r>
            <a:r>
              <a:rPr lang="fi-FI" sz="1600" b="1" dirty="0" err="1">
                <a:solidFill>
                  <a:srgbClr val="1B272C"/>
                </a:solidFill>
              </a:rPr>
              <a:t>degree</a:t>
            </a:r>
            <a:r>
              <a:rPr lang="fi-FI" sz="1600" b="1" dirty="0">
                <a:solidFill>
                  <a:srgbClr val="1B272C"/>
                </a:solidFill>
              </a:rPr>
              <a:t> </a:t>
            </a:r>
            <a:r>
              <a:rPr lang="fi-FI" sz="1600" b="1" dirty="0" err="1">
                <a:solidFill>
                  <a:srgbClr val="1B272C"/>
                </a:solidFill>
              </a:rPr>
              <a:t>education</a:t>
            </a:r>
            <a:r>
              <a:rPr lang="fi-FI" sz="1600" b="1" dirty="0">
                <a:solidFill>
                  <a:srgbClr val="1B272C"/>
                </a:solidFill>
              </a:rPr>
              <a:t> </a:t>
            </a:r>
            <a:r>
              <a:rPr lang="fi-FI" sz="1600" dirty="0">
                <a:solidFill>
                  <a:srgbClr val="1B272C"/>
                </a:solidFill>
              </a:rPr>
              <a:t>in </a:t>
            </a:r>
            <a:r>
              <a:rPr lang="fi-FI" sz="1600" dirty="0" err="1">
                <a:solidFill>
                  <a:srgbClr val="1B272C"/>
                </a:solidFill>
              </a:rPr>
              <a:t>the</a:t>
            </a:r>
            <a:r>
              <a:rPr lang="fi-FI" sz="1600" dirty="0">
                <a:solidFill>
                  <a:srgbClr val="1B272C"/>
                </a:solidFill>
              </a:rPr>
              <a:t> </a:t>
            </a:r>
            <a:r>
              <a:rPr lang="fi-FI" sz="1600" dirty="0" err="1">
                <a:solidFill>
                  <a:srgbClr val="1B272C"/>
                </a:solidFill>
              </a:rPr>
              <a:t>best</a:t>
            </a:r>
            <a:r>
              <a:rPr lang="fi-FI" sz="1600" dirty="0">
                <a:solidFill>
                  <a:srgbClr val="1B272C"/>
                </a:solidFill>
              </a:rPr>
              <a:t> </a:t>
            </a:r>
            <a:r>
              <a:rPr lang="fi-FI" sz="1600" dirty="0" err="1">
                <a:solidFill>
                  <a:srgbClr val="1B272C"/>
                </a:solidFill>
              </a:rPr>
              <a:t>shape</a:t>
            </a:r>
            <a:endParaRPr lang="fi-FI" sz="1600" dirty="0">
              <a:solidFill>
                <a:srgbClr val="1B272C"/>
              </a:solidFill>
            </a:endParaRPr>
          </a:p>
          <a:p>
            <a:pPr lvl="1" fontAlgn="auto">
              <a:spcBef>
                <a:spcPts val="0"/>
              </a:spcBef>
              <a:spcAft>
                <a:spcPts val="0"/>
              </a:spcAft>
            </a:pPr>
            <a:r>
              <a:rPr lang="fi-FI" sz="1600" dirty="0" err="1">
                <a:solidFill>
                  <a:srgbClr val="1B272C"/>
                </a:solidFill>
              </a:rPr>
              <a:t>Various</a:t>
            </a:r>
            <a:r>
              <a:rPr lang="fi-FI" sz="1600" dirty="0">
                <a:solidFill>
                  <a:srgbClr val="1B272C"/>
                </a:solidFill>
              </a:rPr>
              <a:t> </a:t>
            </a:r>
            <a:r>
              <a:rPr lang="fi-FI" sz="1600" dirty="0" err="1">
                <a:solidFill>
                  <a:srgbClr val="1B272C"/>
                </a:solidFill>
              </a:rPr>
              <a:t>procedures</a:t>
            </a:r>
            <a:r>
              <a:rPr lang="fi-FI" sz="1600" dirty="0">
                <a:solidFill>
                  <a:srgbClr val="1B272C"/>
                </a:solidFill>
              </a:rPr>
              <a:t> for </a:t>
            </a:r>
            <a:r>
              <a:rPr lang="fi-FI" sz="1600" dirty="0" err="1">
                <a:solidFill>
                  <a:srgbClr val="1B272C"/>
                </a:solidFill>
              </a:rPr>
              <a:t>collecting</a:t>
            </a:r>
            <a:r>
              <a:rPr lang="fi-FI" sz="1600" dirty="0">
                <a:solidFill>
                  <a:srgbClr val="1B272C"/>
                </a:solidFill>
              </a:rPr>
              <a:t> feedback, </a:t>
            </a:r>
            <a:r>
              <a:rPr lang="fi-FI" sz="1600" dirty="0" err="1">
                <a:solidFill>
                  <a:srgbClr val="1B272C"/>
                </a:solidFill>
              </a:rPr>
              <a:t>links</a:t>
            </a:r>
            <a:r>
              <a:rPr lang="fi-FI" sz="1600" dirty="0">
                <a:solidFill>
                  <a:srgbClr val="1B272C"/>
                </a:solidFill>
              </a:rPr>
              <a:t> </a:t>
            </a:r>
            <a:r>
              <a:rPr lang="fi-FI" sz="1600" dirty="0" err="1">
                <a:solidFill>
                  <a:srgbClr val="1B272C"/>
                </a:solidFill>
              </a:rPr>
              <a:t>between</a:t>
            </a:r>
            <a:r>
              <a:rPr lang="fi-FI" sz="1600" dirty="0">
                <a:solidFill>
                  <a:srgbClr val="1B272C"/>
                </a:solidFill>
              </a:rPr>
              <a:t> </a:t>
            </a:r>
            <a:r>
              <a:rPr lang="fi-FI" sz="1600" dirty="0" err="1">
                <a:solidFill>
                  <a:srgbClr val="1B272C"/>
                </a:solidFill>
              </a:rPr>
              <a:t>teaching</a:t>
            </a:r>
            <a:r>
              <a:rPr lang="fi-FI" sz="1600" dirty="0">
                <a:solidFill>
                  <a:srgbClr val="1B272C"/>
                </a:solidFill>
              </a:rPr>
              <a:t> and </a:t>
            </a:r>
            <a:r>
              <a:rPr lang="fi-FI" sz="1600" dirty="0" err="1">
                <a:solidFill>
                  <a:srgbClr val="1B272C"/>
                </a:solidFill>
              </a:rPr>
              <a:t>research</a:t>
            </a:r>
            <a:r>
              <a:rPr lang="fi-FI" sz="1600" dirty="0">
                <a:solidFill>
                  <a:srgbClr val="1B272C"/>
                </a:solidFill>
              </a:rPr>
              <a:t> </a:t>
            </a:r>
            <a:r>
              <a:rPr lang="fi-FI" sz="1600" dirty="0" err="1">
                <a:solidFill>
                  <a:srgbClr val="1B272C"/>
                </a:solidFill>
              </a:rPr>
              <a:t>emphasised</a:t>
            </a:r>
            <a:r>
              <a:rPr lang="fi-FI" sz="1600" dirty="0">
                <a:solidFill>
                  <a:srgbClr val="1B272C"/>
                </a:solidFill>
              </a:rPr>
              <a:t>, </a:t>
            </a:r>
            <a:r>
              <a:rPr lang="fi-FI" sz="1600" dirty="0" err="1">
                <a:solidFill>
                  <a:srgbClr val="1B272C"/>
                </a:solidFill>
              </a:rPr>
              <a:t>external</a:t>
            </a:r>
            <a:r>
              <a:rPr lang="fi-FI" sz="1600" dirty="0">
                <a:solidFill>
                  <a:srgbClr val="1B272C"/>
                </a:solidFill>
              </a:rPr>
              <a:t> and </a:t>
            </a:r>
            <a:r>
              <a:rPr lang="fi-FI" sz="1600" dirty="0" err="1">
                <a:solidFill>
                  <a:srgbClr val="1B272C"/>
                </a:solidFill>
              </a:rPr>
              <a:t>internal</a:t>
            </a:r>
            <a:r>
              <a:rPr lang="fi-FI" sz="1600" dirty="0">
                <a:solidFill>
                  <a:srgbClr val="1B272C"/>
                </a:solidFill>
              </a:rPr>
              <a:t> </a:t>
            </a:r>
            <a:r>
              <a:rPr lang="fi-FI" sz="1600" dirty="0" err="1">
                <a:solidFill>
                  <a:srgbClr val="1B272C"/>
                </a:solidFill>
              </a:rPr>
              <a:t>evaluations</a:t>
            </a:r>
            <a:r>
              <a:rPr lang="fi-FI" sz="1600" dirty="0">
                <a:solidFill>
                  <a:srgbClr val="1B272C"/>
                </a:solidFill>
              </a:rPr>
              <a:t> of </a:t>
            </a:r>
            <a:r>
              <a:rPr lang="fi-FI" sz="1600" dirty="0" err="1">
                <a:solidFill>
                  <a:srgbClr val="1B272C"/>
                </a:solidFill>
              </a:rPr>
              <a:t>degree</a:t>
            </a:r>
            <a:r>
              <a:rPr lang="fi-FI" sz="1600" dirty="0">
                <a:solidFill>
                  <a:srgbClr val="1B272C"/>
                </a:solidFill>
              </a:rPr>
              <a:t> </a:t>
            </a:r>
            <a:r>
              <a:rPr lang="fi-FI" sz="1600" dirty="0" err="1">
                <a:solidFill>
                  <a:srgbClr val="1B272C"/>
                </a:solidFill>
              </a:rPr>
              <a:t>programmes</a:t>
            </a:r>
            <a:r>
              <a:rPr lang="fi-FI" sz="1600" dirty="0">
                <a:solidFill>
                  <a:srgbClr val="1B272C"/>
                </a:solidFill>
              </a:rPr>
              <a:t>, </a:t>
            </a:r>
            <a:r>
              <a:rPr lang="fi-FI" sz="1600" dirty="0" err="1">
                <a:solidFill>
                  <a:srgbClr val="1B272C"/>
                </a:solidFill>
              </a:rPr>
              <a:t>procedures</a:t>
            </a:r>
            <a:r>
              <a:rPr lang="fi-FI" sz="1600" dirty="0">
                <a:solidFill>
                  <a:srgbClr val="1B272C"/>
                </a:solidFill>
              </a:rPr>
              <a:t> to </a:t>
            </a:r>
            <a:r>
              <a:rPr lang="fi-FI" sz="1600" dirty="0" err="1">
                <a:solidFill>
                  <a:srgbClr val="1B272C"/>
                </a:solidFill>
              </a:rPr>
              <a:t>ensure</a:t>
            </a:r>
            <a:r>
              <a:rPr lang="fi-FI" sz="1600" dirty="0">
                <a:solidFill>
                  <a:srgbClr val="1B272C"/>
                </a:solidFill>
              </a:rPr>
              <a:t> </a:t>
            </a:r>
            <a:r>
              <a:rPr lang="fi-FI" sz="1600" dirty="0" err="1">
                <a:solidFill>
                  <a:srgbClr val="1B272C"/>
                </a:solidFill>
              </a:rPr>
              <a:t>the</a:t>
            </a:r>
            <a:r>
              <a:rPr lang="fi-FI" sz="1600" dirty="0">
                <a:solidFill>
                  <a:srgbClr val="1B272C"/>
                </a:solidFill>
              </a:rPr>
              <a:t> </a:t>
            </a:r>
            <a:r>
              <a:rPr lang="fi-FI" sz="1600" dirty="0" err="1">
                <a:solidFill>
                  <a:srgbClr val="1B272C"/>
                </a:solidFill>
              </a:rPr>
              <a:t>pedagogical</a:t>
            </a:r>
            <a:r>
              <a:rPr lang="fi-FI" sz="1600" dirty="0">
                <a:solidFill>
                  <a:srgbClr val="1B272C"/>
                </a:solidFill>
              </a:rPr>
              <a:t> </a:t>
            </a:r>
            <a:r>
              <a:rPr lang="fi-FI" sz="1600" dirty="0" err="1">
                <a:solidFill>
                  <a:srgbClr val="1B272C"/>
                </a:solidFill>
              </a:rPr>
              <a:t>quality</a:t>
            </a:r>
            <a:r>
              <a:rPr lang="fi-FI" sz="1600" dirty="0">
                <a:solidFill>
                  <a:srgbClr val="1B272C"/>
                </a:solidFill>
              </a:rPr>
              <a:t> of </a:t>
            </a:r>
            <a:r>
              <a:rPr lang="fi-FI" sz="1600" dirty="0" err="1">
                <a:solidFill>
                  <a:srgbClr val="1B272C"/>
                </a:solidFill>
              </a:rPr>
              <a:t>education</a:t>
            </a:r>
            <a:r>
              <a:rPr lang="fi-FI" sz="1600" dirty="0">
                <a:solidFill>
                  <a:srgbClr val="1B272C"/>
                </a:solidFill>
              </a:rPr>
              <a:t>, </a:t>
            </a:r>
            <a:r>
              <a:rPr lang="fi-FI" sz="1600" dirty="0" err="1">
                <a:solidFill>
                  <a:srgbClr val="1B272C"/>
                </a:solidFill>
              </a:rPr>
              <a:t>tutoring</a:t>
            </a:r>
            <a:r>
              <a:rPr lang="fi-FI" sz="1600" dirty="0">
                <a:solidFill>
                  <a:srgbClr val="1B272C"/>
                </a:solidFill>
              </a:rPr>
              <a:t> and </a:t>
            </a:r>
            <a:r>
              <a:rPr lang="fi-FI" sz="1600" dirty="0" err="1">
                <a:solidFill>
                  <a:srgbClr val="1B272C"/>
                </a:solidFill>
              </a:rPr>
              <a:t>mentoring</a:t>
            </a:r>
            <a:r>
              <a:rPr lang="fi-FI" sz="1600" dirty="0">
                <a:solidFill>
                  <a:srgbClr val="1B272C"/>
                </a:solidFill>
              </a:rPr>
              <a:t> </a:t>
            </a:r>
            <a:r>
              <a:rPr lang="fi-FI" sz="1600" dirty="0" err="1">
                <a:solidFill>
                  <a:srgbClr val="1B272C"/>
                </a:solidFill>
              </a:rPr>
              <a:t>systems</a:t>
            </a:r>
            <a:r>
              <a:rPr lang="fi-FI" sz="1600" dirty="0">
                <a:solidFill>
                  <a:srgbClr val="1B272C"/>
                </a:solidFill>
              </a:rPr>
              <a:t> for </a:t>
            </a:r>
            <a:r>
              <a:rPr lang="fi-FI" sz="1600" dirty="0" err="1">
                <a:solidFill>
                  <a:srgbClr val="1B272C"/>
                </a:solidFill>
              </a:rPr>
              <a:t>new</a:t>
            </a:r>
            <a:r>
              <a:rPr lang="fi-FI" sz="1600" dirty="0">
                <a:solidFill>
                  <a:srgbClr val="1B272C"/>
                </a:solidFill>
              </a:rPr>
              <a:t> </a:t>
            </a:r>
            <a:r>
              <a:rPr lang="fi-FI" sz="1600" dirty="0" err="1">
                <a:solidFill>
                  <a:srgbClr val="1B272C"/>
                </a:solidFill>
              </a:rPr>
              <a:t>students</a:t>
            </a:r>
            <a:r>
              <a:rPr lang="fi-FI" sz="1600" dirty="0">
                <a:solidFill>
                  <a:srgbClr val="1B272C"/>
                </a:solidFill>
              </a:rPr>
              <a:t> and </a:t>
            </a:r>
            <a:r>
              <a:rPr lang="fi-FI" sz="1600" dirty="0" err="1">
                <a:solidFill>
                  <a:srgbClr val="1B272C"/>
                </a:solidFill>
              </a:rPr>
              <a:t>staff</a:t>
            </a:r>
            <a:r>
              <a:rPr lang="fi-FI" sz="1600" dirty="0">
                <a:solidFill>
                  <a:srgbClr val="1B272C"/>
                </a:solidFill>
              </a:rPr>
              <a:t>, alumni </a:t>
            </a:r>
            <a:r>
              <a:rPr lang="fi-FI" sz="1600" dirty="0" err="1">
                <a:solidFill>
                  <a:srgbClr val="1B272C"/>
                </a:solidFill>
              </a:rPr>
              <a:t>systems</a:t>
            </a:r>
            <a:r>
              <a:rPr lang="fi-FI" sz="1600" dirty="0">
                <a:solidFill>
                  <a:srgbClr val="1B272C"/>
                </a:solidFill>
              </a:rPr>
              <a:t>, </a:t>
            </a:r>
            <a:r>
              <a:rPr lang="fi-FI" sz="1600" dirty="0" err="1">
                <a:solidFill>
                  <a:srgbClr val="1B272C"/>
                </a:solidFill>
              </a:rPr>
              <a:t>personal</a:t>
            </a:r>
            <a:r>
              <a:rPr lang="fi-FI" sz="1600" dirty="0">
                <a:solidFill>
                  <a:srgbClr val="1B272C"/>
                </a:solidFill>
              </a:rPr>
              <a:t> </a:t>
            </a:r>
            <a:r>
              <a:rPr lang="fi-FI" sz="1600" dirty="0" err="1">
                <a:solidFill>
                  <a:srgbClr val="1B272C"/>
                </a:solidFill>
              </a:rPr>
              <a:t>study</a:t>
            </a:r>
            <a:r>
              <a:rPr lang="fi-FI" sz="1600" dirty="0">
                <a:solidFill>
                  <a:srgbClr val="1B272C"/>
                </a:solidFill>
              </a:rPr>
              <a:t> </a:t>
            </a:r>
            <a:r>
              <a:rPr lang="fi-FI" sz="1600" dirty="0" err="1">
                <a:solidFill>
                  <a:srgbClr val="1B272C"/>
                </a:solidFill>
              </a:rPr>
              <a:t>plans</a:t>
            </a:r>
            <a:r>
              <a:rPr lang="fi-FI" sz="1600" dirty="0">
                <a:solidFill>
                  <a:srgbClr val="1B272C"/>
                </a:solidFill>
              </a:rPr>
              <a:t> etc.</a:t>
            </a:r>
          </a:p>
          <a:p>
            <a:pPr lvl="1" fontAlgn="auto">
              <a:spcBef>
                <a:spcPts val="0"/>
              </a:spcBef>
              <a:spcAft>
                <a:spcPts val="0"/>
              </a:spcAft>
            </a:pPr>
            <a:r>
              <a:rPr lang="fi-FI" sz="1600" dirty="0">
                <a:solidFill>
                  <a:srgbClr val="1B272C"/>
                </a:solidFill>
              </a:rPr>
              <a:t>International and </a:t>
            </a:r>
            <a:r>
              <a:rPr lang="fi-FI" sz="1600" dirty="0" err="1" smtClean="0">
                <a:solidFill>
                  <a:srgbClr val="1B272C"/>
                </a:solidFill>
              </a:rPr>
              <a:t>doctoral</a:t>
            </a:r>
            <a:r>
              <a:rPr lang="fi-FI" sz="1600" dirty="0" smtClean="0">
                <a:solidFill>
                  <a:srgbClr val="1B272C"/>
                </a:solidFill>
              </a:rPr>
              <a:t> </a:t>
            </a:r>
            <a:r>
              <a:rPr lang="fi-FI" sz="1600" dirty="0" err="1">
                <a:solidFill>
                  <a:srgbClr val="1B272C"/>
                </a:solidFill>
              </a:rPr>
              <a:t>students</a:t>
            </a:r>
            <a:r>
              <a:rPr lang="fi-FI" sz="1600" dirty="0">
                <a:solidFill>
                  <a:srgbClr val="1B272C"/>
                </a:solidFill>
              </a:rPr>
              <a:t> </a:t>
            </a:r>
            <a:r>
              <a:rPr lang="fi-FI" sz="1600" dirty="0" err="1">
                <a:solidFill>
                  <a:srgbClr val="1B272C"/>
                </a:solidFill>
              </a:rPr>
              <a:t>not</a:t>
            </a:r>
            <a:r>
              <a:rPr lang="fi-FI" sz="1600" dirty="0">
                <a:solidFill>
                  <a:srgbClr val="1B272C"/>
                </a:solidFill>
              </a:rPr>
              <a:t> as </a:t>
            </a:r>
            <a:r>
              <a:rPr lang="fi-FI" sz="1600" dirty="0" err="1">
                <a:solidFill>
                  <a:srgbClr val="1B272C"/>
                </a:solidFill>
              </a:rPr>
              <a:t>involved</a:t>
            </a:r>
            <a:r>
              <a:rPr lang="fi-FI" sz="1600" dirty="0">
                <a:solidFill>
                  <a:srgbClr val="1B272C"/>
                </a:solidFill>
              </a:rPr>
              <a:t> as </a:t>
            </a:r>
            <a:r>
              <a:rPr lang="fi-FI" sz="1600" dirty="0" err="1">
                <a:solidFill>
                  <a:srgbClr val="1B272C"/>
                </a:solidFill>
              </a:rPr>
              <a:t>other</a:t>
            </a:r>
            <a:r>
              <a:rPr lang="fi-FI" sz="1600" dirty="0">
                <a:solidFill>
                  <a:srgbClr val="1B272C"/>
                </a:solidFill>
              </a:rPr>
              <a:t> </a:t>
            </a:r>
            <a:r>
              <a:rPr lang="fi-FI" sz="1600" dirty="0" err="1">
                <a:solidFill>
                  <a:srgbClr val="1B272C"/>
                </a:solidFill>
              </a:rPr>
              <a:t>students</a:t>
            </a:r>
            <a:endParaRPr lang="fi-FI" sz="1600" dirty="0">
              <a:solidFill>
                <a:srgbClr val="1B272C"/>
              </a:solidFill>
            </a:endParaRPr>
          </a:p>
          <a:p>
            <a:pPr lvl="1" fontAlgn="auto">
              <a:spcBef>
                <a:spcPts val="0"/>
              </a:spcBef>
              <a:spcAft>
                <a:spcPts val="0"/>
              </a:spcAft>
            </a:pPr>
            <a:r>
              <a:rPr lang="fi-FI" sz="1600" dirty="0">
                <a:solidFill>
                  <a:srgbClr val="1B272C"/>
                </a:solidFill>
              </a:rPr>
              <a:t>Quality management of </a:t>
            </a:r>
            <a:r>
              <a:rPr lang="fi-FI" sz="1600" dirty="0" err="1">
                <a:solidFill>
                  <a:srgbClr val="1B272C"/>
                </a:solidFill>
              </a:rPr>
              <a:t>doctoral</a:t>
            </a:r>
            <a:r>
              <a:rPr lang="fi-FI" sz="1600" dirty="0">
                <a:solidFill>
                  <a:srgbClr val="1B272C"/>
                </a:solidFill>
              </a:rPr>
              <a:t> </a:t>
            </a:r>
            <a:r>
              <a:rPr lang="fi-FI" sz="1600" dirty="0" err="1">
                <a:solidFill>
                  <a:srgbClr val="1B272C"/>
                </a:solidFill>
              </a:rPr>
              <a:t>education</a:t>
            </a:r>
            <a:r>
              <a:rPr lang="fi-FI" sz="1600" dirty="0">
                <a:solidFill>
                  <a:srgbClr val="1B272C"/>
                </a:solidFill>
              </a:rPr>
              <a:t> a </a:t>
            </a:r>
            <a:r>
              <a:rPr lang="fi-FI" sz="1600" dirty="0" err="1">
                <a:solidFill>
                  <a:srgbClr val="1B272C"/>
                </a:solidFill>
              </a:rPr>
              <a:t>common</a:t>
            </a:r>
            <a:r>
              <a:rPr lang="fi-FI" sz="1600" dirty="0">
                <a:solidFill>
                  <a:srgbClr val="1B272C"/>
                </a:solidFill>
              </a:rPr>
              <a:t> </a:t>
            </a:r>
            <a:r>
              <a:rPr lang="fi-FI" sz="1600" dirty="0" err="1">
                <a:solidFill>
                  <a:srgbClr val="1B272C"/>
                </a:solidFill>
              </a:rPr>
              <a:t>development</a:t>
            </a:r>
            <a:r>
              <a:rPr lang="fi-FI" sz="1600" dirty="0">
                <a:solidFill>
                  <a:srgbClr val="1B272C"/>
                </a:solidFill>
              </a:rPr>
              <a:t> </a:t>
            </a:r>
            <a:r>
              <a:rPr lang="fi-FI" sz="1600" dirty="0" err="1" smtClean="0">
                <a:solidFill>
                  <a:srgbClr val="1B272C"/>
                </a:solidFill>
              </a:rPr>
              <a:t>area</a:t>
            </a:r>
            <a:endParaRPr lang="fi-FI" sz="1600" dirty="0" smtClean="0">
              <a:solidFill>
                <a:srgbClr val="1B272C"/>
              </a:solidFill>
            </a:endParaRPr>
          </a:p>
          <a:p>
            <a:pPr marL="457200" lvl="1" indent="0" fontAlgn="auto">
              <a:spcBef>
                <a:spcPts val="0"/>
              </a:spcBef>
              <a:spcAft>
                <a:spcPts val="0"/>
              </a:spcAft>
              <a:buNone/>
            </a:pPr>
            <a:endParaRPr lang="fi-FI" sz="1600" dirty="0">
              <a:solidFill>
                <a:srgbClr val="1B272C"/>
              </a:solidFill>
            </a:endParaRPr>
          </a:p>
          <a:p>
            <a:pPr lvl="0" fontAlgn="auto">
              <a:spcBef>
                <a:spcPts val="0"/>
              </a:spcBef>
              <a:spcAft>
                <a:spcPts val="0"/>
              </a:spcAft>
              <a:buFont typeface="Arial" pitchFamily="34" charset="0"/>
              <a:buChar char="•"/>
            </a:pPr>
            <a:r>
              <a:rPr lang="fi-FI" sz="1600" dirty="0">
                <a:solidFill>
                  <a:srgbClr val="1B272C"/>
                </a:solidFill>
              </a:rPr>
              <a:t>Quality management of </a:t>
            </a:r>
            <a:r>
              <a:rPr lang="fi-FI" sz="1600" b="1" dirty="0" err="1">
                <a:solidFill>
                  <a:srgbClr val="1B272C"/>
                </a:solidFill>
              </a:rPr>
              <a:t>research</a:t>
            </a:r>
            <a:r>
              <a:rPr lang="fi-FI" sz="1600" dirty="0">
                <a:solidFill>
                  <a:srgbClr val="1B272C"/>
                </a:solidFill>
              </a:rPr>
              <a:t> </a:t>
            </a:r>
            <a:r>
              <a:rPr lang="fi-FI" sz="1600" dirty="0" err="1">
                <a:solidFill>
                  <a:srgbClr val="1B272C"/>
                </a:solidFill>
              </a:rPr>
              <a:t>generally</a:t>
            </a:r>
            <a:r>
              <a:rPr lang="fi-FI" sz="1600" dirty="0">
                <a:solidFill>
                  <a:srgbClr val="1B272C"/>
                </a:solidFill>
              </a:rPr>
              <a:t> </a:t>
            </a:r>
            <a:r>
              <a:rPr lang="fi-FI" sz="1600" dirty="0" err="1">
                <a:solidFill>
                  <a:srgbClr val="1B272C"/>
                </a:solidFill>
              </a:rPr>
              <a:t>quite</a:t>
            </a:r>
            <a:r>
              <a:rPr lang="fi-FI" sz="1600" dirty="0">
                <a:solidFill>
                  <a:srgbClr val="1B272C"/>
                </a:solidFill>
              </a:rPr>
              <a:t> </a:t>
            </a:r>
            <a:r>
              <a:rPr lang="fi-FI" sz="1600" dirty="0" err="1">
                <a:solidFill>
                  <a:srgbClr val="1B272C"/>
                </a:solidFill>
              </a:rPr>
              <a:t>well</a:t>
            </a:r>
            <a:r>
              <a:rPr lang="fi-FI" sz="1600" dirty="0">
                <a:solidFill>
                  <a:srgbClr val="1B272C"/>
                </a:solidFill>
              </a:rPr>
              <a:t> </a:t>
            </a:r>
            <a:r>
              <a:rPr lang="fi-FI" sz="1600" dirty="0" err="1">
                <a:solidFill>
                  <a:srgbClr val="1B272C"/>
                </a:solidFill>
              </a:rPr>
              <a:t>taken</a:t>
            </a:r>
            <a:r>
              <a:rPr lang="fi-FI" sz="1600" dirty="0">
                <a:solidFill>
                  <a:srgbClr val="1B272C"/>
                </a:solidFill>
              </a:rPr>
              <a:t> </a:t>
            </a:r>
            <a:r>
              <a:rPr lang="fi-FI" sz="1600" dirty="0" err="1">
                <a:solidFill>
                  <a:srgbClr val="1B272C"/>
                </a:solidFill>
              </a:rPr>
              <a:t>care</a:t>
            </a:r>
            <a:r>
              <a:rPr lang="fi-FI" sz="1600" dirty="0">
                <a:solidFill>
                  <a:srgbClr val="1B272C"/>
                </a:solidFill>
              </a:rPr>
              <a:t> of</a:t>
            </a:r>
          </a:p>
          <a:p>
            <a:pPr lvl="1" fontAlgn="auto">
              <a:spcBef>
                <a:spcPts val="0"/>
              </a:spcBef>
              <a:spcAft>
                <a:spcPts val="0"/>
              </a:spcAft>
            </a:pPr>
            <a:r>
              <a:rPr lang="fi-FI" sz="1600" dirty="0">
                <a:solidFill>
                  <a:srgbClr val="1B272C"/>
                </a:solidFill>
              </a:rPr>
              <a:t>Definition of </a:t>
            </a:r>
            <a:r>
              <a:rPr lang="fi-FI" sz="1600" dirty="0" err="1">
                <a:solidFill>
                  <a:srgbClr val="1B272C"/>
                </a:solidFill>
              </a:rPr>
              <a:t>strategic</a:t>
            </a:r>
            <a:r>
              <a:rPr lang="fi-FI" sz="1600" dirty="0">
                <a:solidFill>
                  <a:srgbClr val="1B272C"/>
                </a:solidFill>
              </a:rPr>
              <a:t> </a:t>
            </a:r>
            <a:r>
              <a:rPr lang="fi-FI" sz="1600" dirty="0" err="1">
                <a:solidFill>
                  <a:srgbClr val="1B272C"/>
                </a:solidFill>
              </a:rPr>
              <a:t>research</a:t>
            </a:r>
            <a:r>
              <a:rPr lang="fi-FI" sz="1600" dirty="0">
                <a:solidFill>
                  <a:srgbClr val="1B272C"/>
                </a:solidFill>
              </a:rPr>
              <a:t> </a:t>
            </a:r>
            <a:r>
              <a:rPr lang="fi-FI" sz="1600" dirty="0" err="1">
                <a:solidFill>
                  <a:srgbClr val="1B272C"/>
                </a:solidFill>
              </a:rPr>
              <a:t>profiles</a:t>
            </a:r>
            <a:r>
              <a:rPr lang="fi-FI" sz="1600" dirty="0">
                <a:solidFill>
                  <a:srgbClr val="1B272C"/>
                </a:solidFill>
              </a:rPr>
              <a:t>, </a:t>
            </a:r>
            <a:r>
              <a:rPr lang="fi-FI" sz="1600" dirty="0" err="1">
                <a:solidFill>
                  <a:srgbClr val="1B272C"/>
                </a:solidFill>
              </a:rPr>
              <a:t>process</a:t>
            </a:r>
            <a:r>
              <a:rPr lang="fi-FI" sz="1600" dirty="0">
                <a:solidFill>
                  <a:srgbClr val="1B272C"/>
                </a:solidFill>
              </a:rPr>
              <a:t> </a:t>
            </a:r>
            <a:r>
              <a:rPr lang="fi-FI" sz="1600" dirty="0" err="1">
                <a:solidFill>
                  <a:srgbClr val="1B272C"/>
                </a:solidFill>
              </a:rPr>
              <a:t>descriptions</a:t>
            </a:r>
            <a:r>
              <a:rPr lang="fi-FI" sz="1600" dirty="0">
                <a:solidFill>
                  <a:srgbClr val="1B272C"/>
                </a:solidFill>
              </a:rPr>
              <a:t>, </a:t>
            </a:r>
            <a:r>
              <a:rPr lang="fi-FI" sz="1600" dirty="0" err="1">
                <a:solidFill>
                  <a:srgbClr val="1B272C"/>
                </a:solidFill>
              </a:rPr>
              <a:t>project</a:t>
            </a:r>
            <a:r>
              <a:rPr lang="fi-FI" sz="1600" dirty="0">
                <a:solidFill>
                  <a:srgbClr val="1B272C"/>
                </a:solidFill>
              </a:rPr>
              <a:t> management </a:t>
            </a:r>
            <a:r>
              <a:rPr lang="fi-FI" sz="1600" dirty="0" err="1">
                <a:solidFill>
                  <a:srgbClr val="1B272C"/>
                </a:solidFill>
              </a:rPr>
              <a:t>guidelines</a:t>
            </a:r>
            <a:r>
              <a:rPr lang="fi-FI" sz="1600" dirty="0">
                <a:solidFill>
                  <a:srgbClr val="1B272C"/>
                </a:solidFill>
              </a:rPr>
              <a:t>, feedback </a:t>
            </a:r>
            <a:r>
              <a:rPr lang="fi-FI" sz="1600" dirty="0" err="1">
                <a:solidFill>
                  <a:srgbClr val="1B272C"/>
                </a:solidFill>
              </a:rPr>
              <a:t>systems</a:t>
            </a:r>
            <a:r>
              <a:rPr lang="fi-FI" sz="1600" dirty="0">
                <a:solidFill>
                  <a:srgbClr val="1B272C"/>
                </a:solidFill>
              </a:rPr>
              <a:t>, </a:t>
            </a:r>
            <a:r>
              <a:rPr lang="fi-FI" sz="1600" dirty="0" err="1">
                <a:solidFill>
                  <a:srgbClr val="1B272C"/>
                </a:solidFill>
              </a:rPr>
              <a:t>various</a:t>
            </a:r>
            <a:r>
              <a:rPr lang="fi-FI" sz="1600" dirty="0">
                <a:solidFill>
                  <a:srgbClr val="1B272C"/>
                </a:solidFill>
              </a:rPr>
              <a:t> </a:t>
            </a:r>
            <a:r>
              <a:rPr lang="fi-FI" sz="1600" dirty="0" err="1">
                <a:solidFill>
                  <a:srgbClr val="1B272C"/>
                </a:solidFill>
              </a:rPr>
              <a:t>internal</a:t>
            </a:r>
            <a:r>
              <a:rPr lang="fi-FI" sz="1600" dirty="0">
                <a:solidFill>
                  <a:srgbClr val="1B272C"/>
                </a:solidFill>
              </a:rPr>
              <a:t> and </a:t>
            </a:r>
            <a:r>
              <a:rPr lang="fi-FI" sz="1600" dirty="0" err="1">
                <a:solidFill>
                  <a:srgbClr val="1B272C"/>
                </a:solidFill>
              </a:rPr>
              <a:t>external</a:t>
            </a:r>
            <a:r>
              <a:rPr lang="fi-FI" sz="1600" dirty="0">
                <a:solidFill>
                  <a:srgbClr val="1B272C"/>
                </a:solidFill>
              </a:rPr>
              <a:t> </a:t>
            </a:r>
            <a:r>
              <a:rPr lang="fi-FI" sz="1600" dirty="0" err="1">
                <a:solidFill>
                  <a:srgbClr val="1B272C"/>
                </a:solidFill>
              </a:rPr>
              <a:t>evaluation</a:t>
            </a:r>
            <a:r>
              <a:rPr lang="fi-FI" sz="1600" dirty="0">
                <a:solidFill>
                  <a:srgbClr val="1B272C"/>
                </a:solidFill>
              </a:rPr>
              <a:t> and </a:t>
            </a:r>
            <a:r>
              <a:rPr lang="fi-FI" sz="1600" dirty="0" err="1">
                <a:solidFill>
                  <a:srgbClr val="1B272C"/>
                </a:solidFill>
              </a:rPr>
              <a:t>rewarding</a:t>
            </a:r>
            <a:r>
              <a:rPr lang="fi-FI" sz="1600" dirty="0">
                <a:solidFill>
                  <a:srgbClr val="1B272C"/>
                </a:solidFill>
              </a:rPr>
              <a:t> </a:t>
            </a:r>
            <a:r>
              <a:rPr lang="fi-FI" sz="1600" dirty="0" err="1">
                <a:solidFill>
                  <a:srgbClr val="1B272C"/>
                </a:solidFill>
              </a:rPr>
              <a:t>systems</a:t>
            </a:r>
            <a:endParaRPr lang="fi-FI" sz="1600" dirty="0">
              <a:solidFill>
                <a:srgbClr val="1B272C"/>
              </a:solidFill>
            </a:endParaRPr>
          </a:p>
          <a:p>
            <a:pPr lvl="1" fontAlgn="auto">
              <a:spcBef>
                <a:spcPts val="0"/>
              </a:spcBef>
              <a:spcAft>
                <a:spcPts val="0"/>
              </a:spcAft>
            </a:pPr>
            <a:r>
              <a:rPr lang="fi-FI" sz="1600" dirty="0" err="1">
                <a:solidFill>
                  <a:srgbClr val="1B272C"/>
                </a:solidFill>
              </a:rPr>
              <a:t>UASs</a:t>
            </a:r>
            <a:r>
              <a:rPr lang="fi-FI" sz="1600" dirty="0">
                <a:solidFill>
                  <a:srgbClr val="1B272C"/>
                </a:solidFill>
              </a:rPr>
              <a:t> </a:t>
            </a:r>
            <a:r>
              <a:rPr lang="fi-FI" sz="1600" dirty="0" err="1">
                <a:solidFill>
                  <a:srgbClr val="1B272C"/>
                </a:solidFill>
              </a:rPr>
              <a:t>lack</a:t>
            </a:r>
            <a:r>
              <a:rPr lang="fi-FI" sz="1600" dirty="0">
                <a:solidFill>
                  <a:srgbClr val="1B272C"/>
                </a:solidFill>
              </a:rPr>
              <a:t> </a:t>
            </a:r>
            <a:r>
              <a:rPr lang="fi-FI" sz="1600" dirty="0" err="1">
                <a:solidFill>
                  <a:srgbClr val="1B272C"/>
                </a:solidFill>
              </a:rPr>
              <a:t>mechanisms</a:t>
            </a:r>
            <a:r>
              <a:rPr lang="fi-FI" sz="1600" dirty="0">
                <a:solidFill>
                  <a:srgbClr val="1B272C"/>
                </a:solidFill>
              </a:rPr>
              <a:t> to </a:t>
            </a:r>
            <a:r>
              <a:rPr lang="fi-FI" sz="1600" dirty="0" err="1">
                <a:solidFill>
                  <a:srgbClr val="1B272C"/>
                </a:solidFill>
              </a:rPr>
              <a:t>monitor</a:t>
            </a:r>
            <a:r>
              <a:rPr lang="fi-FI" sz="1600" dirty="0">
                <a:solidFill>
                  <a:srgbClr val="1B272C"/>
                </a:solidFill>
              </a:rPr>
              <a:t> </a:t>
            </a:r>
            <a:r>
              <a:rPr lang="fi-FI" sz="1600" dirty="0" err="1">
                <a:solidFill>
                  <a:srgbClr val="1B272C"/>
                </a:solidFill>
              </a:rPr>
              <a:t>the</a:t>
            </a:r>
            <a:r>
              <a:rPr lang="fi-FI" sz="1600" dirty="0">
                <a:solidFill>
                  <a:srgbClr val="1B272C"/>
                </a:solidFill>
              </a:rPr>
              <a:t> </a:t>
            </a:r>
            <a:r>
              <a:rPr lang="fi-FI" sz="1600" dirty="0" err="1">
                <a:solidFill>
                  <a:srgbClr val="1B272C"/>
                </a:solidFill>
              </a:rPr>
              <a:t>quality</a:t>
            </a:r>
            <a:r>
              <a:rPr lang="fi-FI" sz="1600" dirty="0">
                <a:solidFill>
                  <a:srgbClr val="1B272C"/>
                </a:solidFill>
              </a:rPr>
              <a:t> of </a:t>
            </a:r>
            <a:r>
              <a:rPr lang="fi-FI" sz="1600" dirty="0" err="1" smtClean="0">
                <a:solidFill>
                  <a:srgbClr val="1B272C"/>
                </a:solidFill>
              </a:rPr>
              <a:t>research</a:t>
            </a:r>
            <a:endParaRPr lang="fi-FI" sz="1600" dirty="0" smtClean="0">
              <a:solidFill>
                <a:srgbClr val="1B272C"/>
              </a:solidFill>
            </a:endParaRPr>
          </a:p>
          <a:p>
            <a:pPr marL="457200" lvl="1" indent="0" fontAlgn="auto">
              <a:spcBef>
                <a:spcPts val="0"/>
              </a:spcBef>
              <a:spcAft>
                <a:spcPts val="0"/>
              </a:spcAft>
              <a:buNone/>
            </a:pPr>
            <a:endParaRPr lang="fi-FI" sz="1600" dirty="0">
              <a:solidFill>
                <a:srgbClr val="1B272C"/>
              </a:solidFill>
            </a:endParaRPr>
          </a:p>
          <a:p>
            <a:pPr fontAlgn="auto">
              <a:spcBef>
                <a:spcPts val="0"/>
              </a:spcBef>
              <a:spcAft>
                <a:spcPts val="0"/>
              </a:spcAft>
            </a:pPr>
            <a:r>
              <a:rPr lang="fi-FI" sz="1600" dirty="0">
                <a:solidFill>
                  <a:srgbClr val="1B272C"/>
                </a:solidFill>
              </a:rPr>
              <a:t>Quality management of </a:t>
            </a:r>
            <a:r>
              <a:rPr lang="fi-FI" sz="1600" b="1" dirty="0" err="1">
                <a:solidFill>
                  <a:srgbClr val="1B272C"/>
                </a:solidFill>
              </a:rPr>
              <a:t>societal</a:t>
            </a:r>
            <a:r>
              <a:rPr lang="fi-FI" sz="1600" b="1" dirty="0">
                <a:solidFill>
                  <a:srgbClr val="1B272C"/>
                </a:solidFill>
              </a:rPr>
              <a:t> </a:t>
            </a:r>
            <a:r>
              <a:rPr lang="fi-FI" sz="1600" b="1" dirty="0" err="1">
                <a:solidFill>
                  <a:srgbClr val="1B272C"/>
                </a:solidFill>
              </a:rPr>
              <a:t>impact</a:t>
            </a:r>
            <a:endParaRPr lang="fi-FI" sz="1600" b="1" dirty="0">
              <a:solidFill>
                <a:srgbClr val="1B272C"/>
              </a:solidFill>
            </a:endParaRPr>
          </a:p>
          <a:p>
            <a:pPr lvl="1" fontAlgn="auto">
              <a:spcBef>
                <a:spcPts val="0"/>
              </a:spcBef>
              <a:spcAft>
                <a:spcPts val="0"/>
              </a:spcAft>
            </a:pPr>
            <a:r>
              <a:rPr lang="fi-FI" sz="1600" dirty="0">
                <a:solidFill>
                  <a:srgbClr val="1B272C"/>
                </a:solidFill>
              </a:rPr>
              <a:t>A </a:t>
            </a:r>
            <a:r>
              <a:rPr lang="fi-FI" sz="1600" dirty="0" err="1">
                <a:solidFill>
                  <a:srgbClr val="1B272C"/>
                </a:solidFill>
              </a:rPr>
              <a:t>need</a:t>
            </a:r>
            <a:r>
              <a:rPr lang="fi-FI" sz="1600" dirty="0">
                <a:solidFill>
                  <a:srgbClr val="1B272C"/>
                </a:solidFill>
              </a:rPr>
              <a:t> for </a:t>
            </a:r>
            <a:r>
              <a:rPr lang="fi-FI" sz="1600" dirty="0" err="1">
                <a:solidFill>
                  <a:srgbClr val="1B272C"/>
                </a:solidFill>
              </a:rPr>
              <a:t>clarifying</a:t>
            </a:r>
            <a:r>
              <a:rPr lang="fi-FI" sz="1600" dirty="0">
                <a:solidFill>
                  <a:srgbClr val="1B272C"/>
                </a:solidFill>
              </a:rPr>
              <a:t> </a:t>
            </a:r>
            <a:r>
              <a:rPr lang="fi-FI" sz="1600" dirty="0" err="1">
                <a:solidFill>
                  <a:srgbClr val="1B272C"/>
                </a:solidFill>
              </a:rPr>
              <a:t>discussion</a:t>
            </a:r>
            <a:r>
              <a:rPr lang="fi-FI" sz="1600" dirty="0">
                <a:solidFill>
                  <a:srgbClr val="1B272C"/>
                </a:solidFill>
              </a:rPr>
              <a:t> on </a:t>
            </a:r>
            <a:r>
              <a:rPr lang="fi-FI" sz="1600" dirty="0" err="1">
                <a:solidFill>
                  <a:srgbClr val="1B272C"/>
                </a:solidFill>
              </a:rPr>
              <a:t>what</a:t>
            </a:r>
            <a:r>
              <a:rPr lang="fi-FI" sz="1600" dirty="0">
                <a:solidFill>
                  <a:srgbClr val="1B272C"/>
                </a:solidFill>
              </a:rPr>
              <a:t> is </a:t>
            </a:r>
            <a:r>
              <a:rPr lang="fi-FI" sz="1600" dirty="0" err="1">
                <a:solidFill>
                  <a:srgbClr val="1B272C"/>
                </a:solidFill>
              </a:rPr>
              <a:t>meant</a:t>
            </a:r>
            <a:r>
              <a:rPr lang="fi-FI" sz="1600" dirty="0">
                <a:solidFill>
                  <a:srgbClr val="1B272C"/>
                </a:solidFill>
              </a:rPr>
              <a:t> </a:t>
            </a:r>
            <a:r>
              <a:rPr lang="fi-FI" sz="1600" dirty="0" err="1">
                <a:solidFill>
                  <a:srgbClr val="1B272C"/>
                </a:solidFill>
              </a:rPr>
              <a:t>by</a:t>
            </a:r>
            <a:r>
              <a:rPr lang="fi-FI" sz="1600" dirty="0">
                <a:solidFill>
                  <a:srgbClr val="1B272C"/>
                </a:solidFill>
              </a:rPr>
              <a:t> </a:t>
            </a:r>
            <a:r>
              <a:rPr lang="fi-FI" sz="1600" dirty="0" err="1">
                <a:solidFill>
                  <a:srgbClr val="1B272C"/>
                </a:solidFill>
              </a:rPr>
              <a:t>social</a:t>
            </a:r>
            <a:r>
              <a:rPr lang="fi-FI" sz="1600" dirty="0">
                <a:solidFill>
                  <a:srgbClr val="1B272C"/>
                </a:solidFill>
              </a:rPr>
              <a:t> </a:t>
            </a:r>
            <a:r>
              <a:rPr lang="fi-FI" sz="1600" dirty="0" err="1">
                <a:solidFill>
                  <a:srgbClr val="1B272C"/>
                </a:solidFill>
              </a:rPr>
              <a:t>impact</a:t>
            </a:r>
            <a:r>
              <a:rPr lang="fi-FI" sz="1600" dirty="0">
                <a:solidFill>
                  <a:srgbClr val="1B272C"/>
                </a:solidFill>
              </a:rPr>
              <a:t> and </a:t>
            </a:r>
            <a:r>
              <a:rPr lang="fi-FI" sz="1600" dirty="0" err="1">
                <a:solidFill>
                  <a:srgbClr val="1B272C"/>
                </a:solidFill>
              </a:rPr>
              <a:t>how</a:t>
            </a:r>
            <a:r>
              <a:rPr lang="fi-FI" sz="1600" dirty="0">
                <a:solidFill>
                  <a:srgbClr val="1B272C"/>
                </a:solidFill>
              </a:rPr>
              <a:t> it 			</a:t>
            </a:r>
            <a:r>
              <a:rPr lang="fi-FI" sz="1600" dirty="0" err="1">
                <a:solidFill>
                  <a:srgbClr val="1B272C"/>
                </a:solidFill>
              </a:rPr>
              <a:t>should</a:t>
            </a:r>
            <a:r>
              <a:rPr lang="fi-FI" sz="1600" dirty="0">
                <a:solidFill>
                  <a:srgbClr val="1B272C"/>
                </a:solidFill>
              </a:rPr>
              <a:t> </a:t>
            </a:r>
            <a:r>
              <a:rPr lang="fi-FI" sz="1600" dirty="0" err="1">
                <a:solidFill>
                  <a:srgbClr val="1B272C"/>
                </a:solidFill>
              </a:rPr>
              <a:t>be</a:t>
            </a:r>
            <a:r>
              <a:rPr lang="fi-FI" sz="1600" dirty="0">
                <a:solidFill>
                  <a:srgbClr val="1B272C"/>
                </a:solidFill>
              </a:rPr>
              <a:t> </a:t>
            </a:r>
            <a:r>
              <a:rPr lang="fi-FI" sz="1600" dirty="0" err="1">
                <a:solidFill>
                  <a:srgbClr val="1B272C"/>
                </a:solidFill>
              </a:rPr>
              <a:t>measured</a:t>
            </a:r>
            <a:endParaRPr lang="fi-FI" sz="1600" dirty="0">
              <a:solidFill>
                <a:srgbClr val="1B272C"/>
              </a:solidFill>
            </a:endParaRPr>
          </a:p>
          <a:p>
            <a:pPr lvl="0" eaLnBrk="1" fontAlgn="auto" hangingPunct="1">
              <a:spcBef>
                <a:spcPts val="0"/>
              </a:spcBef>
              <a:spcAft>
                <a:spcPts val="0"/>
              </a:spcAft>
              <a:buFont typeface="Arial" pitchFamily="34" charset="0"/>
              <a:buChar char="•"/>
            </a:pPr>
            <a:endParaRPr lang="fi-FI" sz="2000" dirty="0" smtClean="0">
              <a:solidFill>
                <a:srgbClr val="1B272C"/>
              </a:solidFill>
            </a:endParaRPr>
          </a:p>
          <a:p>
            <a:pPr marL="0" lvl="0" indent="0" eaLnBrk="1" fontAlgn="auto" hangingPunct="1">
              <a:spcBef>
                <a:spcPts val="0"/>
              </a:spcBef>
              <a:spcAft>
                <a:spcPts val="0"/>
              </a:spcAft>
              <a:buNone/>
            </a:pPr>
            <a:endParaRPr lang="fi-FI" sz="1800" dirty="0">
              <a:solidFill>
                <a:srgbClr val="1B272C"/>
              </a:solidFill>
            </a:endParaRPr>
          </a:p>
        </p:txBody>
      </p:sp>
    </p:spTree>
    <p:extLst>
      <p:ext uri="{BB962C8B-B14F-4D97-AF65-F5344CB8AC3E}">
        <p14:creationId xmlns:p14="http://schemas.microsoft.com/office/powerpoint/2010/main" val="2718779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291" y="260648"/>
            <a:ext cx="8218487" cy="779462"/>
          </a:xfrm>
        </p:spPr>
        <p:txBody>
          <a:bodyPr rtlCol="0">
            <a:normAutofit/>
          </a:bodyPr>
          <a:lstStyle/>
          <a:p>
            <a:pPr fontAlgn="auto">
              <a:spcAft>
                <a:spcPts val="0"/>
              </a:spcAft>
              <a:defRPr/>
            </a:pPr>
            <a:r>
              <a:rPr lang="sv-FI" sz="3100" b="1" dirty="0"/>
              <a:t>H</a:t>
            </a:r>
            <a:r>
              <a:rPr lang="sv-FI" sz="3100" b="1" dirty="0" smtClean="0"/>
              <a:t>EIs</a:t>
            </a:r>
            <a:r>
              <a:rPr lang="sv-FI" sz="3100" b="1" dirty="0"/>
              <a:t>’ </a:t>
            </a:r>
            <a:r>
              <a:rPr lang="sv-FI" sz="3100" b="1" dirty="0" err="1"/>
              <a:t>views</a:t>
            </a:r>
            <a:r>
              <a:rPr lang="sv-FI" sz="3100" b="1" dirty="0"/>
              <a:t> on the </a:t>
            </a:r>
            <a:r>
              <a:rPr lang="sv-FI" sz="3100" b="1" dirty="0" err="1"/>
              <a:t>impact</a:t>
            </a:r>
            <a:r>
              <a:rPr lang="sv-FI" sz="3100" b="1" dirty="0"/>
              <a:t> </a:t>
            </a:r>
            <a:r>
              <a:rPr lang="sv-FI" sz="3100" b="1" dirty="0" err="1"/>
              <a:t>of</a:t>
            </a:r>
            <a:r>
              <a:rPr lang="sv-FI" sz="3100" b="1" dirty="0"/>
              <a:t> </a:t>
            </a:r>
            <a:r>
              <a:rPr lang="sv-FI" sz="3100" b="1" dirty="0" err="1" smtClean="0"/>
              <a:t>audit</a:t>
            </a:r>
            <a:r>
              <a:rPr lang="sv-FI" sz="3200" dirty="0" smtClean="0"/>
              <a:t> </a:t>
            </a:r>
            <a:r>
              <a:rPr lang="sv-FI" sz="3200" b="1" dirty="0" smtClean="0"/>
              <a:t>(1/2)</a:t>
            </a:r>
            <a:endParaRPr lang="en-GB" sz="2400" b="1" dirty="0"/>
          </a:p>
        </p:txBody>
      </p:sp>
      <p:sp>
        <p:nvSpPr>
          <p:cNvPr id="18435" name="Content Placeholder 4"/>
          <p:cNvSpPr>
            <a:spLocks noGrp="1"/>
          </p:cNvSpPr>
          <p:nvPr>
            <p:ph idx="1"/>
          </p:nvPr>
        </p:nvSpPr>
        <p:spPr>
          <a:xfrm>
            <a:off x="443178" y="1196752"/>
            <a:ext cx="8229600" cy="5040559"/>
          </a:xfrm>
        </p:spPr>
        <p:txBody>
          <a:bodyPr>
            <a:normAutofit/>
          </a:bodyPr>
          <a:lstStyle/>
          <a:p>
            <a:pPr fontAlgn="auto">
              <a:spcBef>
                <a:spcPts val="0"/>
              </a:spcBef>
              <a:spcAft>
                <a:spcPts val="0"/>
              </a:spcAft>
            </a:pPr>
            <a:r>
              <a:rPr lang="fi-FI" sz="1800" dirty="0" smtClean="0">
                <a:solidFill>
                  <a:srgbClr val="1B272C"/>
                </a:solidFill>
              </a:rPr>
              <a:t>Improvement </a:t>
            </a:r>
            <a:r>
              <a:rPr lang="fi-FI" sz="1800" dirty="0">
                <a:solidFill>
                  <a:srgbClr val="1B272C"/>
                </a:solidFill>
              </a:rPr>
              <a:t>of </a:t>
            </a:r>
            <a:r>
              <a:rPr lang="fi-FI" sz="1800" b="1" dirty="0">
                <a:solidFill>
                  <a:srgbClr val="1B272C"/>
                </a:solidFill>
              </a:rPr>
              <a:t>management </a:t>
            </a:r>
            <a:r>
              <a:rPr lang="fi-FI" sz="1800" b="1" dirty="0" err="1">
                <a:solidFill>
                  <a:srgbClr val="1B272C"/>
                </a:solidFill>
              </a:rPr>
              <a:t>systems</a:t>
            </a:r>
            <a:r>
              <a:rPr lang="fi-FI" sz="1800" b="1" dirty="0">
                <a:solidFill>
                  <a:srgbClr val="1B272C"/>
                </a:solidFill>
              </a:rPr>
              <a:t> </a:t>
            </a:r>
            <a:r>
              <a:rPr lang="fi-FI" sz="1800" dirty="0">
                <a:solidFill>
                  <a:srgbClr val="1B272C"/>
                </a:solidFill>
              </a:rPr>
              <a:t>– </a:t>
            </a:r>
            <a:r>
              <a:rPr lang="fi-FI" sz="1800" dirty="0" err="1">
                <a:solidFill>
                  <a:srgbClr val="1B272C"/>
                </a:solidFill>
              </a:rPr>
              <a:t>strengthening</a:t>
            </a:r>
            <a:r>
              <a:rPr lang="fi-FI" sz="1800" dirty="0">
                <a:solidFill>
                  <a:srgbClr val="1B272C"/>
                </a:solidFill>
              </a:rPr>
              <a:t> </a:t>
            </a:r>
            <a:r>
              <a:rPr lang="fi-FI" sz="1800" dirty="0" smtClean="0">
                <a:solidFill>
                  <a:srgbClr val="1B272C"/>
                </a:solidFill>
              </a:rPr>
              <a:t>of </a:t>
            </a:r>
            <a:r>
              <a:rPr lang="fi-FI" sz="1800" dirty="0" err="1" smtClean="0">
                <a:solidFill>
                  <a:srgbClr val="1B272C"/>
                </a:solidFill>
              </a:rPr>
              <a:t>strategic</a:t>
            </a:r>
            <a:r>
              <a:rPr lang="fi-FI" sz="1800" dirty="0" smtClean="0">
                <a:solidFill>
                  <a:srgbClr val="1B272C"/>
                </a:solidFill>
              </a:rPr>
              <a:t> </a:t>
            </a:r>
            <a:r>
              <a:rPr lang="fi-FI" sz="1800" dirty="0" err="1">
                <a:solidFill>
                  <a:srgbClr val="1B272C"/>
                </a:solidFill>
              </a:rPr>
              <a:t>work</a:t>
            </a:r>
            <a:endParaRPr lang="fi-FI" sz="1800" dirty="0">
              <a:solidFill>
                <a:srgbClr val="1B272C"/>
              </a:solidFill>
            </a:endParaRPr>
          </a:p>
          <a:p>
            <a:pPr fontAlgn="auto">
              <a:spcBef>
                <a:spcPts val="0"/>
              </a:spcBef>
              <a:spcAft>
                <a:spcPts val="0"/>
              </a:spcAft>
            </a:pPr>
            <a:r>
              <a:rPr lang="fi-FI" sz="1800" dirty="0">
                <a:solidFill>
                  <a:srgbClr val="1B272C"/>
                </a:solidFill>
              </a:rPr>
              <a:t>Quality management </a:t>
            </a:r>
            <a:r>
              <a:rPr lang="fi-FI" sz="1800" dirty="0" err="1">
                <a:solidFill>
                  <a:srgbClr val="1B272C"/>
                </a:solidFill>
              </a:rPr>
              <a:t>better</a:t>
            </a:r>
            <a:r>
              <a:rPr lang="fi-FI" sz="1800" dirty="0">
                <a:solidFill>
                  <a:srgbClr val="1B272C"/>
                </a:solidFill>
              </a:rPr>
              <a:t> </a:t>
            </a:r>
            <a:r>
              <a:rPr lang="fi-FI" sz="1800" dirty="0" err="1">
                <a:solidFill>
                  <a:srgbClr val="1B272C"/>
                </a:solidFill>
              </a:rPr>
              <a:t>linked</a:t>
            </a:r>
            <a:r>
              <a:rPr lang="fi-FI" sz="1800" dirty="0">
                <a:solidFill>
                  <a:srgbClr val="1B272C"/>
                </a:solidFill>
              </a:rPr>
              <a:t> to </a:t>
            </a:r>
            <a:r>
              <a:rPr lang="fi-FI" sz="1800" dirty="0" err="1">
                <a:solidFill>
                  <a:srgbClr val="1B272C"/>
                </a:solidFill>
              </a:rPr>
              <a:t>strategic</a:t>
            </a:r>
            <a:r>
              <a:rPr lang="fi-FI" sz="1800" dirty="0">
                <a:solidFill>
                  <a:srgbClr val="1B272C"/>
                </a:solidFill>
              </a:rPr>
              <a:t> </a:t>
            </a:r>
            <a:r>
              <a:rPr lang="fi-FI" sz="1800" dirty="0" err="1">
                <a:solidFill>
                  <a:srgbClr val="1B272C"/>
                </a:solidFill>
              </a:rPr>
              <a:t>planning</a:t>
            </a:r>
            <a:r>
              <a:rPr lang="fi-FI" sz="1800" dirty="0">
                <a:solidFill>
                  <a:srgbClr val="1B272C"/>
                </a:solidFill>
              </a:rPr>
              <a:t> and management as </a:t>
            </a:r>
            <a:r>
              <a:rPr lang="fi-FI" sz="1800" dirty="0" err="1">
                <a:solidFill>
                  <a:srgbClr val="1B272C"/>
                </a:solidFill>
              </a:rPr>
              <a:t>well</a:t>
            </a:r>
            <a:r>
              <a:rPr lang="fi-FI" sz="1800" dirty="0">
                <a:solidFill>
                  <a:srgbClr val="1B272C"/>
                </a:solidFill>
              </a:rPr>
              <a:t> as </a:t>
            </a:r>
            <a:r>
              <a:rPr lang="fi-FI" sz="1800" dirty="0" err="1">
                <a:solidFill>
                  <a:srgbClr val="1B272C"/>
                </a:solidFill>
              </a:rPr>
              <a:t>operations</a:t>
            </a:r>
            <a:r>
              <a:rPr lang="fi-FI" sz="1800" dirty="0">
                <a:solidFill>
                  <a:srgbClr val="1B272C"/>
                </a:solidFill>
              </a:rPr>
              <a:t> </a:t>
            </a:r>
            <a:r>
              <a:rPr lang="fi-FI" sz="1800" dirty="0" smtClean="0">
                <a:solidFill>
                  <a:srgbClr val="1B272C"/>
                </a:solidFill>
              </a:rPr>
              <a:t>management</a:t>
            </a:r>
          </a:p>
          <a:p>
            <a:pPr fontAlgn="auto">
              <a:spcBef>
                <a:spcPts val="0"/>
              </a:spcBef>
              <a:spcAft>
                <a:spcPts val="0"/>
              </a:spcAft>
            </a:pPr>
            <a:endParaRPr lang="fi-FI" sz="1800" dirty="0" smtClean="0">
              <a:solidFill>
                <a:srgbClr val="1B272C"/>
              </a:solidFill>
            </a:endParaRPr>
          </a:p>
          <a:p>
            <a:pPr fontAlgn="auto">
              <a:spcBef>
                <a:spcPts val="0"/>
              </a:spcBef>
              <a:spcAft>
                <a:spcPts val="0"/>
              </a:spcAft>
            </a:pPr>
            <a:r>
              <a:rPr lang="fi-FI" sz="1800" dirty="0" err="1" smtClean="0">
                <a:solidFill>
                  <a:srgbClr val="1B272C"/>
                </a:solidFill>
              </a:rPr>
              <a:t>Several</a:t>
            </a:r>
            <a:r>
              <a:rPr lang="fi-FI" sz="1800" dirty="0" smtClean="0">
                <a:solidFill>
                  <a:srgbClr val="1B272C"/>
                </a:solidFill>
              </a:rPr>
              <a:t> </a:t>
            </a:r>
            <a:r>
              <a:rPr lang="fi-FI" sz="1800" dirty="0" err="1">
                <a:solidFill>
                  <a:srgbClr val="1B272C"/>
                </a:solidFill>
              </a:rPr>
              <a:t>UASs</a:t>
            </a:r>
            <a:r>
              <a:rPr lang="fi-FI" sz="1800" dirty="0">
                <a:solidFill>
                  <a:srgbClr val="1B272C"/>
                </a:solidFill>
              </a:rPr>
              <a:t> </a:t>
            </a:r>
            <a:r>
              <a:rPr lang="fi-FI" sz="1800" dirty="0" err="1">
                <a:solidFill>
                  <a:srgbClr val="1B272C"/>
                </a:solidFill>
              </a:rPr>
              <a:t>report</a:t>
            </a:r>
            <a:r>
              <a:rPr lang="fi-FI" sz="1800" dirty="0">
                <a:solidFill>
                  <a:srgbClr val="1B272C"/>
                </a:solidFill>
              </a:rPr>
              <a:t> on </a:t>
            </a:r>
            <a:r>
              <a:rPr lang="fi-FI" sz="1800" dirty="0" err="1">
                <a:solidFill>
                  <a:srgbClr val="1B272C"/>
                </a:solidFill>
              </a:rPr>
              <a:t>the</a:t>
            </a:r>
            <a:r>
              <a:rPr lang="fi-FI" sz="1800" dirty="0">
                <a:solidFill>
                  <a:srgbClr val="1B272C"/>
                </a:solidFill>
              </a:rPr>
              <a:t> </a:t>
            </a:r>
            <a:r>
              <a:rPr lang="fi-FI" sz="1800" dirty="0" err="1">
                <a:solidFill>
                  <a:srgbClr val="1B272C"/>
                </a:solidFill>
              </a:rPr>
              <a:t>link</a:t>
            </a:r>
            <a:r>
              <a:rPr lang="fi-FI" sz="1800" dirty="0">
                <a:solidFill>
                  <a:srgbClr val="1B272C"/>
                </a:solidFill>
              </a:rPr>
              <a:t> </a:t>
            </a:r>
            <a:r>
              <a:rPr lang="fi-FI" sz="1800" dirty="0" err="1">
                <a:solidFill>
                  <a:srgbClr val="1B272C"/>
                </a:solidFill>
              </a:rPr>
              <a:t>between</a:t>
            </a:r>
            <a:r>
              <a:rPr lang="fi-FI" sz="1800" dirty="0">
                <a:solidFill>
                  <a:srgbClr val="1B272C"/>
                </a:solidFill>
              </a:rPr>
              <a:t> </a:t>
            </a:r>
            <a:r>
              <a:rPr lang="fi-FI" sz="1800" dirty="0" err="1">
                <a:solidFill>
                  <a:srgbClr val="1B272C"/>
                </a:solidFill>
              </a:rPr>
              <a:t>the</a:t>
            </a:r>
            <a:r>
              <a:rPr lang="fi-FI" sz="1800" dirty="0">
                <a:solidFill>
                  <a:srgbClr val="1B272C"/>
                </a:solidFill>
              </a:rPr>
              <a:t> </a:t>
            </a:r>
            <a:r>
              <a:rPr lang="fi-FI" sz="1800" dirty="0" err="1">
                <a:solidFill>
                  <a:srgbClr val="1B272C"/>
                </a:solidFill>
              </a:rPr>
              <a:t>quality</a:t>
            </a:r>
            <a:r>
              <a:rPr lang="fi-FI" sz="1800" dirty="0">
                <a:solidFill>
                  <a:srgbClr val="1B272C"/>
                </a:solidFill>
              </a:rPr>
              <a:t> </a:t>
            </a:r>
            <a:r>
              <a:rPr lang="fi-FI" sz="1800" dirty="0" err="1">
                <a:solidFill>
                  <a:srgbClr val="1B272C"/>
                </a:solidFill>
              </a:rPr>
              <a:t>system</a:t>
            </a:r>
            <a:r>
              <a:rPr lang="fi-FI" sz="1800" dirty="0">
                <a:solidFill>
                  <a:srgbClr val="1B272C"/>
                </a:solidFill>
              </a:rPr>
              <a:t> and </a:t>
            </a:r>
            <a:r>
              <a:rPr lang="fi-FI" sz="1800" dirty="0" err="1">
                <a:solidFill>
                  <a:srgbClr val="1B272C"/>
                </a:solidFill>
              </a:rPr>
              <a:t>the</a:t>
            </a:r>
            <a:r>
              <a:rPr lang="fi-FI" sz="1800" dirty="0">
                <a:solidFill>
                  <a:srgbClr val="1B272C"/>
                </a:solidFill>
              </a:rPr>
              <a:t> </a:t>
            </a:r>
            <a:r>
              <a:rPr lang="fi-FI" sz="1800" b="1" dirty="0" err="1">
                <a:solidFill>
                  <a:srgbClr val="1B272C"/>
                </a:solidFill>
              </a:rPr>
              <a:t>improved</a:t>
            </a:r>
            <a:r>
              <a:rPr lang="fi-FI" sz="1800" b="1" dirty="0">
                <a:solidFill>
                  <a:srgbClr val="1B272C"/>
                </a:solidFill>
              </a:rPr>
              <a:t> </a:t>
            </a:r>
            <a:r>
              <a:rPr lang="fi-FI" sz="1800" b="1" dirty="0" err="1">
                <a:solidFill>
                  <a:srgbClr val="1B272C"/>
                </a:solidFill>
              </a:rPr>
              <a:t>results</a:t>
            </a:r>
            <a:r>
              <a:rPr lang="fi-FI" sz="1800" b="1" dirty="0">
                <a:solidFill>
                  <a:srgbClr val="1B272C"/>
                </a:solidFill>
              </a:rPr>
              <a:t> </a:t>
            </a:r>
            <a:r>
              <a:rPr lang="fi-FI" sz="1800" dirty="0">
                <a:solidFill>
                  <a:srgbClr val="1B272C"/>
                </a:solidFill>
              </a:rPr>
              <a:t>of </a:t>
            </a:r>
            <a:r>
              <a:rPr lang="fi-FI" sz="1800" dirty="0" err="1">
                <a:solidFill>
                  <a:srgbClr val="1B272C"/>
                </a:solidFill>
              </a:rPr>
              <a:t>their</a:t>
            </a:r>
            <a:r>
              <a:rPr lang="fi-FI" sz="1800" dirty="0">
                <a:solidFill>
                  <a:srgbClr val="1B272C"/>
                </a:solidFill>
              </a:rPr>
              <a:t> </a:t>
            </a:r>
            <a:r>
              <a:rPr lang="fi-FI" sz="1800" dirty="0" err="1">
                <a:solidFill>
                  <a:srgbClr val="1B272C"/>
                </a:solidFill>
              </a:rPr>
              <a:t>activities</a:t>
            </a:r>
            <a:r>
              <a:rPr lang="fi-FI" sz="1800" dirty="0">
                <a:solidFill>
                  <a:srgbClr val="1B272C"/>
                </a:solidFill>
              </a:rPr>
              <a:t> (</a:t>
            </a:r>
            <a:r>
              <a:rPr lang="fi-FI" sz="1800" dirty="0" err="1">
                <a:solidFill>
                  <a:srgbClr val="1B272C"/>
                </a:solidFill>
              </a:rPr>
              <a:t>regarding</a:t>
            </a:r>
            <a:r>
              <a:rPr lang="fi-FI" sz="1800" dirty="0">
                <a:solidFill>
                  <a:srgbClr val="1B272C"/>
                </a:solidFill>
              </a:rPr>
              <a:t>, </a:t>
            </a:r>
            <a:r>
              <a:rPr lang="fi-FI" sz="1800" dirty="0" err="1">
                <a:solidFill>
                  <a:srgbClr val="1B272C"/>
                </a:solidFill>
              </a:rPr>
              <a:t>e.g</a:t>
            </a:r>
            <a:r>
              <a:rPr lang="fi-FI" sz="1800" dirty="0">
                <a:solidFill>
                  <a:srgbClr val="1B272C"/>
                </a:solidFill>
              </a:rPr>
              <a:t>., </a:t>
            </a:r>
            <a:r>
              <a:rPr lang="fi-FI" sz="1800" dirty="0" err="1">
                <a:solidFill>
                  <a:srgbClr val="1B272C"/>
                </a:solidFill>
              </a:rPr>
              <a:t>dropout</a:t>
            </a:r>
            <a:r>
              <a:rPr lang="fi-FI" sz="1800" dirty="0">
                <a:solidFill>
                  <a:srgbClr val="1B272C"/>
                </a:solidFill>
              </a:rPr>
              <a:t> </a:t>
            </a:r>
            <a:r>
              <a:rPr lang="fi-FI" sz="1800" dirty="0" err="1">
                <a:solidFill>
                  <a:srgbClr val="1B272C"/>
                </a:solidFill>
              </a:rPr>
              <a:t>rate</a:t>
            </a:r>
            <a:r>
              <a:rPr lang="fi-FI" sz="1800" dirty="0">
                <a:solidFill>
                  <a:srgbClr val="1B272C"/>
                </a:solidFill>
              </a:rPr>
              <a:t>, progression and </a:t>
            </a:r>
            <a:r>
              <a:rPr lang="fi-FI" sz="1800" dirty="0" err="1">
                <a:solidFill>
                  <a:srgbClr val="1B272C"/>
                </a:solidFill>
              </a:rPr>
              <a:t>completion</a:t>
            </a:r>
            <a:r>
              <a:rPr lang="fi-FI" sz="1800" dirty="0">
                <a:solidFill>
                  <a:srgbClr val="1B272C"/>
                </a:solidFill>
              </a:rPr>
              <a:t> of </a:t>
            </a:r>
            <a:r>
              <a:rPr lang="fi-FI" sz="1800" dirty="0" err="1">
                <a:solidFill>
                  <a:srgbClr val="1B272C"/>
                </a:solidFill>
              </a:rPr>
              <a:t>studies</a:t>
            </a:r>
            <a:r>
              <a:rPr lang="fi-FI" sz="1800" dirty="0" smtClean="0">
                <a:solidFill>
                  <a:srgbClr val="1B272C"/>
                </a:solidFill>
              </a:rPr>
              <a:t>)</a:t>
            </a:r>
          </a:p>
          <a:p>
            <a:pPr marL="0" indent="0" fontAlgn="auto">
              <a:spcBef>
                <a:spcPts val="0"/>
              </a:spcBef>
              <a:spcAft>
                <a:spcPts val="0"/>
              </a:spcAft>
              <a:buNone/>
            </a:pPr>
            <a:endParaRPr lang="fi-FI" sz="1800" dirty="0">
              <a:solidFill>
                <a:srgbClr val="1B272C"/>
              </a:solidFill>
            </a:endParaRPr>
          </a:p>
          <a:p>
            <a:pPr fontAlgn="auto">
              <a:spcBef>
                <a:spcPts val="0"/>
              </a:spcBef>
              <a:spcAft>
                <a:spcPts val="0"/>
              </a:spcAft>
            </a:pPr>
            <a:r>
              <a:rPr lang="fi-FI" sz="1800" dirty="0">
                <a:solidFill>
                  <a:srgbClr val="1B272C"/>
                </a:solidFill>
              </a:rPr>
              <a:t>Improvement of </a:t>
            </a:r>
            <a:r>
              <a:rPr lang="fi-FI" sz="1800" b="1" dirty="0">
                <a:solidFill>
                  <a:srgbClr val="1B272C"/>
                </a:solidFill>
              </a:rPr>
              <a:t>feedback </a:t>
            </a:r>
            <a:r>
              <a:rPr lang="fi-FI" sz="1800" b="1" dirty="0" err="1">
                <a:solidFill>
                  <a:srgbClr val="1B272C"/>
                </a:solidFill>
              </a:rPr>
              <a:t>systems</a:t>
            </a:r>
            <a:r>
              <a:rPr lang="fi-FI" sz="1800" b="1" dirty="0">
                <a:solidFill>
                  <a:srgbClr val="1B272C"/>
                </a:solidFill>
              </a:rPr>
              <a:t> </a:t>
            </a:r>
            <a:r>
              <a:rPr lang="fi-FI" sz="1800" dirty="0">
                <a:solidFill>
                  <a:srgbClr val="1B272C"/>
                </a:solidFill>
              </a:rPr>
              <a:t>(</a:t>
            </a:r>
            <a:r>
              <a:rPr lang="fi-FI" sz="1800" dirty="0" err="1">
                <a:solidFill>
                  <a:srgbClr val="1B272C"/>
                </a:solidFill>
              </a:rPr>
              <a:t>student</a:t>
            </a:r>
            <a:r>
              <a:rPr lang="fi-FI" sz="1800" dirty="0">
                <a:solidFill>
                  <a:srgbClr val="1B272C"/>
                </a:solidFill>
              </a:rPr>
              <a:t>, </a:t>
            </a:r>
            <a:r>
              <a:rPr lang="fi-FI" sz="1800" dirty="0" err="1">
                <a:solidFill>
                  <a:srgbClr val="1B272C"/>
                </a:solidFill>
              </a:rPr>
              <a:t>working</a:t>
            </a:r>
            <a:r>
              <a:rPr lang="fi-FI" sz="1800" dirty="0">
                <a:solidFill>
                  <a:srgbClr val="1B272C"/>
                </a:solidFill>
              </a:rPr>
              <a:t> life and alumni) </a:t>
            </a:r>
          </a:p>
          <a:p>
            <a:pPr fontAlgn="auto">
              <a:spcBef>
                <a:spcPts val="0"/>
              </a:spcBef>
              <a:spcAft>
                <a:spcPts val="0"/>
              </a:spcAft>
            </a:pPr>
            <a:r>
              <a:rPr lang="fi-FI" sz="1800" b="1" dirty="0" err="1">
                <a:solidFill>
                  <a:srgbClr val="1B272C"/>
                </a:solidFill>
              </a:rPr>
              <a:t>Participation</a:t>
            </a:r>
            <a:r>
              <a:rPr lang="fi-FI" sz="1800" dirty="0">
                <a:solidFill>
                  <a:srgbClr val="1B272C"/>
                </a:solidFill>
              </a:rPr>
              <a:t> of </a:t>
            </a:r>
            <a:r>
              <a:rPr lang="fi-FI" sz="1800" dirty="0" err="1">
                <a:solidFill>
                  <a:srgbClr val="1B272C"/>
                </a:solidFill>
              </a:rPr>
              <a:t>students</a:t>
            </a:r>
            <a:r>
              <a:rPr lang="fi-FI" sz="1800" dirty="0">
                <a:solidFill>
                  <a:srgbClr val="1B272C"/>
                </a:solidFill>
              </a:rPr>
              <a:t> and </a:t>
            </a:r>
            <a:r>
              <a:rPr lang="fi-FI" sz="1800" dirty="0" err="1">
                <a:solidFill>
                  <a:srgbClr val="1B272C"/>
                </a:solidFill>
              </a:rPr>
              <a:t>external</a:t>
            </a:r>
            <a:r>
              <a:rPr lang="fi-FI" sz="1800" dirty="0">
                <a:solidFill>
                  <a:srgbClr val="1B272C"/>
                </a:solidFill>
              </a:rPr>
              <a:t> </a:t>
            </a:r>
            <a:r>
              <a:rPr lang="fi-FI" sz="1800" dirty="0" err="1">
                <a:solidFill>
                  <a:srgbClr val="1B272C"/>
                </a:solidFill>
              </a:rPr>
              <a:t>stakeholders</a:t>
            </a:r>
            <a:r>
              <a:rPr lang="fi-FI" sz="1800" dirty="0">
                <a:solidFill>
                  <a:srgbClr val="1B272C"/>
                </a:solidFill>
              </a:rPr>
              <a:t> in </a:t>
            </a:r>
            <a:r>
              <a:rPr lang="fi-FI" sz="1800" dirty="0" err="1">
                <a:solidFill>
                  <a:srgbClr val="1B272C"/>
                </a:solidFill>
              </a:rPr>
              <a:t>the</a:t>
            </a:r>
            <a:r>
              <a:rPr lang="fi-FI" sz="1800" dirty="0">
                <a:solidFill>
                  <a:srgbClr val="1B272C"/>
                </a:solidFill>
              </a:rPr>
              <a:t> </a:t>
            </a:r>
            <a:r>
              <a:rPr lang="fi-FI" sz="1800" dirty="0" err="1">
                <a:solidFill>
                  <a:srgbClr val="1B272C"/>
                </a:solidFill>
              </a:rPr>
              <a:t>development</a:t>
            </a:r>
            <a:r>
              <a:rPr lang="fi-FI" sz="1800" dirty="0">
                <a:solidFill>
                  <a:srgbClr val="1B272C"/>
                </a:solidFill>
              </a:rPr>
              <a:t> of </a:t>
            </a:r>
            <a:r>
              <a:rPr lang="fi-FI" sz="1800" dirty="0" err="1">
                <a:solidFill>
                  <a:srgbClr val="1B272C"/>
                </a:solidFill>
              </a:rPr>
              <a:t>operations</a:t>
            </a:r>
            <a:r>
              <a:rPr lang="fi-FI" sz="1800" dirty="0">
                <a:solidFill>
                  <a:srgbClr val="1B272C"/>
                </a:solidFill>
              </a:rPr>
              <a:t>  </a:t>
            </a:r>
            <a:r>
              <a:rPr lang="fi-FI" sz="1800" dirty="0" err="1">
                <a:solidFill>
                  <a:srgbClr val="1B272C"/>
                </a:solidFill>
              </a:rPr>
              <a:t>enhanced</a:t>
            </a:r>
            <a:r>
              <a:rPr lang="fi-FI" sz="1800" dirty="0">
                <a:solidFill>
                  <a:srgbClr val="1B272C"/>
                </a:solidFill>
              </a:rPr>
              <a:t> and </a:t>
            </a:r>
            <a:r>
              <a:rPr lang="fi-FI" sz="1800" dirty="0" err="1" smtClean="0">
                <a:solidFill>
                  <a:srgbClr val="1B272C"/>
                </a:solidFill>
              </a:rPr>
              <a:t>supported</a:t>
            </a:r>
            <a:endParaRPr lang="fi-FI" sz="1800" dirty="0" smtClean="0">
              <a:solidFill>
                <a:srgbClr val="1B272C"/>
              </a:solidFill>
            </a:endParaRPr>
          </a:p>
          <a:p>
            <a:pPr marL="0" indent="0" fontAlgn="auto">
              <a:spcBef>
                <a:spcPts val="0"/>
              </a:spcBef>
              <a:spcAft>
                <a:spcPts val="0"/>
              </a:spcAft>
              <a:buNone/>
            </a:pPr>
            <a:endParaRPr lang="fi-FI" sz="1800" dirty="0">
              <a:solidFill>
                <a:srgbClr val="1B272C"/>
              </a:solidFill>
            </a:endParaRPr>
          </a:p>
          <a:p>
            <a:pPr fontAlgn="auto">
              <a:spcBef>
                <a:spcPts val="0"/>
              </a:spcBef>
              <a:spcAft>
                <a:spcPts val="0"/>
              </a:spcAft>
            </a:pPr>
            <a:r>
              <a:rPr lang="fi-FI" sz="1800" dirty="0">
                <a:solidFill>
                  <a:srgbClr val="1B272C"/>
                </a:solidFill>
              </a:rPr>
              <a:t>More </a:t>
            </a:r>
            <a:r>
              <a:rPr lang="fi-FI" sz="1800" dirty="0" err="1">
                <a:solidFill>
                  <a:srgbClr val="1B272C"/>
                </a:solidFill>
              </a:rPr>
              <a:t>consistent</a:t>
            </a:r>
            <a:r>
              <a:rPr lang="fi-FI" sz="1800" dirty="0">
                <a:solidFill>
                  <a:srgbClr val="1B272C"/>
                </a:solidFill>
              </a:rPr>
              <a:t> and </a:t>
            </a:r>
            <a:r>
              <a:rPr lang="fi-FI" sz="1800" b="1" dirty="0" err="1">
                <a:solidFill>
                  <a:srgbClr val="1B272C"/>
                </a:solidFill>
              </a:rPr>
              <a:t>clarified</a:t>
            </a:r>
            <a:r>
              <a:rPr lang="fi-FI" sz="1800" b="1" dirty="0">
                <a:solidFill>
                  <a:srgbClr val="1B272C"/>
                </a:solidFill>
              </a:rPr>
              <a:t> </a:t>
            </a:r>
            <a:r>
              <a:rPr lang="fi-FI" sz="1800" b="1" dirty="0" err="1">
                <a:solidFill>
                  <a:srgbClr val="1B272C"/>
                </a:solidFill>
              </a:rPr>
              <a:t>procedures</a:t>
            </a:r>
            <a:endParaRPr lang="fi-FI" sz="1800" b="1" dirty="0">
              <a:solidFill>
                <a:srgbClr val="1B272C"/>
              </a:solidFill>
            </a:endParaRPr>
          </a:p>
          <a:p>
            <a:pPr fontAlgn="auto">
              <a:spcBef>
                <a:spcPts val="0"/>
              </a:spcBef>
              <a:spcAft>
                <a:spcPts val="0"/>
              </a:spcAft>
            </a:pPr>
            <a:r>
              <a:rPr lang="fi-FI" sz="1800" dirty="0" err="1">
                <a:solidFill>
                  <a:srgbClr val="1B272C"/>
                </a:solidFill>
              </a:rPr>
              <a:t>Operations</a:t>
            </a:r>
            <a:r>
              <a:rPr lang="fi-FI" sz="1800" dirty="0">
                <a:solidFill>
                  <a:srgbClr val="1B272C"/>
                </a:solidFill>
              </a:rPr>
              <a:t> </a:t>
            </a:r>
            <a:r>
              <a:rPr lang="fi-FI" sz="1800" dirty="0" err="1">
                <a:solidFill>
                  <a:srgbClr val="1B272C"/>
                </a:solidFill>
              </a:rPr>
              <a:t>planned</a:t>
            </a:r>
            <a:r>
              <a:rPr lang="fi-FI" sz="1800" dirty="0">
                <a:solidFill>
                  <a:srgbClr val="1B272C"/>
                </a:solidFill>
              </a:rPr>
              <a:t> and </a:t>
            </a:r>
            <a:r>
              <a:rPr lang="fi-FI" sz="1800" dirty="0" err="1">
                <a:solidFill>
                  <a:srgbClr val="1B272C"/>
                </a:solidFill>
              </a:rPr>
              <a:t>developed</a:t>
            </a:r>
            <a:r>
              <a:rPr lang="fi-FI" sz="1800" dirty="0">
                <a:solidFill>
                  <a:srgbClr val="1B272C"/>
                </a:solidFill>
              </a:rPr>
              <a:t> on a </a:t>
            </a:r>
            <a:r>
              <a:rPr lang="fi-FI" sz="1800" dirty="0" err="1">
                <a:solidFill>
                  <a:srgbClr val="1B272C"/>
                </a:solidFill>
              </a:rPr>
              <a:t>more</a:t>
            </a:r>
            <a:r>
              <a:rPr lang="fi-FI" sz="1800" dirty="0">
                <a:solidFill>
                  <a:srgbClr val="1B272C"/>
                </a:solidFill>
              </a:rPr>
              <a:t> long-</a:t>
            </a:r>
            <a:r>
              <a:rPr lang="fi-FI" sz="1800" dirty="0" err="1">
                <a:solidFill>
                  <a:srgbClr val="1B272C"/>
                </a:solidFill>
              </a:rPr>
              <a:t>term</a:t>
            </a:r>
            <a:r>
              <a:rPr lang="fi-FI" sz="1800" dirty="0">
                <a:solidFill>
                  <a:srgbClr val="1B272C"/>
                </a:solidFill>
              </a:rPr>
              <a:t> </a:t>
            </a:r>
            <a:r>
              <a:rPr lang="fi-FI" sz="1800" dirty="0" err="1">
                <a:solidFill>
                  <a:srgbClr val="1B272C"/>
                </a:solidFill>
              </a:rPr>
              <a:t>basis</a:t>
            </a:r>
            <a:r>
              <a:rPr lang="fi-FI" sz="1800" dirty="0">
                <a:solidFill>
                  <a:srgbClr val="1B272C"/>
                </a:solidFill>
              </a:rPr>
              <a:t> and </a:t>
            </a:r>
            <a:r>
              <a:rPr lang="fi-FI" sz="1800" dirty="0" err="1">
                <a:solidFill>
                  <a:srgbClr val="1B272C"/>
                </a:solidFill>
              </a:rPr>
              <a:t>more</a:t>
            </a:r>
            <a:r>
              <a:rPr lang="fi-FI" sz="1800" dirty="0">
                <a:solidFill>
                  <a:srgbClr val="1B272C"/>
                </a:solidFill>
              </a:rPr>
              <a:t> </a:t>
            </a:r>
            <a:r>
              <a:rPr lang="fi-FI" sz="1800" dirty="0" err="1">
                <a:solidFill>
                  <a:srgbClr val="1B272C"/>
                </a:solidFill>
              </a:rPr>
              <a:t>extensively</a:t>
            </a:r>
            <a:r>
              <a:rPr lang="fi-FI" sz="1800" dirty="0">
                <a:solidFill>
                  <a:srgbClr val="1B272C"/>
                </a:solidFill>
              </a:rPr>
              <a:t> </a:t>
            </a:r>
            <a:r>
              <a:rPr lang="fi-FI" sz="1800" dirty="0" err="1">
                <a:solidFill>
                  <a:srgbClr val="1B272C"/>
                </a:solidFill>
              </a:rPr>
              <a:t>from</a:t>
            </a:r>
            <a:r>
              <a:rPr lang="fi-FI" sz="1800" dirty="0">
                <a:solidFill>
                  <a:srgbClr val="1B272C"/>
                </a:solidFill>
              </a:rPr>
              <a:t> </a:t>
            </a:r>
            <a:r>
              <a:rPr lang="fi-FI" sz="1800" dirty="0" err="1">
                <a:solidFill>
                  <a:srgbClr val="1B272C"/>
                </a:solidFill>
              </a:rPr>
              <a:t>the</a:t>
            </a:r>
            <a:r>
              <a:rPr lang="fi-FI" sz="1800" dirty="0">
                <a:solidFill>
                  <a:srgbClr val="1B272C"/>
                </a:solidFill>
              </a:rPr>
              <a:t> </a:t>
            </a:r>
            <a:r>
              <a:rPr lang="fi-FI" sz="1800" dirty="0" err="1">
                <a:solidFill>
                  <a:srgbClr val="1B272C"/>
                </a:solidFill>
              </a:rPr>
              <a:t>premises</a:t>
            </a:r>
            <a:r>
              <a:rPr lang="fi-FI" sz="1800" dirty="0">
                <a:solidFill>
                  <a:srgbClr val="1B272C"/>
                </a:solidFill>
              </a:rPr>
              <a:t> of </a:t>
            </a:r>
            <a:r>
              <a:rPr lang="fi-FI" sz="1800" dirty="0" err="1">
                <a:solidFill>
                  <a:srgbClr val="1B272C"/>
                </a:solidFill>
              </a:rPr>
              <a:t>students</a:t>
            </a:r>
            <a:r>
              <a:rPr lang="fi-FI" sz="1800" dirty="0">
                <a:solidFill>
                  <a:srgbClr val="1B272C"/>
                </a:solidFill>
              </a:rPr>
              <a:t> and </a:t>
            </a:r>
            <a:r>
              <a:rPr lang="fi-FI" sz="1800" dirty="0" err="1">
                <a:solidFill>
                  <a:srgbClr val="1B272C"/>
                </a:solidFill>
              </a:rPr>
              <a:t>external</a:t>
            </a:r>
            <a:r>
              <a:rPr lang="fi-FI" sz="1800" dirty="0">
                <a:solidFill>
                  <a:srgbClr val="1B272C"/>
                </a:solidFill>
              </a:rPr>
              <a:t> </a:t>
            </a:r>
            <a:r>
              <a:rPr lang="fi-FI" sz="1800" dirty="0" err="1">
                <a:solidFill>
                  <a:srgbClr val="1B272C"/>
                </a:solidFill>
              </a:rPr>
              <a:t>stakeholders</a:t>
            </a:r>
            <a:endParaRPr lang="fi-FI" sz="1800" dirty="0">
              <a:solidFill>
                <a:srgbClr val="1B272C"/>
              </a:solidFill>
            </a:endParaRPr>
          </a:p>
          <a:p>
            <a:pPr lvl="0" eaLnBrk="1" fontAlgn="auto" hangingPunct="1">
              <a:spcBef>
                <a:spcPts val="0"/>
              </a:spcBef>
              <a:spcAft>
                <a:spcPts val="0"/>
              </a:spcAft>
              <a:buFont typeface="Arial" pitchFamily="34" charset="0"/>
              <a:buChar char="•"/>
            </a:pPr>
            <a:endParaRPr lang="fi-FI" sz="1800" dirty="0">
              <a:solidFill>
                <a:srgbClr val="1B272C"/>
              </a:solidFill>
            </a:endParaRPr>
          </a:p>
        </p:txBody>
      </p:sp>
    </p:spTree>
    <p:extLst>
      <p:ext uri="{BB962C8B-B14F-4D97-AF65-F5344CB8AC3E}">
        <p14:creationId xmlns:p14="http://schemas.microsoft.com/office/powerpoint/2010/main" val="1978632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8487" cy="779462"/>
          </a:xfrm>
        </p:spPr>
        <p:txBody>
          <a:bodyPr rtlCol="0">
            <a:normAutofit fontScale="90000"/>
          </a:bodyPr>
          <a:lstStyle/>
          <a:p>
            <a:pPr fontAlgn="auto">
              <a:spcAft>
                <a:spcPts val="0"/>
              </a:spcAft>
              <a:defRPr/>
            </a:pPr>
            <a:r>
              <a:rPr lang="sv-FI" sz="3200" b="1" dirty="0"/>
              <a:t>HEIs’ </a:t>
            </a:r>
            <a:r>
              <a:rPr lang="sv-FI" sz="3200" b="1" dirty="0" err="1"/>
              <a:t>views</a:t>
            </a:r>
            <a:r>
              <a:rPr lang="sv-FI" sz="3200" b="1" dirty="0"/>
              <a:t> on the </a:t>
            </a:r>
            <a:r>
              <a:rPr lang="sv-FI" sz="3200" b="1" dirty="0" err="1"/>
              <a:t>impact</a:t>
            </a:r>
            <a:r>
              <a:rPr lang="sv-FI" sz="3200" b="1" dirty="0"/>
              <a:t> </a:t>
            </a:r>
            <a:r>
              <a:rPr lang="sv-FI" sz="3200" b="1" dirty="0" err="1"/>
              <a:t>of</a:t>
            </a:r>
            <a:r>
              <a:rPr lang="sv-FI" sz="3200" b="1" dirty="0"/>
              <a:t> </a:t>
            </a:r>
            <a:r>
              <a:rPr lang="sv-FI" sz="3200" b="1" dirty="0" err="1" smtClean="0"/>
              <a:t>audit</a:t>
            </a:r>
            <a:r>
              <a:rPr lang="sv-FI" sz="3200" b="1" dirty="0" smtClean="0"/>
              <a:t> (2/2)</a:t>
            </a:r>
            <a:endParaRPr lang="en-GB" sz="2400" b="1" dirty="0"/>
          </a:p>
        </p:txBody>
      </p:sp>
      <p:sp>
        <p:nvSpPr>
          <p:cNvPr id="18435" name="Content Placeholder 4"/>
          <p:cNvSpPr>
            <a:spLocks noGrp="1"/>
          </p:cNvSpPr>
          <p:nvPr>
            <p:ph idx="1"/>
          </p:nvPr>
        </p:nvSpPr>
        <p:spPr>
          <a:xfrm>
            <a:off x="449309" y="1268760"/>
            <a:ext cx="8229600" cy="5040559"/>
          </a:xfrm>
        </p:spPr>
        <p:txBody>
          <a:bodyPr>
            <a:normAutofit/>
          </a:bodyPr>
          <a:lstStyle/>
          <a:p>
            <a:pPr fontAlgn="auto">
              <a:spcBef>
                <a:spcPts val="0"/>
              </a:spcBef>
              <a:spcAft>
                <a:spcPts val="0"/>
              </a:spcAft>
            </a:pPr>
            <a:r>
              <a:rPr lang="fi-FI" sz="1800" b="1" dirty="0">
                <a:solidFill>
                  <a:srgbClr val="1B272C"/>
                </a:solidFill>
              </a:rPr>
              <a:t>Dissemination of </a:t>
            </a:r>
            <a:r>
              <a:rPr lang="fi-FI" sz="1800" b="1" dirty="0" err="1">
                <a:solidFill>
                  <a:srgbClr val="1B272C"/>
                </a:solidFill>
              </a:rPr>
              <a:t>good</a:t>
            </a:r>
            <a:r>
              <a:rPr lang="fi-FI" sz="1800" b="1" dirty="0">
                <a:solidFill>
                  <a:srgbClr val="1B272C"/>
                </a:solidFill>
              </a:rPr>
              <a:t> </a:t>
            </a:r>
            <a:r>
              <a:rPr lang="fi-FI" sz="1800" b="1" dirty="0" err="1">
                <a:solidFill>
                  <a:srgbClr val="1B272C"/>
                </a:solidFill>
              </a:rPr>
              <a:t>practices</a:t>
            </a:r>
            <a:r>
              <a:rPr lang="fi-FI" sz="1800" b="1" dirty="0">
                <a:solidFill>
                  <a:srgbClr val="1B272C"/>
                </a:solidFill>
              </a:rPr>
              <a:t> </a:t>
            </a:r>
            <a:r>
              <a:rPr lang="fi-FI" sz="1800" dirty="0" err="1">
                <a:solidFill>
                  <a:srgbClr val="1B272C"/>
                </a:solidFill>
              </a:rPr>
              <a:t>within</a:t>
            </a:r>
            <a:r>
              <a:rPr lang="fi-FI" sz="1800" dirty="0">
                <a:solidFill>
                  <a:srgbClr val="1B272C"/>
                </a:solidFill>
              </a:rPr>
              <a:t> and </a:t>
            </a:r>
            <a:r>
              <a:rPr lang="fi-FI" sz="1800" dirty="0" err="1">
                <a:solidFill>
                  <a:srgbClr val="1B272C"/>
                </a:solidFill>
              </a:rPr>
              <a:t>between</a:t>
            </a:r>
            <a:r>
              <a:rPr lang="fi-FI" sz="1800" dirty="0">
                <a:solidFill>
                  <a:srgbClr val="1B272C"/>
                </a:solidFill>
              </a:rPr>
              <a:t> </a:t>
            </a:r>
            <a:r>
              <a:rPr lang="fi-FI" sz="1800" dirty="0" err="1">
                <a:solidFill>
                  <a:srgbClr val="1B272C"/>
                </a:solidFill>
              </a:rPr>
              <a:t>HEIs</a:t>
            </a:r>
            <a:endParaRPr lang="fi-FI" sz="1800" dirty="0">
              <a:solidFill>
                <a:srgbClr val="1B272C"/>
              </a:solidFill>
            </a:endParaRPr>
          </a:p>
          <a:p>
            <a:pPr fontAlgn="auto">
              <a:spcBef>
                <a:spcPts val="0"/>
              </a:spcBef>
              <a:spcAft>
                <a:spcPts val="0"/>
              </a:spcAft>
            </a:pPr>
            <a:endParaRPr lang="fi-FI" sz="1800" b="1" dirty="0" smtClean="0">
              <a:solidFill>
                <a:srgbClr val="1B272C"/>
              </a:solidFill>
            </a:endParaRPr>
          </a:p>
          <a:p>
            <a:pPr fontAlgn="auto">
              <a:spcBef>
                <a:spcPts val="0"/>
              </a:spcBef>
              <a:spcAft>
                <a:spcPts val="0"/>
              </a:spcAft>
            </a:pPr>
            <a:r>
              <a:rPr lang="fi-FI" sz="1800" b="1" dirty="0" smtClean="0">
                <a:solidFill>
                  <a:srgbClr val="1B272C"/>
                </a:solidFill>
              </a:rPr>
              <a:t>More </a:t>
            </a:r>
            <a:r>
              <a:rPr lang="fi-FI" sz="1800" b="1" dirty="0" err="1">
                <a:solidFill>
                  <a:srgbClr val="1B272C"/>
                </a:solidFill>
              </a:rPr>
              <a:t>cooperation</a:t>
            </a:r>
            <a:r>
              <a:rPr lang="fi-FI" sz="1800" b="1" dirty="0">
                <a:solidFill>
                  <a:srgbClr val="1B272C"/>
                </a:solidFill>
              </a:rPr>
              <a:t> </a:t>
            </a:r>
            <a:r>
              <a:rPr lang="fi-FI" sz="1800" dirty="0" err="1">
                <a:solidFill>
                  <a:srgbClr val="1B272C"/>
                </a:solidFill>
              </a:rPr>
              <a:t>within</a:t>
            </a:r>
            <a:r>
              <a:rPr lang="fi-FI" sz="1800" dirty="0">
                <a:solidFill>
                  <a:srgbClr val="1B272C"/>
                </a:solidFill>
              </a:rPr>
              <a:t> </a:t>
            </a:r>
            <a:r>
              <a:rPr lang="fi-FI" sz="1800" dirty="0" err="1">
                <a:solidFill>
                  <a:srgbClr val="1B272C"/>
                </a:solidFill>
              </a:rPr>
              <a:t>institutions</a:t>
            </a:r>
            <a:r>
              <a:rPr lang="fi-FI" sz="1800" dirty="0">
                <a:solidFill>
                  <a:srgbClr val="1B272C"/>
                </a:solidFill>
              </a:rPr>
              <a:t> </a:t>
            </a:r>
            <a:r>
              <a:rPr lang="fi-FI" sz="1800" dirty="0" err="1">
                <a:solidFill>
                  <a:srgbClr val="1B272C"/>
                </a:solidFill>
              </a:rPr>
              <a:t>between</a:t>
            </a:r>
            <a:r>
              <a:rPr lang="fi-FI" sz="1800" dirty="0">
                <a:solidFill>
                  <a:srgbClr val="1B272C"/>
                </a:solidFill>
              </a:rPr>
              <a:t> </a:t>
            </a:r>
            <a:r>
              <a:rPr lang="fi-FI" sz="1800" dirty="0" err="1">
                <a:solidFill>
                  <a:srgbClr val="1B272C"/>
                </a:solidFill>
              </a:rPr>
              <a:t>different</a:t>
            </a:r>
            <a:r>
              <a:rPr lang="fi-FI" sz="1800" dirty="0">
                <a:solidFill>
                  <a:srgbClr val="1B272C"/>
                </a:solidFill>
              </a:rPr>
              <a:t> </a:t>
            </a:r>
            <a:r>
              <a:rPr lang="fi-FI" sz="1800" dirty="0" err="1">
                <a:solidFill>
                  <a:srgbClr val="1B272C"/>
                </a:solidFill>
              </a:rPr>
              <a:t>units</a:t>
            </a:r>
            <a:r>
              <a:rPr lang="fi-FI" sz="1800" dirty="0">
                <a:solidFill>
                  <a:srgbClr val="1B272C"/>
                </a:solidFill>
              </a:rPr>
              <a:t> and </a:t>
            </a:r>
            <a:r>
              <a:rPr lang="fi-FI" sz="1800" dirty="0" err="1">
                <a:solidFill>
                  <a:srgbClr val="1B272C"/>
                </a:solidFill>
              </a:rPr>
              <a:t>between</a:t>
            </a:r>
            <a:r>
              <a:rPr lang="fi-FI" sz="1800" dirty="0">
                <a:solidFill>
                  <a:srgbClr val="1B272C"/>
                </a:solidFill>
              </a:rPr>
              <a:t> </a:t>
            </a:r>
            <a:r>
              <a:rPr lang="fi-FI" sz="1800" dirty="0" err="1">
                <a:solidFill>
                  <a:srgbClr val="1B272C"/>
                </a:solidFill>
              </a:rPr>
              <a:t>HEIs</a:t>
            </a:r>
            <a:endParaRPr lang="fi-FI" sz="1800" dirty="0">
              <a:solidFill>
                <a:srgbClr val="1B272C"/>
              </a:solidFill>
            </a:endParaRPr>
          </a:p>
          <a:p>
            <a:pPr fontAlgn="auto">
              <a:spcBef>
                <a:spcPts val="0"/>
              </a:spcBef>
              <a:spcAft>
                <a:spcPts val="0"/>
              </a:spcAft>
            </a:pPr>
            <a:r>
              <a:rPr lang="fi-FI" sz="1800" b="1" dirty="0" err="1">
                <a:solidFill>
                  <a:srgbClr val="1B272C"/>
                </a:solidFill>
              </a:rPr>
              <a:t>Benchmarking</a:t>
            </a:r>
            <a:r>
              <a:rPr lang="fi-FI" sz="1800" dirty="0">
                <a:solidFill>
                  <a:srgbClr val="1B272C"/>
                </a:solidFill>
              </a:rPr>
              <a:t> </a:t>
            </a:r>
            <a:r>
              <a:rPr lang="fi-FI" sz="1800" dirty="0" err="1">
                <a:solidFill>
                  <a:srgbClr val="1B272C"/>
                </a:solidFill>
              </a:rPr>
              <a:t>activities</a:t>
            </a:r>
            <a:r>
              <a:rPr lang="fi-FI" sz="1800" dirty="0">
                <a:solidFill>
                  <a:srgbClr val="1B272C"/>
                </a:solidFill>
              </a:rPr>
              <a:t> </a:t>
            </a:r>
            <a:r>
              <a:rPr lang="fi-FI" sz="1800" dirty="0" err="1">
                <a:solidFill>
                  <a:srgbClr val="1B272C"/>
                </a:solidFill>
              </a:rPr>
              <a:t>have</a:t>
            </a:r>
            <a:r>
              <a:rPr lang="fi-FI" sz="1800" dirty="0">
                <a:solidFill>
                  <a:srgbClr val="1B272C"/>
                </a:solidFill>
              </a:rPr>
              <a:t> </a:t>
            </a:r>
            <a:r>
              <a:rPr lang="fi-FI" sz="1800" dirty="0" err="1">
                <a:solidFill>
                  <a:srgbClr val="1B272C"/>
                </a:solidFill>
              </a:rPr>
              <a:t>increased</a:t>
            </a:r>
            <a:r>
              <a:rPr lang="fi-FI" sz="1800" dirty="0">
                <a:solidFill>
                  <a:srgbClr val="1B272C"/>
                </a:solidFill>
              </a:rPr>
              <a:t> </a:t>
            </a:r>
          </a:p>
          <a:p>
            <a:pPr fontAlgn="auto">
              <a:spcBef>
                <a:spcPts val="0"/>
              </a:spcBef>
              <a:spcAft>
                <a:spcPts val="0"/>
              </a:spcAft>
            </a:pPr>
            <a:endParaRPr lang="fi-FI" sz="1800" dirty="0" smtClean="0">
              <a:solidFill>
                <a:srgbClr val="1B272C"/>
              </a:solidFill>
            </a:endParaRPr>
          </a:p>
          <a:p>
            <a:pPr fontAlgn="auto">
              <a:spcBef>
                <a:spcPts val="0"/>
              </a:spcBef>
              <a:spcAft>
                <a:spcPts val="0"/>
              </a:spcAft>
            </a:pPr>
            <a:r>
              <a:rPr lang="fi-FI" sz="1800" dirty="0" smtClean="0">
                <a:solidFill>
                  <a:srgbClr val="1B272C"/>
                </a:solidFill>
              </a:rPr>
              <a:t>The </a:t>
            </a:r>
            <a:r>
              <a:rPr lang="fi-FI" sz="1800" dirty="0">
                <a:solidFill>
                  <a:srgbClr val="1B272C"/>
                </a:solidFill>
              </a:rPr>
              <a:t>establishment and </a:t>
            </a:r>
            <a:r>
              <a:rPr lang="fi-FI" sz="1800" dirty="0" err="1">
                <a:solidFill>
                  <a:srgbClr val="1B272C"/>
                </a:solidFill>
              </a:rPr>
              <a:t>development</a:t>
            </a:r>
            <a:r>
              <a:rPr lang="fi-FI" sz="1800" dirty="0">
                <a:solidFill>
                  <a:srgbClr val="1B272C"/>
                </a:solidFill>
              </a:rPr>
              <a:t> of </a:t>
            </a:r>
            <a:r>
              <a:rPr lang="fi-FI" sz="1800" b="1" dirty="0" err="1">
                <a:solidFill>
                  <a:srgbClr val="1B272C"/>
                </a:solidFill>
              </a:rPr>
              <a:t>quality</a:t>
            </a:r>
            <a:r>
              <a:rPr lang="fi-FI" sz="1800" b="1" dirty="0">
                <a:solidFill>
                  <a:srgbClr val="1B272C"/>
                </a:solidFill>
              </a:rPr>
              <a:t> culture </a:t>
            </a:r>
            <a:r>
              <a:rPr lang="fi-FI" sz="1800" dirty="0" err="1">
                <a:solidFill>
                  <a:srgbClr val="1B272C"/>
                </a:solidFill>
              </a:rPr>
              <a:t>enhanced</a:t>
            </a:r>
            <a:r>
              <a:rPr lang="fi-FI" sz="1800" dirty="0">
                <a:solidFill>
                  <a:srgbClr val="1B272C"/>
                </a:solidFill>
              </a:rPr>
              <a:t> </a:t>
            </a:r>
            <a:r>
              <a:rPr lang="fi-FI" sz="1800" dirty="0" err="1">
                <a:solidFill>
                  <a:srgbClr val="1B272C"/>
                </a:solidFill>
              </a:rPr>
              <a:t>by</a:t>
            </a:r>
            <a:r>
              <a:rPr lang="fi-FI" sz="1800" dirty="0">
                <a:solidFill>
                  <a:srgbClr val="1B272C"/>
                </a:solidFill>
              </a:rPr>
              <a:t> </a:t>
            </a:r>
            <a:r>
              <a:rPr lang="fi-FI" sz="1800" dirty="0" err="1">
                <a:solidFill>
                  <a:srgbClr val="1B272C"/>
                </a:solidFill>
              </a:rPr>
              <a:t>improving</a:t>
            </a:r>
            <a:r>
              <a:rPr lang="fi-FI" sz="1800" dirty="0">
                <a:solidFill>
                  <a:srgbClr val="1B272C"/>
                </a:solidFill>
              </a:rPr>
              <a:t> and </a:t>
            </a:r>
            <a:r>
              <a:rPr lang="fi-FI" sz="1800" dirty="0" err="1">
                <a:solidFill>
                  <a:srgbClr val="1B272C"/>
                </a:solidFill>
              </a:rPr>
              <a:t>systematising</a:t>
            </a:r>
            <a:r>
              <a:rPr lang="fi-FI" sz="1800" dirty="0">
                <a:solidFill>
                  <a:srgbClr val="1B272C"/>
                </a:solidFill>
              </a:rPr>
              <a:t> </a:t>
            </a:r>
            <a:r>
              <a:rPr lang="fi-FI" sz="1800" dirty="0" err="1">
                <a:solidFill>
                  <a:srgbClr val="1B272C"/>
                </a:solidFill>
              </a:rPr>
              <a:t>communication</a:t>
            </a:r>
            <a:r>
              <a:rPr lang="fi-FI" sz="1800" dirty="0">
                <a:solidFill>
                  <a:srgbClr val="1B272C"/>
                </a:solidFill>
              </a:rPr>
              <a:t> </a:t>
            </a:r>
            <a:r>
              <a:rPr lang="fi-FI" sz="1800" dirty="0" err="1">
                <a:solidFill>
                  <a:srgbClr val="1B272C"/>
                </a:solidFill>
              </a:rPr>
              <a:t>within</a:t>
            </a:r>
            <a:r>
              <a:rPr lang="fi-FI" sz="1800" dirty="0">
                <a:solidFill>
                  <a:srgbClr val="1B272C"/>
                </a:solidFill>
              </a:rPr>
              <a:t> </a:t>
            </a:r>
            <a:r>
              <a:rPr lang="fi-FI" sz="1800" dirty="0" err="1">
                <a:solidFill>
                  <a:srgbClr val="1B272C"/>
                </a:solidFill>
              </a:rPr>
              <a:t>institutions</a:t>
            </a:r>
            <a:r>
              <a:rPr lang="fi-FI" sz="1800" dirty="0">
                <a:solidFill>
                  <a:srgbClr val="1B272C"/>
                </a:solidFill>
              </a:rPr>
              <a:t> and to </a:t>
            </a:r>
            <a:r>
              <a:rPr lang="fi-FI" sz="1800" dirty="0" err="1">
                <a:solidFill>
                  <a:srgbClr val="1B272C"/>
                </a:solidFill>
              </a:rPr>
              <a:t>external</a:t>
            </a:r>
            <a:r>
              <a:rPr lang="fi-FI" sz="1800" dirty="0">
                <a:solidFill>
                  <a:srgbClr val="1B272C"/>
                </a:solidFill>
              </a:rPr>
              <a:t> </a:t>
            </a:r>
            <a:r>
              <a:rPr lang="fi-FI" sz="1800" dirty="0" err="1">
                <a:solidFill>
                  <a:srgbClr val="1B272C"/>
                </a:solidFill>
              </a:rPr>
              <a:t>stakeholders</a:t>
            </a:r>
            <a:r>
              <a:rPr lang="fi-FI" sz="1800" dirty="0">
                <a:solidFill>
                  <a:srgbClr val="1B272C"/>
                </a:solidFill>
              </a:rPr>
              <a:t> </a:t>
            </a:r>
          </a:p>
          <a:p>
            <a:pPr fontAlgn="auto">
              <a:spcBef>
                <a:spcPts val="0"/>
              </a:spcBef>
              <a:spcAft>
                <a:spcPts val="0"/>
              </a:spcAft>
            </a:pPr>
            <a:endParaRPr lang="fi-FI" sz="1800" dirty="0" smtClean="0">
              <a:solidFill>
                <a:srgbClr val="1B272C"/>
              </a:solidFill>
            </a:endParaRPr>
          </a:p>
          <a:p>
            <a:pPr fontAlgn="auto">
              <a:spcBef>
                <a:spcPts val="0"/>
              </a:spcBef>
              <a:spcAft>
                <a:spcPts val="0"/>
              </a:spcAft>
            </a:pPr>
            <a:r>
              <a:rPr lang="fi-FI" sz="1800" dirty="0" smtClean="0">
                <a:solidFill>
                  <a:srgbClr val="1B272C"/>
                </a:solidFill>
              </a:rPr>
              <a:t>New </a:t>
            </a:r>
            <a:r>
              <a:rPr lang="fi-FI" sz="1800" b="1" dirty="0" err="1">
                <a:solidFill>
                  <a:srgbClr val="1B272C"/>
                </a:solidFill>
              </a:rPr>
              <a:t>evaluation</a:t>
            </a:r>
            <a:r>
              <a:rPr lang="fi-FI" sz="1800" b="1" dirty="0">
                <a:solidFill>
                  <a:srgbClr val="1B272C"/>
                </a:solidFill>
              </a:rPr>
              <a:t> </a:t>
            </a:r>
            <a:r>
              <a:rPr lang="fi-FI" sz="1800" b="1" dirty="0" err="1">
                <a:solidFill>
                  <a:srgbClr val="1B272C"/>
                </a:solidFill>
              </a:rPr>
              <a:t>cultures</a:t>
            </a:r>
            <a:r>
              <a:rPr lang="fi-FI" sz="1800" b="1" dirty="0">
                <a:solidFill>
                  <a:srgbClr val="1B272C"/>
                </a:solidFill>
              </a:rPr>
              <a:t> </a:t>
            </a:r>
            <a:r>
              <a:rPr lang="fi-FI" sz="1800" dirty="0">
                <a:solidFill>
                  <a:srgbClr val="1B272C"/>
                </a:solidFill>
              </a:rPr>
              <a:t>– </a:t>
            </a:r>
            <a:r>
              <a:rPr lang="fi-FI" sz="1800" dirty="0" err="1">
                <a:solidFill>
                  <a:srgbClr val="1B272C"/>
                </a:solidFill>
              </a:rPr>
              <a:t>external</a:t>
            </a:r>
            <a:r>
              <a:rPr lang="fi-FI" sz="1800" dirty="0">
                <a:solidFill>
                  <a:srgbClr val="1B272C"/>
                </a:solidFill>
              </a:rPr>
              <a:t> </a:t>
            </a:r>
            <a:r>
              <a:rPr lang="fi-FI" sz="1800" dirty="0" err="1">
                <a:solidFill>
                  <a:srgbClr val="1B272C"/>
                </a:solidFill>
              </a:rPr>
              <a:t>evaluations</a:t>
            </a:r>
            <a:r>
              <a:rPr lang="fi-FI" sz="1800" dirty="0">
                <a:solidFill>
                  <a:srgbClr val="1B272C"/>
                </a:solidFill>
              </a:rPr>
              <a:t> </a:t>
            </a:r>
            <a:r>
              <a:rPr lang="fi-FI" sz="1800" dirty="0" err="1">
                <a:solidFill>
                  <a:srgbClr val="1B272C"/>
                </a:solidFill>
              </a:rPr>
              <a:t>now</a:t>
            </a:r>
            <a:r>
              <a:rPr lang="fi-FI" sz="1800" dirty="0">
                <a:solidFill>
                  <a:srgbClr val="1B272C"/>
                </a:solidFill>
              </a:rPr>
              <a:t> </a:t>
            </a:r>
            <a:r>
              <a:rPr lang="fi-FI" sz="1800" dirty="0" err="1">
                <a:solidFill>
                  <a:srgbClr val="1B272C"/>
                </a:solidFill>
              </a:rPr>
              <a:t>seen</a:t>
            </a:r>
            <a:r>
              <a:rPr lang="fi-FI" sz="1800" dirty="0">
                <a:solidFill>
                  <a:srgbClr val="1B272C"/>
                </a:solidFill>
              </a:rPr>
              <a:t> as </a:t>
            </a:r>
            <a:r>
              <a:rPr lang="fi-FI" sz="1800" dirty="0" err="1">
                <a:solidFill>
                  <a:srgbClr val="1B272C"/>
                </a:solidFill>
              </a:rPr>
              <a:t>more</a:t>
            </a:r>
            <a:r>
              <a:rPr lang="fi-FI" sz="1800" dirty="0">
                <a:solidFill>
                  <a:srgbClr val="1B272C"/>
                </a:solidFill>
              </a:rPr>
              <a:t> </a:t>
            </a:r>
            <a:r>
              <a:rPr lang="fi-FI" sz="1800" dirty="0" err="1">
                <a:solidFill>
                  <a:srgbClr val="1B272C"/>
                </a:solidFill>
              </a:rPr>
              <a:t>significant</a:t>
            </a:r>
            <a:r>
              <a:rPr lang="fi-FI" sz="1800" dirty="0">
                <a:solidFill>
                  <a:srgbClr val="1B272C"/>
                </a:solidFill>
              </a:rPr>
              <a:t> </a:t>
            </a:r>
            <a:r>
              <a:rPr lang="fi-FI" sz="1800" dirty="0" err="1">
                <a:solidFill>
                  <a:srgbClr val="1B272C"/>
                </a:solidFill>
              </a:rPr>
              <a:t>tools</a:t>
            </a:r>
            <a:r>
              <a:rPr lang="fi-FI" sz="1800" dirty="0">
                <a:solidFill>
                  <a:srgbClr val="1B272C"/>
                </a:solidFill>
              </a:rPr>
              <a:t> in </a:t>
            </a:r>
            <a:r>
              <a:rPr lang="fi-FI" sz="1800" dirty="0" err="1">
                <a:solidFill>
                  <a:srgbClr val="1B272C"/>
                </a:solidFill>
              </a:rPr>
              <a:t>the</a:t>
            </a:r>
            <a:r>
              <a:rPr lang="fi-FI" sz="1800" dirty="0">
                <a:solidFill>
                  <a:srgbClr val="1B272C"/>
                </a:solidFill>
              </a:rPr>
              <a:t> </a:t>
            </a:r>
            <a:r>
              <a:rPr lang="fi-FI" sz="1800" dirty="0" err="1">
                <a:solidFill>
                  <a:srgbClr val="1B272C"/>
                </a:solidFill>
              </a:rPr>
              <a:t>development</a:t>
            </a:r>
            <a:r>
              <a:rPr lang="fi-FI" sz="1800" dirty="0">
                <a:solidFill>
                  <a:srgbClr val="1B272C"/>
                </a:solidFill>
              </a:rPr>
              <a:t> (</a:t>
            </a:r>
            <a:r>
              <a:rPr lang="fi-FI" sz="1800" dirty="0" err="1">
                <a:solidFill>
                  <a:srgbClr val="1B272C"/>
                </a:solidFill>
              </a:rPr>
              <a:t>international</a:t>
            </a:r>
            <a:r>
              <a:rPr lang="fi-FI" sz="1800" dirty="0">
                <a:solidFill>
                  <a:srgbClr val="1B272C"/>
                </a:solidFill>
              </a:rPr>
              <a:t> </a:t>
            </a:r>
            <a:r>
              <a:rPr lang="fi-FI" sz="1800" dirty="0" err="1">
                <a:solidFill>
                  <a:srgbClr val="1B272C"/>
                </a:solidFill>
              </a:rPr>
              <a:t>evaluations</a:t>
            </a:r>
            <a:r>
              <a:rPr lang="fi-FI" sz="1800" dirty="0">
                <a:solidFill>
                  <a:srgbClr val="1B272C"/>
                </a:solidFill>
              </a:rPr>
              <a:t> </a:t>
            </a:r>
            <a:r>
              <a:rPr lang="fi-FI" sz="1800" dirty="0" err="1">
                <a:solidFill>
                  <a:srgbClr val="1B272C"/>
                </a:solidFill>
              </a:rPr>
              <a:t>utilised</a:t>
            </a:r>
            <a:r>
              <a:rPr lang="fi-FI" sz="1800" dirty="0">
                <a:solidFill>
                  <a:srgbClr val="1B272C"/>
                </a:solidFill>
              </a:rPr>
              <a:t> at </a:t>
            </a:r>
            <a:r>
              <a:rPr lang="fi-FI" sz="1800" dirty="0" err="1">
                <a:solidFill>
                  <a:srgbClr val="1B272C"/>
                </a:solidFill>
              </a:rPr>
              <a:t>different</a:t>
            </a:r>
            <a:r>
              <a:rPr lang="fi-FI" sz="1800" dirty="0">
                <a:solidFill>
                  <a:srgbClr val="1B272C"/>
                </a:solidFill>
              </a:rPr>
              <a:t> </a:t>
            </a:r>
            <a:r>
              <a:rPr lang="fi-FI" sz="1800" dirty="0" err="1">
                <a:solidFill>
                  <a:srgbClr val="1B272C"/>
                </a:solidFill>
              </a:rPr>
              <a:t>organisational</a:t>
            </a:r>
            <a:r>
              <a:rPr lang="fi-FI" sz="1800" dirty="0">
                <a:solidFill>
                  <a:srgbClr val="1B272C"/>
                </a:solidFill>
              </a:rPr>
              <a:t> </a:t>
            </a:r>
            <a:r>
              <a:rPr lang="fi-FI" sz="1800" dirty="0" err="1">
                <a:solidFill>
                  <a:srgbClr val="1B272C"/>
                </a:solidFill>
              </a:rPr>
              <a:t>levels</a:t>
            </a:r>
            <a:r>
              <a:rPr lang="fi-FI" sz="1800" dirty="0">
                <a:solidFill>
                  <a:srgbClr val="1B272C"/>
                </a:solidFill>
              </a:rPr>
              <a:t>)</a:t>
            </a:r>
          </a:p>
          <a:p>
            <a:pPr lvl="0" eaLnBrk="1" fontAlgn="auto" hangingPunct="1">
              <a:spcBef>
                <a:spcPts val="0"/>
              </a:spcBef>
              <a:spcAft>
                <a:spcPts val="0"/>
              </a:spcAft>
              <a:buFont typeface="Arial" pitchFamily="34" charset="0"/>
              <a:buChar char="•"/>
            </a:pPr>
            <a:endParaRPr lang="fi-FI" sz="2000" dirty="0" smtClean="0">
              <a:solidFill>
                <a:srgbClr val="1B272C"/>
              </a:solidFill>
            </a:endParaRPr>
          </a:p>
        </p:txBody>
      </p:sp>
    </p:spTree>
    <p:extLst>
      <p:ext uri="{BB962C8B-B14F-4D97-AF65-F5344CB8AC3E}">
        <p14:creationId xmlns:p14="http://schemas.microsoft.com/office/powerpoint/2010/main" val="2298795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4000" dirty="0" smtClean="0"/>
              <a:t/>
            </a:r>
            <a:br>
              <a:rPr lang="fi-FI" sz="4000" dirty="0" smtClean="0"/>
            </a:br>
            <a:r>
              <a:rPr lang="fi-FI" sz="4000" dirty="0"/>
              <a:t/>
            </a:r>
            <a:br>
              <a:rPr lang="fi-FI" sz="4000" dirty="0"/>
            </a:br>
            <a:r>
              <a:rPr lang="fi-FI" sz="4000" dirty="0"/>
              <a:t>What </a:t>
            </a:r>
            <a:r>
              <a:rPr lang="fi-FI" sz="4000" dirty="0" err="1"/>
              <a:t>have</a:t>
            </a:r>
            <a:r>
              <a:rPr lang="fi-FI" sz="4000" dirty="0"/>
              <a:t> </a:t>
            </a:r>
            <a:r>
              <a:rPr lang="fi-FI" sz="4000" dirty="0" err="1"/>
              <a:t>we</a:t>
            </a:r>
            <a:r>
              <a:rPr lang="fi-FI" sz="4000" dirty="0"/>
              <a:t> </a:t>
            </a:r>
            <a:r>
              <a:rPr lang="fi-FI" sz="4000" dirty="0" err="1"/>
              <a:t>learned</a:t>
            </a:r>
            <a:r>
              <a:rPr lang="fi-FI" sz="4000" dirty="0"/>
              <a:t> </a:t>
            </a:r>
            <a:r>
              <a:rPr lang="fi-FI" sz="4000" dirty="0" err="1"/>
              <a:t>during</a:t>
            </a:r>
            <a:r>
              <a:rPr lang="fi-FI" sz="4000" dirty="0"/>
              <a:t> </a:t>
            </a:r>
            <a:r>
              <a:rPr lang="fi-FI" sz="4000" dirty="0" err="1"/>
              <a:t>the</a:t>
            </a:r>
            <a:r>
              <a:rPr lang="fi-FI" sz="4000" dirty="0"/>
              <a:t> </a:t>
            </a:r>
            <a:r>
              <a:rPr lang="fi-FI" sz="4000" dirty="0" err="1"/>
              <a:t>past</a:t>
            </a:r>
            <a:r>
              <a:rPr lang="fi-FI" sz="4000" dirty="0"/>
              <a:t> 10 </a:t>
            </a:r>
            <a:r>
              <a:rPr lang="fi-FI" sz="4000" dirty="0" err="1"/>
              <a:t>years</a:t>
            </a:r>
            <a:r>
              <a:rPr lang="fi-FI" sz="4000" dirty="0"/>
              <a:t>?</a:t>
            </a:r>
            <a:br>
              <a:rPr lang="fi-FI" sz="4000" dirty="0"/>
            </a:br>
            <a:r>
              <a:rPr lang="fi-FI" sz="4000" dirty="0" smtClean="0"/>
              <a:t>	– </a:t>
            </a:r>
            <a:r>
              <a:rPr lang="fi-FI" sz="4000" dirty="0" err="1" smtClean="0"/>
              <a:t>Challenges</a:t>
            </a:r>
            <a:r>
              <a:rPr lang="fi-FI" sz="4000" dirty="0" smtClean="0"/>
              <a:t> and </a:t>
            </a:r>
            <a:r>
              <a:rPr lang="fi-FI" sz="4000" dirty="0" err="1" smtClean="0"/>
              <a:t>strengths</a:t>
            </a:r>
            <a:r>
              <a:rPr lang="fi-FI" sz="4000" dirty="0" smtClean="0"/>
              <a:t> </a:t>
            </a:r>
            <a:endParaRPr lang="fi-FI" sz="4000" dirty="0"/>
          </a:p>
        </p:txBody>
      </p:sp>
    </p:spTree>
    <p:extLst>
      <p:ext uri="{BB962C8B-B14F-4D97-AF65-F5344CB8AC3E}">
        <p14:creationId xmlns:p14="http://schemas.microsoft.com/office/powerpoint/2010/main" val="138342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8487" cy="779462"/>
          </a:xfrm>
        </p:spPr>
        <p:txBody>
          <a:bodyPr rtlCol="0">
            <a:normAutofit/>
          </a:bodyPr>
          <a:lstStyle/>
          <a:p>
            <a:pPr eaLnBrk="1" fontAlgn="auto" hangingPunct="1">
              <a:spcAft>
                <a:spcPts val="0"/>
              </a:spcAft>
              <a:defRPr/>
            </a:pPr>
            <a:r>
              <a:rPr lang="sv-FI" sz="2900" b="1" dirty="0" smtClean="0"/>
              <a:t>Self-</a:t>
            </a:r>
            <a:r>
              <a:rPr lang="sv-FI" sz="2900" b="1" dirty="0" err="1" smtClean="0"/>
              <a:t>evaluation</a:t>
            </a:r>
            <a:r>
              <a:rPr lang="sv-FI" sz="2900" b="1" dirty="0" smtClean="0"/>
              <a:t> </a:t>
            </a:r>
            <a:r>
              <a:rPr lang="sv-FI" sz="2900" b="1" dirty="0" err="1" smtClean="0"/>
              <a:t>of</a:t>
            </a:r>
            <a:r>
              <a:rPr lang="sv-FI" sz="2900" b="1" dirty="0" smtClean="0"/>
              <a:t> </a:t>
            </a:r>
            <a:r>
              <a:rPr lang="sv-FI" sz="2900" b="1" dirty="0" err="1" smtClean="0"/>
              <a:t>our</a:t>
            </a:r>
            <a:r>
              <a:rPr lang="sv-FI" sz="2900" b="1" dirty="0" smtClean="0"/>
              <a:t> </a:t>
            </a:r>
            <a:r>
              <a:rPr lang="sv-FI" sz="2900" b="1" dirty="0" err="1" smtClean="0"/>
              <a:t>own</a:t>
            </a:r>
            <a:r>
              <a:rPr lang="sv-FI" sz="2900" b="1" dirty="0" smtClean="0"/>
              <a:t> </a:t>
            </a:r>
            <a:r>
              <a:rPr lang="sv-FI" sz="2900" b="1" dirty="0" err="1" smtClean="0"/>
              <a:t>activities</a:t>
            </a:r>
            <a:r>
              <a:rPr lang="sv-FI" sz="2900" b="1" dirty="0" smtClean="0"/>
              <a:t> </a:t>
            </a:r>
            <a:endParaRPr lang="en-GB" sz="2900" dirty="0"/>
          </a:p>
        </p:txBody>
      </p:sp>
      <p:sp>
        <p:nvSpPr>
          <p:cNvPr id="18435" name="Content Placeholder 4"/>
          <p:cNvSpPr>
            <a:spLocks noGrp="1"/>
          </p:cNvSpPr>
          <p:nvPr>
            <p:ph idx="1"/>
          </p:nvPr>
        </p:nvSpPr>
        <p:spPr>
          <a:xfrm>
            <a:off x="467544" y="1052736"/>
            <a:ext cx="8229600" cy="5256583"/>
          </a:xfrm>
        </p:spPr>
        <p:txBody>
          <a:bodyPr>
            <a:normAutofit lnSpcReduction="10000"/>
          </a:bodyPr>
          <a:lstStyle/>
          <a:p>
            <a:pPr marL="0" lvl="0" indent="0" fontAlgn="auto">
              <a:spcBef>
                <a:spcPts val="0"/>
              </a:spcBef>
              <a:spcAft>
                <a:spcPts val="0"/>
              </a:spcAft>
              <a:buNone/>
            </a:pPr>
            <a:r>
              <a:rPr lang="fi-FI" sz="1800" b="1" dirty="0" err="1" smtClean="0">
                <a:solidFill>
                  <a:srgbClr val="1B272C"/>
                </a:solidFill>
              </a:rPr>
              <a:t>Strengths</a:t>
            </a:r>
            <a:r>
              <a:rPr lang="fi-FI" sz="1800" b="1" dirty="0" smtClean="0">
                <a:solidFill>
                  <a:srgbClr val="1B272C"/>
                </a:solidFill>
              </a:rPr>
              <a:t>: </a:t>
            </a:r>
          </a:p>
          <a:p>
            <a:pPr lvl="0" fontAlgn="auto">
              <a:spcBef>
                <a:spcPts val="0"/>
              </a:spcBef>
              <a:spcAft>
                <a:spcPts val="0"/>
              </a:spcAft>
              <a:buFont typeface="Arial" pitchFamily="34" charset="0"/>
              <a:buChar char="•"/>
            </a:pPr>
            <a:r>
              <a:rPr lang="fi-FI" sz="1800" dirty="0" smtClean="0">
                <a:solidFill>
                  <a:srgbClr val="1B272C"/>
                </a:solidFill>
              </a:rPr>
              <a:t>No ranking – </a:t>
            </a:r>
            <a:r>
              <a:rPr lang="fi-FI" sz="1800" dirty="0" err="1" smtClean="0">
                <a:solidFill>
                  <a:srgbClr val="1B272C"/>
                </a:solidFill>
              </a:rPr>
              <a:t>mutual</a:t>
            </a:r>
            <a:r>
              <a:rPr lang="fi-FI" sz="1800" dirty="0" smtClean="0">
                <a:solidFill>
                  <a:srgbClr val="1B272C"/>
                </a:solidFill>
              </a:rPr>
              <a:t> </a:t>
            </a:r>
            <a:r>
              <a:rPr lang="fi-FI" sz="1800" dirty="0" err="1" smtClean="0">
                <a:solidFill>
                  <a:srgbClr val="1B272C"/>
                </a:solidFill>
              </a:rPr>
              <a:t>trust</a:t>
            </a:r>
            <a:r>
              <a:rPr lang="fi-FI" sz="1800" dirty="0" smtClean="0">
                <a:solidFill>
                  <a:srgbClr val="1B272C"/>
                </a:solidFill>
              </a:rPr>
              <a:t>, </a:t>
            </a:r>
            <a:r>
              <a:rPr lang="fi-FI" sz="1800" dirty="0" err="1" smtClean="0">
                <a:solidFill>
                  <a:srgbClr val="1B272C"/>
                </a:solidFill>
              </a:rPr>
              <a:t>development-orientation</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err="1" smtClean="0">
                <a:solidFill>
                  <a:srgbClr val="1B272C"/>
                </a:solidFill>
              </a:rPr>
              <a:t>Comprehensiveness</a:t>
            </a:r>
            <a:r>
              <a:rPr lang="fi-FI" sz="1800" dirty="0" smtClean="0">
                <a:solidFill>
                  <a:srgbClr val="1B272C"/>
                </a:solidFill>
              </a:rPr>
              <a:t> – </a:t>
            </a:r>
            <a:r>
              <a:rPr lang="fi-FI" sz="1800" dirty="0" err="1" smtClean="0">
                <a:solidFill>
                  <a:srgbClr val="1B272C"/>
                </a:solidFill>
              </a:rPr>
              <a:t>development</a:t>
            </a:r>
            <a:r>
              <a:rPr lang="fi-FI" sz="1800" dirty="0" smtClean="0">
                <a:solidFill>
                  <a:srgbClr val="1B272C"/>
                </a:solidFill>
              </a:rPr>
              <a:t> of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whole</a:t>
            </a:r>
            <a:r>
              <a:rPr lang="fi-FI" sz="1800" dirty="0" smtClean="0">
                <a:solidFill>
                  <a:srgbClr val="1B272C"/>
                </a:solidFill>
              </a:rPr>
              <a:t> </a:t>
            </a:r>
            <a:r>
              <a:rPr lang="fi-FI" sz="1800" dirty="0" err="1" smtClean="0">
                <a:solidFill>
                  <a:srgbClr val="1B272C"/>
                </a:solidFill>
              </a:rPr>
              <a:t>institution</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err="1" smtClean="0">
                <a:solidFill>
                  <a:srgbClr val="1B272C"/>
                </a:solidFill>
              </a:rPr>
              <a:t>Same</a:t>
            </a:r>
            <a:r>
              <a:rPr lang="fi-FI" sz="1800" dirty="0" smtClean="0">
                <a:solidFill>
                  <a:srgbClr val="1B272C"/>
                </a:solidFill>
              </a:rPr>
              <a:t> </a:t>
            </a:r>
            <a:r>
              <a:rPr lang="fi-FI" sz="1800" dirty="0" err="1" smtClean="0">
                <a:solidFill>
                  <a:srgbClr val="1B272C"/>
                </a:solidFill>
              </a:rPr>
              <a:t>criteria</a:t>
            </a:r>
            <a:r>
              <a:rPr lang="fi-FI" sz="1800" dirty="0" smtClean="0">
                <a:solidFill>
                  <a:srgbClr val="1B272C"/>
                </a:solidFill>
              </a:rPr>
              <a:t> for </a:t>
            </a:r>
            <a:r>
              <a:rPr lang="fi-FI" sz="1800" dirty="0" err="1" smtClean="0">
                <a:solidFill>
                  <a:srgbClr val="1B272C"/>
                </a:solidFill>
              </a:rPr>
              <a:t>both</a:t>
            </a:r>
            <a:r>
              <a:rPr lang="fi-FI" sz="1800" dirty="0" smtClean="0">
                <a:solidFill>
                  <a:srgbClr val="1B272C"/>
                </a:solidFill>
              </a:rPr>
              <a:t> HE </a:t>
            </a:r>
            <a:r>
              <a:rPr lang="fi-FI" sz="1800" dirty="0" err="1" smtClean="0">
                <a:solidFill>
                  <a:srgbClr val="1B272C"/>
                </a:solidFill>
              </a:rPr>
              <a:t>sectors</a:t>
            </a:r>
            <a:r>
              <a:rPr lang="fi-FI" sz="1800" dirty="0" smtClean="0">
                <a:solidFill>
                  <a:srgbClr val="1B272C"/>
                </a:solidFill>
              </a:rPr>
              <a:t> + </a:t>
            </a:r>
            <a:r>
              <a:rPr lang="fi-FI" sz="1800" dirty="0" err="1" smtClean="0">
                <a:solidFill>
                  <a:srgbClr val="1B272C"/>
                </a:solidFill>
              </a:rPr>
              <a:t>all</a:t>
            </a:r>
            <a:r>
              <a:rPr lang="fi-FI" sz="1800" dirty="0" smtClean="0">
                <a:solidFill>
                  <a:srgbClr val="1B272C"/>
                </a:solidFill>
              </a:rPr>
              <a:t> </a:t>
            </a:r>
            <a:r>
              <a:rPr lang="fi-FI" sz="1800" dirty="0" err="1" smtClean="0">
                <a:solidFill>
                  <a:srgbClr val="1B272C"/>
                </a:solidFill>
              </a:rPr>
              <a:t>audit</a:t>
            </a:r>
            <a:r>
              <a:rPr lang="fi-FI" sz="1800" dirty="0" smtClean="0">
                <a:solidFill>
                  <a:srgbClr val="1B272C"/>
                </a:solidFill>
              </a:rPr>
              <a:t> </a:t>
            </a:r>
            <a:r>
              <a:rPr lang="fi-FI" sz="1800" dirty="0" err="1" smtClean="0">
                <a:solidFill>
                  <a:srgbClr val="1B272C"/>
                </a:solidFill>
              </a:rPr>
              <a:t>teams</a:t>
            </a:r>
            <a:r>
              <a:rPr lang="fi-FI" sz="1800" dirty="0" smtClean="0">
                <a:solidFill>
                  <a:srgbClr val="1B272C"/>
                </a:solidFill>
              </a:rPr>
              <a:t> </a:t>
            </a:r>
            <a:r>
              <a:rPr lang="fi-FI" sz="1800" dirty="0" err="1" smtClean="0">
                <a:solidFill>
                  <a:srgbClr val="1B272C"/>
                </a:solidFill>
              </a:rPr>
              <a:t>have</a:t>
            </a:r>
            <a:r>
              <a:rPr lang="fi-FI" sz="1800" dirty="0" smtClean="0">
                <a:solidFill>
                  <a:srgbClr val="1B272C"/>
                </a:solidFill>
              </a:rPr>
              <a:t> </a:t>
            </a:r>
            <a:r>
              <a:rPr lang="fi-FI" sz="1800" dirty="0" err="1" smtClean="0">
                <a:solidFill>
                  <a:srgbClr val="1B272C"/>
                </a:solidFill>
              </a:rPr>
              <a:t>representatives</a:t>
            </a:r>
            <a:r>
              <a:rPr lang="fi-FI" sz="1800" dirty="0" smtClean="0">
                <a:solidFill>
                  <a:srgbClr val="1B272C"/>
                </a:solidFill>
              </a:rPr>
              <a:t> </a:t>
            </a:r>
            <a:r>
              <a:rPr lang="fi-FI" sz="1800" dirty="0" err="1" smtClean="0">
                <a:solidFill>
                  <a:srgbClr val="1B272C"/>
                </a:solidFill>
              </a:rPr>
              <a:t>from</a:t>
            </a:r>
            <a:r>
              <a:rPr lang="fi-FI" sz="1800" dirty="0" smtClean="0">
                <a:solidFill>
                  <a:srgbClr val="1B272C"/>
                </a:solidFill>
              </a:rPr>
              <a:t> </a:t>
            </a:r>
            <a:r>
              <a:rPr lang="fi-FI" sz="1800" dirty="0" err="1" smtClean="0">
                <a:solidFill>
                  <a:srgbClr val="1B272C"/>
                </a:solidFill>
              </a:rPr>
              <a:t>both</a:t>
            </a:r>
            <a:r>
              <a:rPr lang="fi-FI" sz="1800" dirty="0" smtClean="0">
                <a:solidFill>
                  <a:srgbClr val="1B272C"/>
                </a:solidFill>
              </a:rPr>
              <a:t> HE </a:t>
            </a:r>
            <a:r>
              <a:rPr lang="fi-FI" sz="1800" dirty="0" err="1" smtClean="0">
                <a:solidFill>
                  <a:srgbClr val="1B272C"/>
                </a:solidFill>
              </a:rPr>
              <a:t>sectors</a:t>
            </a:r>
            <a:r>
              <a:rPr lang="fi-FI" sz="1800" dirty="0" smtClean="0">
                <a:solidFill>
                  <a:srgbClr val="1B272C"/>
                </a:solidFill>
              </a:rPr>
              <a:t> – </a:t>
            </a:r>
            <a:r>
              <a:rPr lang="fi-FI" sz="1800" dirty="0" err="1" smtClean="0">
                <a:solidFill>
                  <a:srgbClr val="1B272C"/>
                </a:solidFill>
              </a:rPr>
              <a:t>deeper</a:t>
            </a:r>
            <a:r>
              <a:rPr lang="fi-FI" sz="1800" dirty="0" smtClean="0">
                <a:solidFill>
                  <a:srgbClr val="1B272C"/>
                </a:solidFill>
              </a:rPr>
              <a:t> </a:t>
            </a:r>
            <a:r>
              <a:rPr lang="fi-FI" sz="1800" dirty="0" err="1" smtClean="0">
                <a:solidFill>
                  <a:srgbClr val="1B272C"/>
                </a:solidFill>
              </a:rPr>
              <a:t>understanding</a:t>
            </a:r>
            <a:r>
              <a:rPr lang="fi-FI" sz="1800" dirty="0" smtClean="0">
                <a:solidFill>
                  <a:srgbClr val="1B272C"/>
                </a:solidFill>
              </a:rPr>
              <a:t> and </a:t>
            </a:r>
            <a:r>
              <a:rPr lang="fi-FI" sz="1800" dirty="0" err="1" smtClean="0">
                <a:solidFill>
                  <a:srgbClr val="1B272C"/>
                </a:solidFill>
              </a:rPr>
              <a:t>cooperation</a:t>
            </a:r>
            <a:r>
              <a:rPr lang="fi-FI" sz="1800" dirty="0" smtClean="0">
                <a:solidFill>
                  <a:srgbClr val="1B272C"/>
                </a:solidFill>
              </a:rPr>
              <a:t> </a:t>
            </a:r>
            <a:r>
              <a:rPr lang="fi-FI" sz="1800" dirty="0" err="1" smtClean="0">
                <a:solidFill>
                  <a:srgbClr val="1B272C"/>
                </a:solidFill>
              </a:rPr>
              <a:t>between</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sectors</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smtClean="0">
                <a:solidFill>
                  <a:srgbClr val="1B272C"/>
                </a:solidFill>
              </a:rPr>
              <a:t>Audit </a:t>
            </a:r>
            <a:r>
              <a:rPr lang="fi-FI" sz="1800" dirty="0" err="1" smtClean="0">
                <a:solidFill>
                  <a:srgbClr val="1B272C"/>
                </a:solidFill>
              </a:rPr>
              <a:t>process</a:t>
            </a:r>
            <a:r>
              <a:rPr lang="fi-FI" sz="1800" dirty="0" smtClean="0">
                <a:solidFill>
                  <a:srgbClr val="1B272C"/>
                </a:solidFill>
              </a:rPr>
              <a:t> </a:t>
            </a:r>
            <a:r>
              <a:rPr lang="fi-FI" sz="1800" dirty="0" err="1" smtClean="0">
                <a:solidFill>
                  <a:srgbClr val="1B272C"/>
                </a:solidFill>
              </a:rPr>
              <a:t>itself</a:t>
            </a:r>
            <a:r>
              <a:rPr lang="fi-FI" sz="1800" dirty="0" smtClean="0">
                <a:solidFill>
                  <a:srgbClr val="1B272C"/>
                </a:solidFill>
              </a:rPr>
              <a:t> </a:t>
            </a:r>
            <a:r>
              <a:rPr lang="fi-FI" sz="1800" dirty="0" err="1" smtClean="0">
                <a:solidFill>
                  <a:srgbClr val="1B272C"/>
                </a:solidFill>
              </a:rPr>
              <a:t>has</a:t>
            </a:r>
            <a:r>
              <a:rPr lang="fi-FI" sz="1800" dirty="0" smtClean="0">
                <a:solidFill>
                  <a:srgbClr val="1B272C"/>
                </a:solidFill>
              </a:rPr>
              <a:t> </a:t>
            </a:r>
            <a:r>
              <a:rPr lang="fi-FI" sz="1800" dirty="0" err="1" smtClean="0">
                <a:solidFill>
                  <a:srgbClr val="1B272C"/>
                </a:solidFill>
              </a:rPr>
              <a:t>impact</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smtClean="0">
                <a:solidFill>
                  <a:srgbClr val="1B272C"/>
                </a:solidFill>
              </a:rPr>
              <a:t>Wide </a:t>
            </a:r>
            <a:r>
              <a:rPr lang="fi-FI" sz="1800" dirty="0" err="1" smtClean="0">
                <a:solidFill>
                  <a:srgbClr val="1B272C"/>
                </a:solidFill>
              </a:rPr>
              <a:t>participation</a:t>
            </a:r>
            <a:r>
              <a:rPr lang="fi-FI" sz="1800" dirty="0" smtClean="0">
                <a:solidFill>
                  <a:srgbClr val="1B272C"/>
                </a:solidFill>
              </a:rPr>
              <a:t> of </a:t>
            </a:r>
            <a:r>
              <a:rPr lang="fi-FI" sz="1800" dirty="0" err="1" smtClean="0">
                <a:solidFill>
                  <a:srgbClr val="1B272C"/>
                </a:solidFill>
              </a:rPr>
              <a:t>external</a:t>
            </a:r>
            <a:r>
              <a:rPr lang="fi-FI" sz="1800" dirty="0" smtClean="0">
                <a:solidFill>
                  <a:srgbClr val="1B272C"/>
                </a:solidFill>
              </a:rPr>
              <a:t> </a:t>
            </a:r>
            <a:r>
              <a:rPr lang="fi-FI" sz="1800" dirty="0" err="1" smtClean="0">
                <a:solidFill>
                  <a:srgbClr val="1B272C"/>
                </a:solidFill>
              </a:rPr>
              <a:t>stakeholders</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err="1" smtClean="0">
                <a:solidFill>
                  <a:srgbClr val="1B272C"/>
                </a:solidFill>
              </a:rPr>
              <a:t>Importance</a:t>
            </a:r>
            <a:r>
              <a:rPr lang="fi-FI" sz="1800" dirty="0" smtClean="0">
                <a:solidFill>
                  <a:srgbClr val="1B272C"/>
                </a:solidFill>
              </a:rPr>
              <a:t> of HE management made </a:t>
            </a:r>
            <a:r>
              <a:rPr lang="fi-FI" sz="1800" dirty="0" err="1" smtClean="0">
                <a:solidFill>
                  <a:srgbClr val="1B272C"/>
                </a:solidFill>
              </a:rPr>
              <a:t>more</a:t>
            </a:r>
            <a:r>
              <a:rPr lang="fi-FI" sz="1800" dirty="0" smtClean="0">
                <a:solidFill>
                  <a:srgbClr val="1B272C"/>
                </a:solidFill>
              </a:rPr>
              <a:t> </a:t>
            </a:r>
            <a:r>
              <a:rPr lang="fi-FI" sz="1800" dirty="0" err="1" smtClean="0">
                <a:solidFill>
                  <a:srgbClr val="1B272C"/>
                </a:solidFill>
              </a:rPr>
              <a:t>visible</a:t>
            </a:r>
            <a:r>
              <a:rPr lang="fi-FI" sz="1800" dirty="0" smtClean="0">
                <a:solidFill>
                  <a:srgbClr val="1B272C"/>
                </a:solidFill>
              </a:rPr>
              <a:t> – </a:t>
            </a:r>
            <a:r>
              <a:rPr lang="fi-FI" sz="1800" dirty="0" err="1" smtClean="0">
                <a:solidFill>
                  <a:srgbClr val="1B272C"/>
                </a:solidFill>
              </a:rPr>
              <a:t>support</a:t>
            </a:r>
            <a:r>
              <a:rPr lang="fi-FI" sz="1800" dirty="0" smtClean="0">
                <a:solidFill>
                  <a:srgbClr val="1B272C"/>
                </a:solidFill>
              </a:rPr>
              <a:t> </a:t>
            </a:r>
            <a:r>
              <a:rPr lang="fi-FI" sz="1800" dirty="0" err="1" smtClean="0">
                <a:solidFill>
                  <a:srgbClr val="1B272C"/>
                </a:solidFill>
              </a:rPr>
              <a:t>HEIs</a:t>
            </a:r>
            <a:r>
              <a:rPr lang="fi-FI" sz="1800" dirty="0" smtClean="0">
                <a:solidFill>
                  <a:srgbClr val="1B272C"/>
                </a:solidFill>
              </a:rPr>
              <a:t> in </a:t>
            </a:r>
            <a:r>
              <a:rPr lang="fi-FI" sz="1800" dirty="0" err="1" smtClean="0">
                <a:solidFill>
                  <a:srgbClr val="1B272C"/>
                </a:solidFill>
              </a:rPr>
              <a:t>meeting</a:t>
            </a:r>
            <a:r>
              <a:rPr lang="fi-FI" sz="1800" dirty="0" smtClean="0">
                <a:solidFill>
                  <a:srgbClr val="1B272C"/>
                </a:solidFill>
              </a:rPr>
              <a:t> </a:t>
            </a:r>
            <a:r>
              <a:rPr lang="fi-FI" sz="1800" dirty="0" err="1" smtClean="0">
                <a:solidFill>
                  <a:srgbClr val="1B272C"/>
                </a:solidFill>
              </a:rPr>
              <a:t>current</a:t>
            </a:r>
            <a:r>
              <a:rPr lang="fi-FI" sz="1800" dirty="0" smtClean="0">
                <a:solidFill>
                  <a:srgbClr val="1B272C"/>
                </a:solidFill>
              </a:rPr>
              <a:t> </a:t>
            </a:r>
            <a:r>
              <a:rPr lang="fi-FI" sz="1800" dirty="0" err="1" smtClean="0">
                <a:solidFill>
                  <a:srgbClr val="1B272C"/>
                </a:solidFill>
              </a:rPr>
              <a:t>challenges</a:t>
            </a:r>
            <a:r>
              <a:rPr lang="fi-FI" sz="1800" dirty="0" smtClean="0">
                <a:solidFill>
                  <a:srgbClr val="1B272C"/>
                </a:solidFill>
              </a:rPr>
              <a:t> in </a:t>
            </a:r>
            <a:r>
              <a:rPr lang="fi-FI" sz="1800" dirty="0" err="1" smtClean="0">
                <a:solidFill>
                  <a:srgbClr val="1B272C"/>
                </a:solidFill>
              </a:rPr>
              <a:t>higher</a:t>
            </a:r>
            <a:r>
              <a:rPr lang="fi-FI" sz="1800" dirty="0" smtClean="0">
                <a:solidFill>
                  <a:srgbClr val="1B272C"/>
                </a:solidFill>
              </a:rPr>
              <a:t> </a:t>
            </a:r>
            <a:r>
              <a:rPr lang="fi-FI" sz="1800" dirty="0" err="1" smtClean="0">
                <a:solidFill>
                  <a:srgbClr val="1B272C"/>
                </a:solidFill>
              </a:rPr>
              <a:t>education</a:t>
            </a:r>
            <a:r>
              <a:rPr lang="fi-FI" sz="1800" dirty="0" smtClean="0">
                <a:solidFill>
                  <a:srgbClr val="1B272C"/>
                </a:solidFill>
              </a:rPr>
              <a:t> (</a:t>
            </a:r>
            <a:r>
              <a:rPr lang="fi-FI" sz="1800" dirty="0" err="1" smtClean="0">
                <a:solidFill>
                  <a:srgbClr val="1B272C"/>
                </a:solidFill>
              </a:rPr>
              <a:t>structural</a:t>
            </a:r>
            <a:r>
              <a:rPr lang="fi-FI" sz="1800" dirty="0" smtClean="0">
                <a:solidFill>
                  <a:srgbClr val="1B272C"/>
                </a:solidFill>
              </a:rPr>
              <a:t> </a:t>
            </a:r>
            <a:r>
              <a:rPr lang="fi-FI" sz="1800" dirty="0" err="1" smtClean="0">
                <a:solidFill>
                  <a:srgbClr val="1B272C"/>
                </a:solidFill>
              </a:rPr>
              <a:t>reform</a:t>
            </a:r>
            <a:r>
              <a:rPr lang="fi-FI" sz="1800" dirty="0" smtClean="0">
                <a:solidFill>
                  <a:srgbClr val="1B272C"/>
                </a:solidFill>
              </a:rPr>
              <a:t>, </a:t>
            </a:r>
            <a:r>
              <a:rPr lang="fi-FI" sz="1800" dirty="0" err="1" smtClean="0">
                <a:solidFill>
                  <a:srgbClr val="1B272C"/>
                </a:solidFill>
              </a:rPr>
              <a:t>profiling</a:t>
            </a:r>
            <a:r>
              <a:rPr lang="fi-FI" sz="1800" dirty="0" smtClean="0">
                <a:solidFill>
                  <a:srgbClr val="1B272C"/>
                </a:solidFill>
              </a:rPr>
              <a:t> of </a:t>
            </a:r>
            <a:r>
              <a:rPr lang="fi-FI" sz="1800" dirty="0" err="1" smtClean="0">
                <a:solidFill>
                  <a:srgbClr val="1B272C"/>
                </a:solidFill>
              </a:rPr>
              <a:t>institutions</a:t>
            </a:r>
            <a:r>
              <a:rPr lang="fi-FI" sz="1800" dirty="0" smtClean="0">
                <a:solidFill>
                  <a:srgbClr val="1B272C"/>
                </a:solidFill>
              </a:rPr>
              <a:t> etc.)</a:t>
            </a:r>
          </a:p>
          <a:p>
            <a:pPr lvl="0" fontAlgn="auto">
              <a:spcBef>
                <a:spcPts val="0"/>
              </a:spcBef>
              <a:spcAft>
                <a:spcPts val="0"/>
              </a:spcAft>
              <a:buFont typeface="Arial" pitchFamily="34" charset="0"/>
              <a:buChar char="•"/>
            </a:pPr>
            <a:endParaRPr lang="fi-FI" sz="1800" dirty="0" smtClean="0">
              <a:solidFill>
                <a:srgbClr val="1B272C"/>
              </a:solidFill>
            </a:endParaRPr>
          </a:p>
          <a:p>
            <a:pPr marL="0" lvl="0" indent="0" fontAlgn="auto">
              <a:spcBef>
                <a:spcPts val="0"/>
              </a:spcBef>
              <a:spcAft>
                <a:spcPts val="0"/>
              </a:spcAft>
              <a:buNone/>
            </a:pPr>
            <a:r>
              <a:rPr lang="fi-FI" sz="1800" b="1" dirty="0" err="1" smtClean="0">
                <a:solidFill>
                  <a:srgbClr val="1B272C"/>
                </a:solidFill>
              </a:rPr>
              <a:t>Weaknesses</a:t>
            </a:r>
            <a:r>
              <a:rPr lang="fi-FI" sz="1800" b="1" dirty="0" smtClean="0">
                <a:solidFill>
                  <a:srgbClr val="1B272C"/>
                </a:solidFill>
              </a:rPr>
              <a:t>:</a:t>
            </a:r>
          </a:p>
          <a:p>
            <a:pPr fontAlgn="auto">
              <a:spcBef>
                <a:spcPts val="0"/>
              </a:spcBef>
              <a:spcAft>
                <a:spcPts val="0"/>
              </a:spcAft>
            </a:pPr>
            <a:r>
              <a:rPr lang="fi-FI" sz="1800" dirty="0" err="1" smtClean="0">
                <a:solidFill>
                  <a:srgbClr val="1B272C"/>
                </a:solidFill>
              </a:rPr>
              <a:t>Emphasis</a:t>
            </a:r>
            <a:r>
              <a:rPr lang="fi-FI" sz="1800" dirty="0" smtClean="0">
                <a:solidFill>
                  <a:srgbClr val="1B272C"/>
                </a:solidFill>
              </a:rPr>
              <a:t> on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quality</a:t>
            </a:r>
            <a:r>
              <a:rPr lang="fi-FI" sz="1800" dirty="0" smtClean="0">
                <a:solidFill>
                  <a:srgbClr val="1B272C"/>
                </a:solidFill>
              </a:rPr>
              <a:t>) </a:t>
            </a:r>
            <a:r>
              <a:rPr lang="fi-FI" sz="1800" dirty="0" err="1" smtClean="0">
                <a:solidFill>
                  <a:srgbClr val="1B272C"/>
                </a:solidFill>
              </a:rPr>
              <a:t>system</a:t>
            </a:r>
            <a:r>
              <a:rPr lang="fi-FI" sz="1800" dirty="0" smtClean="0">
                <a:solidFill>
                  <a:srgbClr val="1B272C"/>
                </a:solidFill>
              </a:rPr>
              <a:t> </a:t>
            </a:r>
            <a:r>
              <a:rPr lang="fi-FI" sz="1800" dirty="0" err="1" smtClean="0">
                <a:solidFill>
                  <a:srgbClr val="1B272C"/>
                </a:solidFill>
              </a:rPr>
              <a:t>level</a:t>
            </a:r>
            <a:r>
              <a:rPr lang="fi-FI" sz="1800" dirty="0" smtClean="0">
                <a:solidFill>
                  <a:srgbClr val="1B272C"/>
                </a:solidFill>
              </a:rPr>
              <a:t> </a:t>
            </a:r>
          </a:p>
          <a:p>
            <a:pPr fontAlgn="auto">
              <a:spcBef>
                <a:spcPts val="0"/>
              </a:spcBef>
              <a:spcAft>
                <a:spcPts val="0"/>
              </a:spcAft>
            </a:pPr>
            <a:r>
              <a:rPr lang="fi-FI" sz="1800" dirty="0" err="1" smtClean="0">
                <a:solidFill>
                  <a:srgbClr val="1B272C"/>
                </a:solidFill>
              </a:rPr>
              <a:t>Not</a:t>
            </a:r>
            <a:r>
              <a:rPr lang="fi-FI" sz="1800" dirty="0" smtClean="0">
                <a:solidFill>
                  <a:srgbClr val="1B272C"/>
                </a:solidFill>
              </a:rPr>
              <a:t> </a:t>
            </a:r>
            <a:r>
              <a:rPr lang="fi-FI" sz="1800" dirty="0" err="1" smtClean="0">
                <a:solidFill>
                  <a:srgbClr val="1B272C"/>
                </a:solidFill>
              </a:rPr>
              <a:t>much</a:t>
            </a:r>
            <a:r>
              <a:rPr lang="fi-FI" sz="1800" dirty="0" smtClean="0">
                <a:solidFill>
                  <a:srgbClr val="1B272C"/>
                </a:solidFill>
              </a:rPr>
              <a:t> feedback for </a:t>
            </a:r>
            <a:r>
              <a:rPr lang="fi-FI" sz="1800" dirty="0" err="1" smtClean="0">
                <a:solidFill>
                  <a:srgbClr val="1B272C"/>
                </a:solidFill>
              </a:rPr>
              <a:t>individual</a:t>
            </a:r>
            <a:r>
              <a:rPr lang="fi-FI" sz="1800" dirty="0" smtClean="0">
                <a:solidFill>
                  <a:srgbClr val="1B272C"/>
                </a:solidFill>
              </a:rPr>
              <a:t> </a:t>
            </a:r>
            <a:r>
              <a:rPr lang="fi-FI" sz="1800" dirty="0" err="1" smtClean="0">
                <a:solidFill>
                  <a:srgbClr val="1B272C"/>
                </a:solidFill>
              </a:rPr>
              <a:t>units</a:t>
            </a:r>
            <a:r>
              <a:rPr lang="fi-FI" sz="1800" dirty="0" smtClean="0">
                <a:solidFill>
                  <a:srgbClr val="1B272C"/>
                </a:solidFill>
              </a:rPr>
              <a:t> </a:t>
            </a:r>
            <a:r>
              <a:rPr lang="fi-FI" sz="1800" dirty="0" err="1" smtClean="0">
                <a:solidFill>
                  <a:srgbClr val="1B272C"/>
                </a:solidFill>
              </a:rPr>
              <a:t>within</a:t>
            </a:r>
            <a:r>
              <a:rPr lang="fi-FI" sz="1800" dirty="0" smtClean="0">
                <a:solidFill>
                  <a:srgbClr val="1B272C"/>
                </a:solidFill>
              </a:rPr>
              <a:t> </a:t>
            </a:r>
            <a:r>
              <a:rPr lang="fi-FI" sz="1800" dirty="0" err="1" smtClean="0">
                <a:solidFill>
                  <a:srgbClr val="1B272C"/>
                </a:solidFill>
              </a:rPr>
              <a:t>HEIs</a:t>
            </a:r>
            <a:endParaRPr lang="fi-FI" sz="1800" dirty="0" smtClean="0">
              <a:solidFill>
                <a:srgbClr val="1B272C"/>
              </a:solidFill>
            </a:endParaRPr>
          </a:p>
          <a:p>
            <a:pPr fontAlgn="auto">
              <a:spcBef>
                <a:spcPts val="0"/>
              </a:spcBef>
              <a:spcAft>
                <a:spcPts val="0"/>
              </a:spcAft>
            </a:pPr>
            <a:endParaRPr lang="fi-FI" sz="1800" dirty="0" smtClean="0">
              <a:solidFill>
                <a:srgbClr val="1B272C"/>
              </a:solidFill>
            </a:endParaRPr>
          </a:p>
          <a:p>
            <a:pPr marL="0" indent="0" fontAlgn="auto">
              <a:spcBef>
                <a:spcPts val="0"/>
              </a:spcBef>
              <a:spcAft>
                <a:spcPts val="0"/>
              </a:spcAft>
              <a:buNone/>
            </a:pPr>
            <a:r>
              <a:rPr lang="fi-FI" sz="1800" b="1" dirty="0" err="1" smtClean="0">
                <a:solidFill>
                  <a:srgbClr val="1B272C"/>
                </a:solidFill>
              </a:rPr>
              <a:t>Threats</a:t>
            </a:r>
            <a:r>
              <a:rPr lang="fi-FI" sz="1800" b="1" dirty="0" smtClean="0">
                <a:solidFill>
                  <a:srgbClr val="1B272C"/>
                </a:solidFill>
              </a:rPr>
              <a:t>: </a:t>
            </a:r>
            <a:endParaRPr lang="fi-FI" sz="1800" dirty="0" smtClean="0">
              <a:solidFill>
                <a:srgbClr val="1B272C"/>
              </a:solidFill>
            </a:endParaRPr>
          </a:p>
          <a:p>
            <a:pPr fontAlgn="auto">
              <a:spcBef>
                <a:spcPts val="0"/>
              </a:spcBef>
              <a:spcAft>
                <a:spcPts val="0"/>
              </a:spcAft>
            </a:pPr>
            <a:r>
              <a:rPr lang="fi-FI" sz="1800" dirty="0" err="1" smtClean="0">
                <a:solidFill>
                  <a:srgbClr val="1B272C"/>
                </a:solidFill>
              </a:rPr>
              <a:t>Institutional</a:t>
            </a:r>
            <a:r>
              <a:rPr lang="fi-FI" sz="1800" dirty="0" smtClean="0">
                <a:solidFill>
                  <a:srgbClr val="1B272C"/>
                </a:solidFill>
              </a:rPr>
              <a:t> </a:t>
            </a:r>
            <a:r>
              <a:rPr lang="fi-FI" sz="1800" dirty="0" err="1" smtClean="0">
                <a:solidFill>
                  <a:srgbClr val="1B272C"/>
                </a:solidFill>
              </a:rPr>
              <a:t>approach</a:t>
            </a:r>
            <a:r>
              <a:rPr lang="fi-FI" sz="1800" dirty="0" smtClean="0">
                <a:solidFill>
                  <a:srgbClr val="1B272C"/>
                </a:solidFill>
              </a:rPr>
              <a:t> in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second</a:t>
            </a:r>
            <a:r>
              <a:rPr lang="fi-FI" sz="1800" dirty="0" smtClean="0">
                <a:solidFill>
                  <a:srgbClr val="1B272C"/>
                </a:solidFill>
              </a:rPr>
              <a:t> </a:t>
            </a:r>
            <a:r>
              <a:rPr lang="fi-FI" sz="1800" dirty="0" err="1" smtClean="0">
                <a:solidFill>
                  <a:srgbClr val="1B272C"/>
                </a:solidFill>
              </a:rPr>
              <a:t>audit</a:t>
            </a:r>
            <a:r>
              <a:rPr lang="fi-FI" sz="1800" dirty="0" smtClean="0">
                <a:solidFill>
                  <a:srgbClr val="1B272C"/>
                </a:solidFill>
              </a:rPr>
              <a:t> </a:t>
            </a:r>
            <a:r>
              <a:rPr lang="fi-FI" sz="1800" dirty="0" err="1" smtClean="0">
                <a:solidFill>
                  <a:srgbClr val="1B272C"/>
                </a:solidFill>
              </a:rPr>
              <a:t>round</a:t>
            </a:r>
            <a:r>
              <a:rPr lang="fi-FI" sz="1800" dirty="0" smtClean="0">
                <a:solidFill>
                  <a:srgbClr val="1B272C"/>
                </a:solidFill>
              </a:rPr>
              <a:t>, </a:t>
            </a:r>
            <a:r>
              <a:rPr lang="fi-FI" sz="1800" dirty="0" err="1" smtClean="0">
                <a:solidFill>
                  <a:srgbClr val="1B272C"/>
                </a:solidFill>
              </a:rPr>
              <a:t>too</a:t>
            </a:r>
            <a:r>
              <a:rPr lang="fi-FI" sz="1800" dirty="0" smtClean="0">
                <a:solidFill>
                  <a:srgbClr val="1B272C"/>
                </a:solidFill>
              </a:rPr>
              <a:t> &gt; no </a:t>
            </a:r>
            <a:r>
              <a:rPr lang="fi-FI" sz="1800" dirty="0" err="1" smtClean="0">
                <a:solidFill>
                  <a:srgbClr val="1B272C"/>
                </a:solidFill>
              </a:rPr>
              <a:t>added</a:t>
            </a:r>
            <a:r>
              <a:rPr lang="fi-FI" sz="1800" dirty="0" smtClean="0">
                <a:solidFill>
                  <a:srgbClr val="1B272C"/>
                </a:solidFill>
              </a:rPr>
              <a:t> </a:t>
            </a:r>
            <a:r>
              <a:rPr lang="fi-FI" sz="1800" dirty="0" err="1" smtClean="0">
                <a:solidFill>
                  <a:srgbClr val="1B272C"/>
                </a:solidFill>
              </a:rPr>
              <a:t>value</a:t>
            </a:r>
            <a:r>
              <a:rPr lang="fi-FI" sz="1800" dirty="0" smtClean="0">
                <a:solidFill>
                  <a:srgbClr val="1B272C"/>
                </a:solidFill>
              </a:rPr>
              <a:t>? &gt; </a:t>
            </a:r>
            <a:r>
              <a:rPr lang="fi-FI" sz="1800" dirty="0" err="1" smtClean="0">
                <a:solidFill>
                  <a:srgbClr val="1B272C"/>
                </a:solidFill>
              </a:rPr>
              <a:t>frustration</a:t>
            </a:r>
            <a:r>
              <a:rPr lang="fi-FI" sz="1800" dirty="0" smtClean="0">
                <a:solidFill>
                  <a:srgbClr val="1B272C"/>
                </a:solidFill>
              </a:rPr>
              <a:t>? &gt; no </a:t>
            </a:r>
            <a:r>
              <a:rPr lang="fi-FI" sz="1800" dirty="0" err="1" smtClean="0">
                <a:solidFill>
                  <a:srgbClr val="1B272C"/>
                </a:solidFill>
              </a:rPr>
              <a:t>commitment</a:t>
            </a:r>
            <a:r>
              <a:rPr lang="fi-FI" sz="1800" dirty="0" smtClean="0">
                <a:solidFill>
                  <a:srgbClr val="1B272C"/>
                </a:solidFill>
              </a:rPr>
              <a:t>  </a:t>
            </a:r>
            <a:r>
              <a:rPr lang="fi-FI" sz="1800" dirty="0" err="1" smtClean="0">
                <a:solidFill>
                  <a:srgbClr val="1B272C"/>
                </a:solidFill>
              </a:rPr>
              <a:t>or</a:t>
            </a:r>
            <a:r>
              <a:rPr lang="fi-FI" sz="1800" dirty="0" smtClean="0">
                <a:solidFill>
                  <a:srgbClr val="1B272C"/>
                </a:solidFill>
              </a:rPr>
              <a:t> </a:t>
            </a:r>
            <a:r>
              <a:rPr lang="fi-FI" sz="1800" dirty="0" err="1" smtClean="0">
                <a:solidFill>
                  <a:srgbClr val="1B272C"/>
                </a:solidFill>
              </a:rPr>
              <a:t>every</a:t>
            </a:r>
            <a:r>
              <a:rPr lang="fi-FI" sz="1800" dirty="0">
                <a:solidFill>
                  <a:srgbClr val="1B272C"/>
                </a:solidFill>
              </a:rPr>
              <a:t> </a:t>
            </a:r>
            <a:r>
              <a:rPr lang="fi-FI" sz="1800" dirty="0" err="1" smtClean="0">
                <a:solidFill>
                  <a:srgbClr val="1B272C"/>
                </a:solidFill>
              </a:rPr>
              <a:t>institution</a:t>
            </a:r>
            <a:r>
              <a:rPr lang="fi-FI" sz="1800" dirty="0" smtClean="0">
                <a:solidFill>
                  <a:srgbClr val="1B272C"/>
                </a:solidFill>
              </a:rPr>
              <a:t> </a:t>
            </a:r>
            <a:r>
              <a:rPr lang="fi-FI" sz="1800" dirty="0" err="1" smtClean="0">
                <a:solidFill>
                  <a:srgbClr val="1B272C"/>
                </a:solidFill>
              </a:rPr>
              <a:t>will</a:t>
            </a:r>
            <a:r>
              <a:rPr lang="fi-FI" sz="1800" dirty="0" smtClean="0">
                <a:solidFill>
                  <a:srgbClr val="1B272C"/>
                </a:solidFill>
              </a:rPr>
              <a:t> </a:t>
            </a:r>
            <a:r>
              <a:rPr lang="fi-FI" sz="1800" dirty="0" err="1" smtClean="0">
                <a:solidFill>
                  <a:srgbClr val="1B272C"/>
                </a:solidFill>
              </a:rPr>
              <a:t>pass</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audit</a:t>
            </a:r>
            <a:r>
              <a:rPr lang="fi-FI" sz="1800" dirty="0" smtClean="0">
                <a:solidFill>
                  <a:srgbClr val="1B272C"/>
                </a:solidFill>
              </a:rPr>
              <a:t>? BUT </a:t>
            </a:r>
            <a:r>
              <a:rPr lang="fi-FI" sz="1800" dirty="0" err="1" smtClean="0">
                <a:solidFill>
                  <a:srgbClr val="1B272C"/>
                </a:solidFill>
              </a:rPr>
              <a:t>these</a:t>
            </a:r>
            <a:r>
              <a:rPr lang="fi-FI" sz="1800" dirty="0" smtClean="0">
                <a:solidFill>
                  <a:srgbClr val="1B272C"/>
                </a:solidFill>
              </a:rPr>
              <a:t> </a:t>
            </a:r>
            <a:r>
              <a:rPr lang="fi-FI" sz="1800" dirty="0" err="1" smtClean="0">
                <a:solidFill>
                  <a:srgbClr val="1B272C"/>
                </a:solidFill>
              </a:rPr>
              <a:t>threats</a:t>
            </a:r>
            <a:r>
              <a:rPr lang="fi-FI" sz="1800" dirty="0" smtClean="0">
                <a:solidFill>
                  <a:srgbClr val="1B272C"/>
                </a:solidFill>
              </a:rPr>
              <a:t> </a:t>
            </a:r>
            <a:r>
              <a:rPr lang="fi-FI" sz="1800" dirty="0" err="1" smtClean="0">
                <a:solidFill>
                  <a:srgbClr val="1B272C"/>
                </a:solidFill>
              </a:rPr>
              <a:t>have</a:t>
            </a:r>
            <a:r>
              <a:rPr lang="fi-FI" sz="1800" dirty="0" smtClean="0">
                <a:solidFill>
                  <a:srgbClr val="1B272C"/>
                </a:solidFill>
              </a:rPr>
              <a:t> </a:t>
            </a:r>
            <a:r>
              <a:rPr lang="fi-FI" sz="1800" dirty="0" err="1" smtClean="0">
                <a:solidFill>
                  <a:srgbClr val="1B272C"/>
                </a:solidFill>
              </a:rPr>
              <a:t>not</a:t>
            </a:r>
            <a:r>
              <a:rPr lang="fi-FI" sz="1800" dirty="0" smtClean="0">
                <a:solidFill>
                  <a:srgbClr val="1B272C"/>
                </a:solidFill>
              </a:rPr>
              <a:t> </a:t>
            </a:r>
            <a:r>
              <a:rPr lang="fi-FI" sz="1800" dirty="0" err="1" smtClean="0">
                <a:solidFill>
                  <a:srgbClr val="1B272C"/>
                </a:solidFill>
              </a:rPr>
              <a:t>been</a:t>
            </a:r>
            <a:r>
              <a:rPr lang="fi-FI" sz="1800" dirty="0" smtClean="0">
                <a:solidFill>
                  <a:srgbClr val="1B272C"/>
                </a:solidFill>
              </a:rPr>
              <a:t> </a:t>
            </a:r>
            <a:r>
              <a:rPr lang="fi-FI" sz="1800" dirty="0" err="1" smtClean="0">
                <a:solidFill>
                  <a:srgbClr val="1B272C"/>
                </a:solidFill>
              </a:rPr>
              <a:t>realised</a:t>
            </a:r>
            <a:r>
              <a:rPr lang="fi-FI" sz="1800" dirty="0" smtClean="0">
                <a:solidFill>
                  <a:srgbClr val="1B272C"/>
                </a:solidFill>
              </a:rPr>
              <a:t>, </a:t>
            </a:r>
            <a:r>
              <a:rPr lang="fi-FI" sz="1800" dirty="0" err="1" smtClean="0">
                <a:solidFill>
                  <a:srgbClr val="1B272C"/>
                </a:solidFill>
              </a:rPr>
              <a:t>quite</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opposite</a:t>
            </a:r>
            <a:r>
              <a:rPr lang="fi-FI" sz="1800" dirty="0" smtClean="0">
                <a:solidFill>
                  <a:srgbClr val="1B272C"/>
                </a:solidFill>
              </a:rPr>
              <a:t>!</a:t>
            </a:r>
          </a:p>
          <a:p>
            <a:pPr lvl="0" fontAlgn="auto">
              <a:spcBef>
                <a:spcPts val="0"/>
              </a:spcBef>
              <a:spcAft>
                <a:spcPts val="0"/>
              </a:spcAft>
              <a:buFont typeface="Arial" pitchFamily="34" charset="0"/>
              <a:buChar char="•"/>
            </a:pPr>
            <a:endParaRPr lang="fi-FI" sz="1800" dirty="0">
              <a:solidFill>
                <a:srgbClr val="1B272C"/>
              </a:solidFill>
            </a:endParaRPr>
          </a:p>
          <a:p>
            <a:pPr lvl="0" eaLnBrk="1" fontAlgn="auto" hangingPunct="1">
              <a:spcBef>
                <a:spcPts val="0"/>
              </a:spcBef>
              <a:spcAft>
                <a:spcPts val="0"/>
              </a:spcAft>
              <a:buFont typeface="Arial" pitchFamily="34" charset="0"/>
              <a:buChar char="•"/>
            </a:pPr>
            <a:endParaRPr lang="fi-FI" sz="1800" dirty="0" smtClean="0">
              <a:solidFill>
                <a:srgbClr val="1B272C"/>
              </a:solidFill>
            </a:endParaRPr>
          </a:p>
          <a:p>
            <a:pPr lvl="0" eaLnBrk="1" fontAlgn="auto" hangingPunct="1">
              <a:spcBef>
                <a:spcPts val="0"/>
              </a:spcBef>
              <a:spcAft>
                <a:spcPts val="0"/>
              </a:spcAft>
              <a:buFont typeface="Arial" pitchFamily="34" charset="0"/>
              <a:buChar char="•"/>
            </a:pPr>
            <a:endParaRPr lang="fi-FI" sz="1800" dirty="0">
              <a:solidFill>
                <a:srgbClr val="1B272C"/>
              </a:solidFill>
            </a:endParaRPr>
          </a:p>
        </p:txBody>
      </p:sp>
    </p:spTree>
    <p:extLst>
      <p:ext uri="{BB962C8B-B14F-4D97-AF65-F5344CB8AC3E}">
        <p14:creationId xmlns:p14="http://schemas.microsoft.com/office/powerpoint/2010/main" val="382243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8487" cy="779462"/>
          </a:xfrm>
        </p:spPr>
        <p:txBody>
          <a:bodyPr rtlCol="0">
            <a:normAutofit/>
          </a:bodyPr>
          <a:lstStyle/>
          <a:p>
            <a:pPr eaLnBrk="1" fontAlgn="auto" hangingPunct="1">
              <a:spcAft>
                <a:spcPts val="0"/>
              </a:spcAft>
              <a:defRPr/>
            </a:pPr>
            <a:r>
              <a:rPr lang="sv-FI" sz="2900" b="1" dirty="0" err="1" smtClean="0"/>
              <a:t>External</a:t>
            </a:r>
            <a:r>
              <a:rPr lang="sv-FI" sz="2900" b="1" dirty="0" smtClean="0"/>
              <a:t> </a:t>
            </a:r>
            <a:r>
              <a:rPr lang="sv-FI" sz="2900" b="1" dirty="0" err="1" smtClean="0"/>
              <a:t>evaluation</a:t>
            </a:r>
            <a:r>
              <a:rPr lang="sv-FI" sz="2900" b="1" dirty="0" smtClean="0"/>
              <a:t> by ENQA </a:t>
            </a:r>
            <a:endParaRPr lang="en-GB" sz="2900" dirty="0"/>
          </a:p>
        </p:txBody>
      </p:sp>
      <p:sp>
        <p:nvSpPr>
          <p:cNvPr id="18435" name="Content Placeholder 4"/>
          <p:cNvSpPr>
            <a:spLocks noGrp="1"/>
          </p:cNvSpPr>
          <p:nvPr>
            <p:ph idx="1"/>
          </p:nvPr>
        </p:nvSpPr>
        <p:spPr>
          <a:xfrm>
            <a:off x="467544" y="1052736"/>
            <a:ext cx="8229600" cy="5256583"/>
          </a:xfrm>
        </p:spPr>
        <p:txBody>
          <a:bodyPr>
            <a:normAutofit fontScale="92500" lnSpcReduction="10000"/>
          </a:bodyPr>
          <a:lstStyle/>
          <a:p>
            <a:pPr marL="0" lvl="0" indent="0" fontAlgn="auto">
              <a:spcBef>
                <a:spcPts val="0"/>
              </a:spcBef>
              <a:spcAft>
                <a:spcPts val="0"/>
              </a:spcAft>
              <a:buNone/>
            </a:pPr>
            <a:r>
              <a:rPr lang="fi-FI" sz="1800" b="1" dirty="0" err="1" smtClean="0">
                <a:solidFill>
                  <a:srgbClr val="1B272C"/>
                </a:solidFill>
              </a:rPr>
              <a:t>Commendable</a:t>
            </a:r>
            <a:r>
              <a:rPr lang="fi-FI" sz="1800" b="1" dirty="0" smtClean="0">
                <a:solidFill>
                  <a:srgbClr val="1B272C"/>
                </a:solidFill>
              </a:rPr>
              <a:t> </a:t>
            </a:r>
            <a:r>
              <a:rPr lang="fi-FI" sz="1800" b="1" dirty="0" err="1" smtClean="0">
                <a:solidFill>
                  <a:srgbClr val="1B272C"/>
                </a:solidFill>
              </a:rPr>
              <a:t>features</a:t>
            </a:r>
            <a:r>
              <a:rPr lang="fi-FI" sz="1800" b="1" dirty="0" smtClean="0">
                <a:solidFill>
                  <a:srgbClr val="1B272C"/>
                </a:solidFill>
              </a:rPr>
              <a:t>: </a:t>
            </a:r>
          </a:p>
          <a:p>
            <a:pPr lvl="0" fontAlgn="auto">
              <a:spcBef>
                <a:spcPts val="0"/>
              </a:spcBef>
              <a:spcAft>
                <a:spcPts val="0"/>
              </a:spcAft>
              <a:buFont typeface="Arial" pitchFamily="34" charset="0"/>
              <a:buChar char="•"/>
            </a:pPr>
            <a:r>
              <a:rPr lang="fi-FI" sz="1800" dirty="0" smtClean="0">
                <a:solidFill>
                  <a:srgbClr val="1B272C"/>
                </a:solidFill>
              </a:rPr>
              <a:t>Professional and </a:t>
            </a:r>
            <a:r>
              <a:rPr lang="fi-FI" sz="1800" dirty="0" err="1" smtClean="0">
                <a:solidFill>
                  <a:srgbClr val="1B272C"/>
                </a:solidFill>
              </a:rPr>
              <a:t>committed</a:t>
            </a:r>
            <a:r>
              <a:rPr lang="fi-FI" sz="1800" dirty="0" smtClean="0">
                <a:solidFill>
                  <a:srgbClr val="1B272C"/>
                </a:solidFill>
              </a:rPr>
              <a:t> </a:t>
            </a:r>
            <a:r>
              <a:rPr lang="fi-FI" sz="1800" dirty="0" err="1" smtClean="0">
                <a:solidFill>
                  <a:srgbClr val="1B272C"/>
                </a:solidFill>
              </a:rPr>
              <a:t>work</a:t>
            </a:r>
            <a:r>
              <a:rPr lang="fi-FI" sz="1800" dirty="0" smtClean="0">
                <a:solidFill>
                  <a:srgbClr val="1B272C"/>
                </a:solidFill>
              </a:rPr>
              <a:t> of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personnel</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err="1" smtClean="0">
                <a:solidFill>
                  <a:srgbClr val="1B272C"/>
                </a:solidFill>
              </a:rPr>
              <a:t>High</a:t>
            </a:r>
            <a:r>
              <a:rPr lang="fi-FI" sz="1800" dirty="0" smtClean="0">
                <a:solidFill>
                  <a:srgbClr val="1B272C"/>
                </a:solidFill>
              </a:rPr>
              <a:t> </a:t>
            </a:r>
            <a:r>
              <a:rPr lang="fi-FI" sz="1800" dirty="0" err="1" smtClean="0">
                <a:solidFill>
                  <a:srgbClr val="1B272C"/>
                </a:solidFill>
              </a:rPr>
              <a:t>quality</a:t>
            </a:r>
            <a:r>
              <a:rPr lang="fi-FI" sz="1800" dirty="0" smtClean="0">
                <a:solidFill>
                  <a:srgbClr val="1B272C"/>
                </a:solidFill>
              </a:rPr>
              <a:t> of </a:t>
            </a:r>
            <a:r>
              <a:rPr lang="fi-FI" sz="1800" dirty="0" err="1" smtClean="0">
                <a:solidFill>
                  <a:srgbClr val="1B272C"/>
                </a:solidFill>
              </a:rPr>
              <a:t>audit</a:t>
            </a:r>
            <a:r>
              <a:rPr lang="fi-FI" sz="1800" dirty="0" smtClean="0">
                <a:solidFill>
                  <a:srgbClr val="1B272C"/>
                </a:solidFill>
              </a:rPr>
              <a:t> </a:t>
            </a:r>
            <a:r>
              <a:rPr lang="fi-FI" sz="1800" dirty="0" err="1" smtClean="0">
                <a:solidFill>
                  <a:srgbClr val="1B272C"/>
                </a:solidFill>
              </a:rPr>
              <a:t>reports</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smtClean="0">
                <a:solidFill>
                  <a:srgbClr val="1B272C"/>
                </a:solidFill>
              </a:rPr>
              <a:t>Open </a:t>
            </a:r>
            <a:r>
              <a:rPr lang="fi-FI" sz="1800" dirty="0" err="1" smtClean="0">
                <a:solidFill>
                  <a:srgbClr val="1B272C"/>
                </a:solidFill>
              </a:rPr>
              <a:t>dialogue</a:t>
            </a:r>
            <a:r>
              <a:rPr lang="fi-FI" sz="1800" dirty="0" smtClean="0">
                <a:solidFill>
                  <a:srgbClr val="1B272C"/>
                </a:solidFill>
              </a:rPr>
              <a:t> in feedback to and </a:t>
            </a:r>
            <a:r>
              <a:rPr lang="fi-FI" sz="1800" dirty="0" err="1" smtClean="0">
                <a:solidFill>
                  <a:srgbClr val="1B272C"/>
                </a:solidFill>
              </a:rPr>
              <a:t>from</a:t>
            </a:r>
            <a:r>
              <a:rPr lang="fi-FI" sz="1800" dirty="0" smtClean="0">
                <a:solidFill>
                  <a:srgbClr val="1B272C"/>
                </a:solidFill>
              </a:rPr>
              <a:t> </a:t>
            </a:r>
            <a:r>
              <a:rPr lang="fi-FI" sz="1800" dirty="0" err="1" smtClean="0">
                <a:solidFill>
                  <a:srgbClr val="1B272C"/>
                </a:solidFill>
              </a:rPr>
              <a:t>institutions</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smtClean="0">
                <a:solidFill>
                  <a:srgbClr val="1B272C"/>
                </a:solidFill>
              </a:rPr>
              <a:t>Readiness to </a:t>
            </a:r>
            <a:r>
              <a:rPr lang="fi-FI" sz="1800" dirty="0" err="1" smtClean="0">
                <a:solidFill>
                  <a:srgbClr val="1B272C"/>
                </a:solidFill>
              </a:rPr>
              <a:t>carry</a:t>
            </a:r>
            <a:r>
              <a:rPr lang="fi-FI" sz="1800" dirty="0" smtClean="0">
                <a:solidFill>
                  <a:srgbClr val="1B272C"/>
                </a:solidFill>
              </a:rPr>
              <a:t> out </a:t>
            </a:r>
            <a:r>
              <a:rPr lang="fi-FI" sz="1800" dirty="0" err="1" smtClean="0">
                <a:solidFill>
                  <a:srgbClr val="1B272C"/>
                </a:solidFill>
              </a:rPr>
              <a:t>self-critical</a:t>
            </a:r>
            <a:r>
              <a:rPr lang="fi-FI" sz="1800" dirty="0" smtClean="0">
                <a:solidFill>
                  <a:srgbClr val="1B272C"/>
                </a:solidFill>
              </a:rPr>
              <a:t> </a:t>
            </a:r>
            <a:r>
              <a:rPr lang="fi-FI" sz="1800" dirty="0" err="1" smtClean="0">
                <a:solidFill>
                  <a:srgbClr val="1B272C"/>
                </a:solidFill>
              </a:rPr>
              <a:t>analysis</a:t>
            </a:r>
            <a:r>
              <a:rPr lang="fi-FI" sz="1800" dirty="0" smtClean="0">
                <a:solidFill>
                  <a:srgbClr val="1B272C"/>
                </a:solidFill>
              </a:rPr>
              <a:t> </a:t>
            </a:r>
          </a:p>
          <a:p>
            <a:pPr lvl="0" fontAlgn="auto">
              <a:spcBef>
                <a:spcPts val="0"/>
              </a:spcBef>
              <a:spcAft>
                <a:spcPts val="0"/>
              </a:spcAft>
              <a:buFont typeface="Arial" pitchFamily="34" charset="0"/>
              <a:buChar char="•"/>
            </a:pPr>
            <a:r>
              <a:rPr lang="fi-FI" sz="1800" dirty="0" err="1" smtClean="0">
                <a:solidFill>
                  <a:srgbClr val="1B272C"/>
                </a:solidFill>
              </a:rPr>
              <a:t>Clear</a:t>
            </a:r>
            <a:r>
              <a:rPr lang="fi-FI" sz="1800" dirty="0" smtClean="0">
                <a:solidFill>
                  <a:srgbClr val="1B272C"/>
                </a:solidFill>
              </a:rPr>
              <a:t> </a:t>
            </a:r>
            <a:r>
              <a:rPr lang="fi-FI" sz="1800" dirty="0" err="1" smtClean="0">
                <a:solidFill>
                  <a:srgbClr val="1B272C"/>
                </a:solidFill>
              </a:rPr>
              <a:t>that</a:t>
            </a:r>
            <a:r>
              <a:rPr lang="fi-FI" sz="1800" dirty="0" smtClean="0">
                <a:solidFill>
                  <a:srgbClr val="1B272C"/>
                </a:solidFill>
              </a:rPr>
              <a:t> </a:t>
            </a:r>
            <a:r>
              <a:rPr lang="fi-FI" sz="1800" dirty="0" err="1" smtClean="0">
                <a:solidFill>
                  <a:srgbClr val="1B272C"/>
                </a:solidFill>
              </a:rPr>
              <a:t>our</a:t>
            </a:r>
            <a:r>
              <a:rPr lang="fi-FI" sz="1800" dirty="0" smtClean="0">
                <a:solidFill>
                  <a:srgbClr val="1B272C"/>
                </a:solidFill>
              </a:rPr>
              <a:t> </a:t>
            </a:r>
            <a:r>
              <a:rPr lang="fi-FI" sz="1800" dirty="0" err="1" smtClean="0">
                <a:solidFill>
                  <a:srgbClr val="1B272C"/>
                </a:solidFill>
              </a:rPr>
              <a:t>activities</a:t>
            </a:r>
            <a:r>
              <a:rPr lang="fi-FI" sz="1800" dirty="0" smtClean="0">
                <a:solidFill>
                  <a:srgbClr val="1B272C"/>
                </a:solidFill>
              </a:rPr>
              <a:t> </a:t>
            </a:r>
            <a:r>
              <a:rPr lang="fi-FI" sz="1800" dirty="0" err="1" smtClean="0">
                <a:solidFill>
                  <a:srgbClr val="1B272C"/>
                </a:solidFill>
              </a:rPr>
              <a:t>contribute</a:t>
            </a:r>
            <a:r>
              <a:rPr lang="fi-FI" sz="1800" dirty="0" smtClean="0">
                <a:solidFill>
                  <a:srgbClr val="1B272C"/>
                </a:solidFill>
              </a:rPr>
              <a:t> to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development</a:t>
            </a:r>
            <a:r>
              <a:rPr lang="fi-FI" sz="1800" dirty="0" smtClean="0">
                <a:solidFill>
                  <a:srgbClr val="1B272C"/>
                </a:solidFill>
              </a:rPr>
              <a:t> of </a:t>
            </a:r>
            <a:r>
              <a:rPr lang="fi-FI" sz="1800" dirty="0" err="1" smtClean="0">
                <a:solidFill>
                  <a:srgbClr val="1B272C"/>
                </a:solidFill>
              </a:rPr>
              <a:t>Finnish</a:t>
            </a:r>
            <a:r>
              <a:rPr lang="fi-FI" sz="1800" dirty="0" smtClean="0">
                <a:solidFill>
                  <a:srgbClr val="1B272C"/>
                </a:solidFill>
              </a:rPr>
              <a:t> HE and </a:t>
            </a:r>
            <a:r>
              <a:rPr lang="fi-FI" sz="1800" dirty="0" err="1" smtClean="0">
                <a:solidFill>
                  <a:srgbClr val="1B272C"/>
                </a:solidFill>
              </a:rPr>
              <a:t>has</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full</a:t>
            </a:r>
            <a:r>
              <a:rPr lang="fi-FI" sz="1800" dirty="0" smtClean="0">
                <a:solidFill>
                  <a:srgbClr val="1B272C"/>
                </a:solidFill>
              </a:rPr>
              <a:t> </a:t>
            </a:r>
            <a:r>
              <a:rPr lang="fi-FI" sz="1800" dirty="0" err="1" smtClean="0">
                <a:solidFill>
                  <a:srgbClr val="1B272C"/>
                </a:solidFill>
              </a:rPr>
              <a:t>support</a:t>
            </a:r>
            <a:r>
              <a:rPr lang="fi-FI" sz="1800" dirty="0" smtClean="0">
                <a:solidFill>
                  <a:srgbClr val="1B272C"/>
                </a:solidFill>
              </a:rPr>
              <a:t> of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sector</a:t>
            </a:r>
            <a:endParaRPr lang="fi-FI" sz="1800" dirty="0" smtClean="0">
              <a:solidFill>
                <a:srgbClr val="1B272C"/>
              </a:solidFill>
            </a:endParaRPr>
          </a:p>
          <a:p>
            <a:pPr lvl="0" fontAlgn="auto">
              <a:spcBef>
                <a:spcPts val="0"/>
              </a:spcBef>
              <a:spcAft>
                <a:spcPts val="0"/>
              </a:spcAft>
              <a:buFont typeface="Arial" pitchFamily="34" charset="0"/>
              <a:buChar char="•"/>
            </a:pPr>
            <a:r>
              <a:rPr lang="fi-FI" sz="1800" dirty="0" err="1" smtClean="0">
                <a:solidFill>
                  <a:srgbClr val="1B272C"/>
                </a:solidFill>
              </a:rPr>
              <a:t>Excellent</a:t>
            </a:r>
            <a:r>
              <a:rPr lang="fi-FI" sz="1800" dirty="0" smtClean="0">
                <a:solidFill>
                  <a:srgbClr val="1B272C"/>
                </a:solidFill>
              </a:rPr>
              <a:t> </a:t>
            </a:r>
            <a:r>
              <a:rPr lang="fi-FI" sz="1800" dirty="0" err="1" smtClean="0">
                <a:solidFill>
                  <a:srgbClr val="1B272C"/>
                </a:solidFill>
              </a:rPr>
              <a:t>working</a:t>
            </a:r>
            <a:r>
              <a:rPr lang="fi-FI" sz="1800" dirty="0" smtClean="0">
                <a:solidFill>
                  <a:srgbClr val="1B272C"/>
                </a:solidFill>
              </a:rPr>
              <a:t> </a:t>
            </a:r>
            <a:r>
              <a:rPr lang="fi-FI" sz="1800" dirty="0" err="1" smtClean="0">
                <a:solidFill>
                  <a:srgbClr val="1B272C"/>
                </a:solidFill>
              </a:rPr>
              <a:t>relationship</a:t>
            </a:r>
            <a:r>
              <a:rPr lang="fi-FI" sz="1800" dirty="0" smtClean="0">
                <a:solidFill>
                  <a:srgbClr val="1B272C"/>
                </a:solidFill>
              </a:rPr>
              <a:t> </a:t>
            </a:r>
            <a:r>
              <a:rPr lang="fi-FI" sz="1800" dirty="0" err="1" smtClean="0">
                <a:solidFill>
                  <a:srgbClr val="1B272C"/>
                </a:solidFill>
              </a:rPr>
              <a:t>with</a:t>
            </a:r>
            <a:r>
              <a:rPr lang="fi-FI" sz="1800" dirty="0" smtClean="0">
                <a:solidFill>
                  <a:srgbClr val="1B272C"/>
                </a:solidFill>
              </a:rPr>
              <a:t> </a:t>
            </a:r>
            <a:r>
              <a:rPr lang="fi-FI" sz="1800" dirty="0" err="1" smtClean="0">
                <a:solidFill>
                  <a:srgbClr val="1B272C"/>
                </a:solidFill>
              </a:rPr>
              <a:t>its</a:t>
            </a:r>
            <a:r>
              <a:rPr lang="fi-FI" sz="1800" dirty="0" smtClean="0">
                <a:solidFill>
                  <a:srgbClr val="1B272C"/>
                </a:solidFill>
              </a:rPr>
              <a:t> </a:t>
            </a:r>
            <a:r>
              <a:rPr lang="fi-FI" sz="1800" dirty="0" err="1" smtClean="0">
                <a:solidFill>
                  <a:srgbClr val="1B272C"/>
                </a:solidFill>
              </a:rPr>
              <a:t>stakeholders</a:t>
            </a:r>
            <a:endParaRPr lang="fi-FI" sz="1800" dirty="0" smtClean="0">
              <a:solidFill>
                <a:srgbClr val="1B272C"/>
              </a:solidFill>
            </a:endParaRPr>
          </a:p>
          <a:p>
            <a:pPr lvl="0" fontAlgn="auto">
              <a:spcBef>
                <a:spcPts val="0"/>
              </a:spcBef>
              <a:spcAft>
                <a:spcPts val="0"/>
              </a:spcAft>
              <a:buFont typeface="Arial" pitchFamily="34" charset="0"/>
              <a:buChar char="•"/>
            </a:pPr>
            <a:endParaRPr lang="fi-FI" sz="1800" dirty="0" smtClean="0">
              <a:solidFill>
                <a:srgbClr val="1B272C"/>
              </a:solidFill>
            </a:endParaRPr>
          </a:p>
          <a:p>
            <a:pPr marL="0" lvl="0" indent="0" fontAlgn="auto">
              <a:spcBef>
                <a:spcPts val="0"/>
              </a:spcBef>
              <a:spcAft>
                <a:spcPts val="0"/>
              </a:spcAft>
              <a:buNone/>
            </a:pPr>
            <a:r>
              <a:rPr lang="fi-FI" sz="1800" b="1" dirty="0" err="1" smtClean="0">
                <a:solidFill>
                  <a:srgbClr val="1B272C"/>
                </a:solidFill>
              </a:rPr>
              <a:t>Recommendations</a:t>
            </a:r>
            <a:r>
              <a:rPr lang="fi-FI" sz="1800" b="1" dirty="0" smtClean="0">
                <a:solidFill>
                  <a:srgbClr val="1B272C"/>
                </a:solidFill>
              </a:rPr>
              <a:t>:</a:t>
            </a:r>
          </a:p>
          <a:p>
            <a:pPr fontAlgn="auto">
              <a:spcBef>
                <a:spcPts val="0"/>
              </a:spcBef>
              <a:spcAft>
                <a:spcPts val="0"/>
              </a:spcAft>
            </a:pPr>
            <a:r>
              <a:rPr lang="fi-FI" sz="1800" dirty="0" err="1" smtClean="0">
                <a:solidFill>
                  <a:srgbClr val="1B272C"/>
                </a:solidFill>
              </a:rPr>
              <a:t>Explicit</a:t>
            </a:r>
            <a:r>
              <a:rPr lang="fi-FI" sz="1800" dirty="0" smtClean="0">
                <a:solidFill>
                  <a:srgbClr val="1B272C"/>
                </a:solidFill>
              </a:rPr>
              <a:t> </a:t>
            </a:r>
            <a:r>
              <a:rPr lang="fi-FI" sz="1800" dirty="0" err="1" smtClean="0">
                <a:solidFill>
                  <a:srgbClr val="1B272C"/>
                </a:solidFill>
              </a:rPr>
              <a:t>reference</a:t>
            </a:r>
            <a:r>
              <a:rPr lang="fi-FI" sz="1800" dirty="0" smtClean="0">
                <a:solidFill>
                  <a:srgbClr val="1B272C"/>
                </a:solidFill>
              </a:rPr>
              <a:t> to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standards</a:t>
            </a:r>
            <a:r>
              <a:rPr lang="fi-FI" sz="1800" dirty="0" smtClean="0">
                <a:solidFill>
                  <a:srgbClr val="1B272C"/>
                </a:solidFill>
              </a:rPr>
              <a:t> and </a:t>
            </a:r>
            <a:r>
              <a:rPr lang="fi-FI" sz="1800" dirty="0" err="1" smtClean="0">
                <a:solidFill>
                  <a:srgbClr val="1B272C"/>
                </a:solidFill>
              </a:rPr>
              <a:t>guidelines</a:t>
            </a:r>
            <a:r>
              <a:rPr lang="fi-FI" sz="1800" dirty="0" smtClean="0">
                <a:solidFill>
                  <a:srgbClr val="1B272C"/>
                </a:solidFill>
              </a:rPr>
              <a:t> of ESG </a:t>
            </a:r>
            <a:r>
              <a:rPr lang="fi-FI" sz="1800" dirty="0" err="1" smtClean="0">
                <a:solidFill>
                  <a:srgbClr val="1B272C"/>
                </a:solidFill>
              </a:rPr>
              <a:t>Part</a:t>
            </a:r>
            <a:r>
              <a:rPr lang="fi-FI" sz="1800" dirty="0" smtClean="0">
                <a:solidFill>
                  <a:srgbClr val="1B272C"/>
                </a:solidFill>
              </a:rPr>
              <a:t> 1 </a:t>
            </a:r>
            <a:r>
              <a:rPr lang="fi-FI" sz="1800" dirty="0" err="1" smtClean="0">
                <a:solidFill>
                  <a:srgbClr val="1B272C"/>
                </a:solidFill>
              </a:rPr>
              <a:t>within</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Audit </a:t>
            </a:r>
            <a:r>
              <a:rPr lang="fi-FI" sz="1800" dirty="0" err="1" smtClean="0">
                <a:solidFill>
                  <a:srgbClr val="1B272C"/>
                </a:solidFill>
              </a:rPr>
              <a:t>Manual</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audit</a:t>
            </a:r>
            <a:r>
              <a:rPr lang="fi-FI" sz="1800" dirty="0" smtClean="0">
                <a:solidFill>
                  <a:srgbClr val="1B272C"/>
                </a:solidFill>
              </a:rPr>
              <a:t> </a:t>
            </a:r>
            <a:r>
              <a:rPr lang="fi-FI" sz="1800" dirty="0" err="1" smtClean="0">
                <a:solidFill>
                  <a:srgbClr val="1B272C"/>
                </a:solidFill>
              </a:rPr>
              <a:t>process</a:t>
            </a:r>
            <a:r>
              <a:rPr lang="fi-FI" sz="1800" dirty="0" smtClean="0">
                <a:solidFill>
                  <a:srgbClr val="1B272C"/>
                </a:solidFill>
              </a:rPr>
              <a:t> and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audit</a:t>
            </a:r>
            <a:r>
              <a:rPr lang="fi-FI" sz="1800" dirty="0" smtClean="0">
                <a:solidFill>
                  <a:srgbClr val="1B272C"/>
                </a:solidFill>
              </a:rPr>
              <a:t> </a:t>
            </a:r>
            <a:r>
              <a:rPr lang="fi-FI" sz="1800" dirty="0" err="1" smtClean="0">
                <a:solidFill>
                  <a:srgbClr val="1B272C"/>
                </a:solidFill>
              </a:rPr>
              <a:t>reports</a:t>
            </a:r>
            <a:r>
              <a:rPr lang="fi-FI" sz="1800" dirty="0" smtClean="0">
                <a:solidFill>
                  <a:srgbClr val="1B272C"/>
                </a:solidFill>
              </a:rPr>
              <a:t> – </a:t>
            </a:r>
            <a:r>
              <a:rPr lang="fi-FI" sz="1800" i="1" dirty="0" err="1" smtClean="0">
                <a:solidFill>
                  <a:srgbClr val="1B272C"/>
                </a:solidFill>
              </a:rPr>
              <a:t>Taken</a:t>
            </a:r>
            <a:r>
              <a:rPr lang="fi-FI" sz="1800" i="1" dirty="0" smtClean="0">
                <a:solidFill>
                  <a:srgbClr val="1B272C"/>
                </a:solidFill>
              </a:rPr>
              <a:t> into </a:t>
            </a:r>
            <a:r>
              <a:rPr lang="fi-FI" sz="1800" i="1" dirty="0" err="1" smtClean="0">
                <a:solidFill>
                  <a:srgbClr val="1B272C"/>
                </a:solidFill>
              </a:rPr>
              <a:t>consideration</a:t>
            </a:r>
            <a:r>
              <a:rPr lang="fi-FI" sz="1800" i="1" dirty="0" smtClean="0">
                <a:solidFill>
                  <a:srgbClr val="1B272C"/>
                </a:solidFill>
              </a:rPr>
              <a:t> in </a:t>
            </a:r>
            <a:r>
              <a:rPr lang="fi-FI" sz="1800" i="1" dirty="0" err="1" smtClean="0">
                <a:solidFill>
                  <a:srgbClr val="1B272C"/>
                </a:solidFill>
              </a:rPr>
              <a:t>the</a:t>
            </a:r>
            <a:r>
              <a:rPr lang="fi-FI" sz="1800" i="1" dirty="0" smtClean="0">
                <a:solidFill>
                  <a:srgbClr val="1B272C"/>
                </a:solidFill>
              </a:rPr>
              <a:t> </a:t>
            </a:r>
            <a:r>
              <a:rPr lang="fi-FI" sz="1800" i="1" dirty="0" err="1" smtClean="0">
                <a:solidFill>
                  <a:srgbClr val="1B272C"/>
                </a:solidFill>
              </a:rPr>
              <a:t>new</a:t>
            </a:r>
            <a:r>
              <a:rPr lang="fi-FI" sz="1800" i="1" dirty="0" smtClean="0">
                <a:solidFill>
                  <a:srgbClr val="1B272C"/>
                </a:solidFill>
              </a:rPr>
              <a:t> version of </a:t>
            </a:r>
            <a:r>
              <a:rPr lang="fi-FI" sz="1800" i="1" dirty="0" err="1" smtClean="0">
                <a:solidFill>
                  <a:srgbClr val="1B272C"/>
                </a:solidFill>
              </a:rPr>
              <a:t>the</a:t>
            </a:r>
            <a:r>
              <a:rPr lang="fi-FI" sz="1800" i="1" dirty="0" smtClean="0">
                <a:solidFill>
                  <a:srgbClr val="1B272C"/>
                </a:solidFill>
              </a:rPr>
              <a:t> </a:t>
            </a:r>
            <a:r>
              <a:rPr lang="fi-FI" sz="1800" i="1" dirty="0" err="1" smtClean="0">
                <a:solidFill>
                  <a:srgbClr val="1B272C"/>
                </a:solidFill>
              </a:rPr>
              <a:t>Manual</a:t>
            </a:r>
            <a:endParaRPr lang="fi-FI" sz="1800" i="1" dirty="0" smtClean="0">
              <a:solidFill>
                <a:srgbClr val="1B272C"/>
              </a:solidFill>
            </a:endParaRPr>
          </a:p>
          <a:p>
            <a:pPr fontAlgn="auto">
              <a:spcBef>
                <a:spcPts val="0"/>
              </a:spcBef>
              <a:spcAft>
                <a:spcPts val="0"/>
              </a:spcAft>
            </a:pPr>
            <a:r>
              <a:rPr lang="fi-FI" sz="1800" dirty="0" err="1" smtClean="0">
                <a:solidFill>
                  <a:srgbClr val="1B272C"/>
                </a:solidFill>
              </a:rPr>
              <a:t>Continuing</a:t>
            </a:r>
            <a:r>
              <a:rPr lang="fi-FI" sz="1800" dirty="0" smtClean="0">
                <a:solidFill>
                  <a:srgbClr val="1B272C"/>
                </a:solidFill>
              </a:rPr>
              <a:t> </a:t>
            </a:r>
            <a:r>
              <a:rPr lang="fi-FI" sz="1800" dirty="0" err="1" smtClean="0">
                <a:solidFill>
                  <a:srgbClr val="1B272C"/>
                </a:solidFill>
              </a:rPr>
              <a:t>attention</a:t>
            </a:r>
            <a:r>
              <a:rPr lang="fi-FI" sz="1800" dirty="0" smtClean="0">
                <a:solidFill>
                  <a:srgbClr val="1B272C"/>
                </a:solidFill>
              </a:rPr>
              <a:t> to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question</a:t>
            </a:r>
            <a:r>
              <a:rPr lang="fi-FI" sz="1800" dirty="0" smtClean="0">
                <a:solidFill>
                  <a:srgbClr val="1B272C"/>
                </a:solidFill>
              </a:rPr>
              <a:t> of </a:t>
            </a:r>
            <a:r>
              <a:rPr lang="fi-FI" sz="1800" dirty="0" err="1" smtClean="0">
                <a:solidFill>
                  <a:srgbClr val="1B272C"/>
                </a:solidFill>
              </a:rPr>
              <a:t>international</a:t>
            </a:r>
            <a:r>
              <a:rPr lang="fi-FI" sz="1800" dirty="0" smtClean="0">
                <a:solidFill>
                  <a:srgbClr val="1B272C"/>
                </a:solidFill>
              </a:rPr>
              <a:t> </a:t>
            </a:r>
            <a:r>
              <a:rPr lang="fi-FI" sz="1800" dirty="0" err="1" smtClean="0">
                <a:solidFill>
                  <a:srgbClr val="1B272C"/>
                </a:solidFill>
              </a:rPr>
              <a:t>expert</a:t>
            </a:r>
            <a:r>
              <a:rPr lang="fi-FI" sz="1800" dirty="0" smtClean="0">
                <a:solidFill>
                  <a:srgbClr val="1B272C"/>
                </a:solidFill>
              </a:rPr>
              <a:t> </a:t>
            </a:r>
            <a:r>
              <a:rPr lang="fi-FI" sz="1800" dirty="0" err="1" smtClean="0">
                <a:solidFill>
                  <a:srgbClr val="1B272C"/>
                </a:solidFill>
              </a:rPr>
              <a:t>participation</a:t>
            </a:r>
            <a:r>
              <a:rPr lang="fi-FI" sz="1800" dirty="0" smtClean="0">
                <a:solidFill>
                  <a:srgbClr val="1B272C"/>
                </a:solidFill>
              </a:rPr>
              <a:t> in </a:t>
            </a:r>
            <a:r>
              <a:rPr lang="fi-FI" sz="1800" dirty="0" err="1" smtClean="0">
                <a:solidFill>
                  <a:srgbClr val="1B272C"/>
                </a:solidFill>
              </a:rPr>
              <a:t>its</a:t>
            </a:r>
            <a:r>
              <a:rPr lang="fi-FI" sz="1800" dirty="0" smtClean="0">
                <a:solidFill>
                  <a:srgbClr val="1B272C"/>
                </a:solidFill>
              </a:rPr>
              <a:t> </a:t>
            </a:r>
            <a:r>
              <a:rPr lang="fi-FI" sz="1800" dirty="0" err="1" smtClean="0">
                <a:solidFill>
                  <a:srgbClr val="1B272C"/>
                </a:solidFill>
              </a:rPr>
              <a:t>processes</a:t>
            </a:r>
            <a:r>
              <a:rPr lang="fi-FI" sz="1800" dirty="0" smtClean="0">
                <a:solidFill>
                  <a:srgbClr val="1B272C"/>
                </a:solidFill>
              </a:rPr>
              <a:t> and </a:t>
            </a:r>
            <a:r>
              <a:rPr lang="fi-FI" sz="1800" dirty="0" err="1" smtClean="0">
                <a:solidFill>
                  <a:srgbClr val="1B272C"/>
                </a:solidFill>
              </a:rPr>
              <a:t>the</a:t>
            </a:r>
            <a:r>
              <a:rPr lang="fi-FI" sz="1800" dirty="0" smtClean="0">
                <a:solidFill>
                  <a:srgbClr val="1B272C"/>
                </a:solidFill>
              </a:rPr>
              <a:t> establishment of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proposed</a:t>
            </a:r>
            <a:r>
              <a:rPr lang="fi-FI" sz="1800" dirty="0" smtClean="0">
                <a:solidFill>
                  <a:srgbClr val="1B272C"/>
                </a:solidFill>
              </a:rPr>
              <a:t> </a:t>
            </a:r>
            <a:r>
              <a:rPr lang="fi-FI" sz="1800" dirty="0" err="1" smtClean="0">
                <a:solidFill>
                  <a:srgbClr val="1B272C"/>
                </a:solidFill>
              </a:rPr>
              <a:t>international</a:t>
            </a:r>
            <a:r>
              <a:rPr lang="fi-FI" sz="1800" dirty="0" smtClean="0">
                <a:solidFill>
                  <a:srgbClr val="1B272C"/>
                </a:solidFill>
              </a:rPr>
              <a:t> </a:t>
            </a:r>
            <a:r>
              <a:rPr lang="fi-FI" sz="1800" dirty="0" err="1" smtClean="0">
                <a:solidFill>
                  <a:srgbClr val="1B272C"/>
                </a:solidFill>
              </a:rPr>
              <a:t>advisory</a:t>
            </a:r>
            <a:r>
              <a:rPr lang="fi-FI" sz="1800" dirty="0" smtClean="0">
                <a:solidFill>
                  <a:srgbClr val="1B272C"/>
                </a:solidFill>
              </a:rPr>
              <a:t> </a:t>
            </a:r>
            <a:r>
              <a:rPr lang="fi-FI" sz="1800" dirty="0" err="1" smtClean="0">
                <a:solidFill>
                  <a:srgbClr val="1B272C"/>
                </a:solidFill>
              </a:rPr>
              <a:t>committee</a:t>
            </a:r>
            <a:r>
              <a:rPr lang="fi-FI" sz="1800" dirty="0" smtClean="0">
                <a:solidFill>
                  <a:srgbClr val="1B272C"/>
                </a:solidFill>
              </a:rPr>
              <a:t> – </a:t>
            </a:r>
            <a:r>
              <a:rPr lang="fi-FI" sz="1800" i="1" dirty="0">
                <a:solidFill>
                  <a:srgbClr val="1B272C"/>
                </a:solidFill>
              </a:rPr>
              <a:t>A</a:t>
            </a:r>
            <a:r>
              <a:rPr lang="fi-FI" sz="1800" i="1" dirty="0" smtClean="0">
                <a:solidFill>
                  <a:srgbClr val="1B272C"/>
                </a:solidFill>
              </a:rPr>
              <a:t>ppr. </a:t>
            </a:r>
            <a:r>
              <a:rPr lang="fi-FI" sz="1800" i="1" dirty="0" err="1" smtClean="0">
                <a:solidFill>
                  <a:srgbClr val="1B272C"/>
                </a:solidFill>
              </a:rPr>
              <a:t>half</a:t>
            </a:r>
            <a:r>
              <a:rPr lang="fi-FI" sz="1800" i="1" dirty="0" smtClean="0">
                <a:solidFill>
                  <a:srgbClr val="1B272C"/>
                </a:solidFill>
              </a:rPr>
              <a:t> of </a:t>
            </a:r>
            <a:r>
              <a:rPr lang="fi-FI" sz="1800" i="1" dirty="0" err="1" smtClean="0">
                <a:solidFill>
                  <a:srgbClr val="1B272C"/>
                </a:solidFill>
              </a:rPr>
              <a:t>the</a:t>
            </a:r>
            <a:r>
              <a:rPr lang="fi-FI" sz="1800" i="1" dirty="0" smtClean="0">
                <a:solidFill>
                  <a:srgbClr val="1B272C"/>
                </a:solidFill>
              </a:rPr>
              <a:t> </a:t>
            </a:r>
            <a:r>
              <a:rPr lang="fi-FI" sz="1800" i="1" dirty="0" err="1" smtClean="0">
                <a:solidFill>
                  <a:srgbClr val="1B272C"/>
                </a:solidFill>
              </a:rPr>
              <a:t>second</a:t>
            </a:r>
            <a:r>
              <a:rPr lang="fi-FI" sz="1800" i="1" dirty="0" smtClean="0">
                <a:solidFill>
                  <a:srgbClr val="1B272C"/>
                </a:solidFill>
              </a:rPr>
              <a:t> </a:t>
            </a:r>
            <a:r>
              <a:rPr lang="fi-FI" sz="1800" i="1" dirty="0" err="1" smtClean="0">
                <a:solidFill>
                  <a:srgbClr val="1B272C"/>
                </a:solidFill>
              </a:rPr>
              <a:t>round</a:t>
            </a:r>
            <a:r>
              <a:rPr lang="fi-FI" sz="1800" i="1" dirty="0" smtClean="0">
                <a:solidFill>
                  <a:srgbClr val="1B272C"/>
                </a:solidFill>
              </a:rPr>
              <a:t> </a:t>
            </a:r>
            <a:r>
              <a:rPr lang="fi-FI" sz="1800" i="1" dirty="0" err="1" smtClean="0">
                <a:solidFill>
                  <a:srgbClr val="1B272C"/>
                </a:solidFill>
              </a:rPr>
              <a:t>audits</a:t>
            </a:r>
            <a:r>
              <a:rPr lang="fi-FI" sz="1800" i="1" dirty="0" smtClean="0">
                <a:solidFill>
                  <a:srgbClr val="1B272C"/>
                </a:solidFill>
              </a:rPr>
              <a:t> </a:t>
            </a:r>
            <a:r>
              <a:rPr lang="fi-FI" sz="1800" i="1" dirty="0" err="1" smtClean="0">
                <a:solidFill>
                  <a:srgbClr val="1B272C"/>
                </a:solidFill>
              </a:rPr>
              <a:t>conducted</a:t>
            </a:r>
            <a:r>
              <a:rPr lang="fi-FI" sz="1800" i="1" dirty="0" smtClean="0">
                <a:solidFill>
                  <a:srgbClr val="1B272C"/>
                </a:solidFill>
              </a:rPr>
              <a:t> </a:t>
            </a:r>
            <a:r>
              <a:rPr lang="fi-FI" sz="1800" i="1" dirty="0" err="1" smtClean="0">
                <a:solidFill>
                  <a:srgbClr val="1B272C"/>
                </a:solidFill>
              </a:rPr>
              <a:t>by</a:t>
            </a:r>
            <a:r>
              <a:rPr lang="fi-FI" sz="1800" i="1" dirty="0" smtClean="0">
                <a:solidFill>
                  <a:srgbClr val="1B272C"/>
                </a:solidFill>
              </a:rPr>
              <a:t> </a:t>
            </a:r>
            <a:r>
              <a:rPr lang="fi-FI" sz="1800" i="1" dirty="0" err="1" smtClean="0">
                <a:solidFill>
                  <a:srgbClr val="1B272C"/>
                </a:solidFill>
              </a:rPr>
              <a:t>international</a:t>
            </a:r>
            <a:r>
              <a:rPr lang="fi-FI" sz="1800" i="1" dirty="0" smtClean="0">
                <a:solidFill>
                  <a:srgbClr val="1B272C"/>
                </a:solidFill>
              </a:rPr>
              <a:t> </a:t>
            </a:r>
            <a:r>
              <a:rPr lang="fi-FI" sz="1800" i="1" dirty="0" err="1" smtClean="0">
                <a:solidFill>
                  <a:srgbClr val="1B272C"/>
                </a:solidFill>
              </a:rPr>
              <a:t>audit</a:t>
            </a:r>
            <a:r>
              <a:rPr lang="fi-FI" sz="1800" i="1" dirty="0" smtClean="0">
                <a:solidFill>
                  <a:srgbClr val="1B272C"/>
                </a:solidFill>
              </a:rPr>
              <a:t> </a:t>
            </a:r>
            <a:r>
              <a:rPr lang="fi-FI" sz="1800" i="1" dirty="0" err="1" smtClean="0">
                <a:solidFill>
                  <a:srgbClr val="1B272C"/>
                </a:solidFill>
              </a:rPr>
              <a:t>teams</a:t>
            </a:r>
            <a:r>
              <a:rPr lang="fi-FI" sz="1800" i="1" dirty="0" smtClean="0">
                <a:solidFill>
                  <a:srgbClr val="1B272C"/>
                </a:solidFill>
              </a:rPr>
              <a:t> + </a:t>
            </a:r>
            <a:r>
              <a:rPr lang="fi-FI" sz="1800" i="1" dirty="0" err="1" smtClean="0">
                <a:solidFill>
                  <a:srgbClr val="1B272C"/>
                </a:solidFill>
              </a:rPr>
              <a:t>international</a:t>
            </a:r>
            <a:r>
              <a:rPr lang="fi-FI" sz="1800" i="1" dirty="0" smtClean="0">
                <a:solidFill>
                  <a:srgbClr val="1B272C"/>
                </a:solidFill>
              </a:rPr>
              <a:t> </a:t>
            </a:r>
            <a:r>
              <a:rPr lang="fi-FI" sz="1800" i="1" dirty="0" err="1" smtClean="0">
                <a:solidFill>
                  <a:srgbClr val="1B272C"/>
                </a:solidFill>
              </a:rPr>
              <a:t>advisory</a:t>
            </a:r>
            <a:r>
              <a:rPr lang="fi-FI" sz="1800" i="1" dirty="0" smtClean="0">
                <a:solidFill>
                  <a:srgbClr val="1B272C"/>
                </a:solidFill>
              </a:rPr>
              <a:t> </a:t>
            </a:r>
            <a:r>
              <a:rPr lang="fi-FI" sz="1800" i="1" dirty="0" err="1" smtClean="0">
                <a:solidFill>
                  <a:srgbClr val="1B272C"/>
                </a:solidFill>
              </a:rPr>
              <a:t>board</a:t>
            </a:r>
            <a:r>
              <a:rPr lang="fi-FI" sz="1800" i="1" dirty="0" smtClean="0">
                <a:solidFill>
                  <a:srgbClr val="1B272C"/>
                </a:solidFill>
              </a:rPr>
              <a:t> </a:t>
            </a:r>
            <a:r>
              <a:rPr lang="fi-FI" sz="1800" i="1" dirty="0" err="1" smtClean="0">
                <a:solidFill>
                  <a:srgbClr val="1B272C"/>
                </a:solidFill>
              </a:rPr>
              <a:t>established</a:t>
            </a:r>
            <a:endParaRPr lang="fi-FI" sz="1800" i="1" dirty="0" smtClean="0">
              <a:solidFill>
                <a:srgbClr val="1B272C"/>
              </a:solidFill>
            </a:endParaRPr>
          </a:p>
          <a:p>
            <a:pPr fontAlgn="auto">
              <a:spcBef>
                <a:spcPts val="0"/>
              </a:spcBef>
              <a:spcAft>
                <a:spcPts val="0"/>
              </a:spcAft>
            </a:pPr>
            <a:r>
              <a:rPr lang="fi-FI" sz="1800" dirty="0" smtClean="0">
                <a:solidFill>
                  <a:srgbClr val="1B272C"/>
                </a:solidFill>
              </a:rPr>
              <a:t>To </a:t>
            </a:r>
            <a:r>
              <a:rPr lang="fi-FI" sz="1800" dirty="0" err="1" smtClean="0">
                <a:solidFill>
                  <a:srgbClr val="1B272C"/>
                </a:solidFill>
              </a:rPr>
              <a:t>allow</a:t>
            </a:r>
            <a:r>
              <a:rPr lang="fi-FI" sz="1800" dirty="0" smtClean="0">
                <a:solidFill>
                  <a:srgbClr val="1B272C"/>
                </a:solidFill>
              </a:rPr>
              <a:t> for a </a:t>
            </a:r>
            <a:r>
              <a:rPr lang="fi-FI" sz="1800" dirty="0" err="1" smtClean="0">
                <a:solidFill>
                  <a:srgbClr val="1B272C"/>
                </a:solidFill>
              </a:rPr>
              <a:t>form</a:t>
            </a:r>
            <a:r>
              <a:rPr lang="fi-FI" sz="1800" dirty="0" smtClean="0">
                <a:solidFill>
                  <a:srgbClr val="1B272C"/>
                </a:solidFill>
              </a:rPr>
              <a:t> of </a:t>
            </a:r>
            <a:r>
              <a:rPr lang="fi-FI" sz="1800" dirty="0" err="1" smtClean="0">
                <a:solidFill>
                  <a:srgbClr val="1B272C"/>
                </a:solidFill>
              </a:rPr>
              <a:t>representation</a:t>
            </a:r>
            <a:r>
              <a:rPr lang="fi-FI" sz="1800" dirty="0" smtClean="0">
                <a:solidFill>
                  <a:srgbClr val="1B272C"/>
                </a:solidFill>
              </a:rPr>
              <a:t> to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decidion-making</a:t>
            </a:r>
            <a:r>
              <a:rPr lang="fi-FI" sz="1800" dirty="0" smtClean="0">
                <a:solidFill>
                  <a:srgbClr val="1B272C"/>
                </a:solidFill>
              </a:rPr>
              <a:t> </a:t>
            </a:r>
            <a:r>
              <a:rPr lang="fi-FI" sz="1800" dirty="0" err="1" smtClean="0">
                <a:solidFill>
                  <a:srgbClr val="1B272C"/>
                </a:solidFill>
              </a:rPr>
              <a:t>body</a:t>
            </a:r>
            <a:r>
              <a:rPr lang="fi-FI" sz="1800" dirty="0" smtClean="0">
                <a:solidFill>
                  <a:srgbClr val="1B272C"/>
                </a:solidFill>
              </a:rPr>
              <a:t>, </a:t>
            </a:r>
            <a:r>
              <a:rPr lang="fi-FI" sz="1800" dirty="0" err="1" smtClean="0">
                <a:solidFill>
                  <a:srgbClr val="1B272C"/>
                </a:solidFill>
              </a:rPr>
              <a:t>subsequent</a:t>
            </a:r>
            <a:r>
              <a:rPr lang="fi-FI" sz="1800" dirty="0" smtClean="0">
                <a:solidFill>
                  <a:srgbClr val="1B272C"/>
                </a:solidFill>
              </a:rPr>
              <a:t> to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audit</a:t>
            </a:r>
            <a:r>
              <a:rPr lang="fi-FI" sz="1800" dirty="0" smtClean="0">
                <a:solidFill>
                  <a:srgbClr val="1B272C"/>
                </a:solidFill>
              </a:rPr>
              <a:t> </a:t>
            </a:r>
            <a:r>
              <a:rPr lang="fi-FI" sz="1800" dirty="0" err="1" smtClean="0">
                <a:solidFill>
                  <a:srgbClr val="1B272C"/>
                </a:solidFill>
              </a:rPr>
              <a:t>report</a:t>
            </a:r>
            <a:r>
              <a:rPr lang="fi-FI" sz="1800" dirty="0" smtClean="0">
                <a:solidFill>
                  <a:srgbClr val="1B272C"/>
                </a:solidFill>
              </a:rPr>
              <a:t>, </a:t>
            </a:r>
            <a:r>
              <a:rPr lang="fi-FI" sz="1800" dirty="0" err="1" smtClean="0">
                <a:solidFill>
                  <a:srgbClr val="1B272C"/>
                </a:solidFill>
              </a:rPr>
              <a:t>with</a:t>
            </a:r>
            <a:r>
              <a:rPr lang="fi-FI" sz="1800" dirty="0" smtClean="0">
                <a:solidFill>
                  <a:srgbClr val="1B272C"/>
                </a:solidFill>
              </a:rPr>
              <a:t> </a:t>
            </a:r>
            <a:r>
              <a:rPr lang="fi-FI" sz="1800" dirty="0" err="1" smtClean="0">
                <a:solidFill>
                  <a:srgbClr val="1B272C"/>
                </a:solidFill>
              </a:rPr>
              <a:t>reference</a:t>
            </a:r>
            <a:r>
              <a:rPr lang="fi-FI" sz="1800" dirty="0" smtClean="0">
                <a:solidFill>
                  <a:srgbClr val="1B272C"/>
                </a:solidFill>
              </a:rPr>
              <a:t> </a:t>
            </a:r>
            <a:r>
              <a:rPr lang="fi-FI" sz="1800" dirty="0" err="1" smtClean="0">
                <a:solidFill>
                  <a:srgbClr val="1B272C"/>
                </a:solidFill>
              </a:rPr>
              <a:t>back</a:t>
            </a:r>
            <a:r>
              <a:rPr lang="fi-FI" sz="1800" dirty="0" smtClean="0">
                <a:solidFill>
                  <a:srgbClr val="1B272C"/>
                </a:solidFill>
              </a:rPr>
              <a:t> to </a:t>
            </a:r>
            <a:r>
              <a:rPr lang="fi-FI" sz="1800" dirty="0" err="1" smtClean="0">
                <a:solidFill>
                  <a:srgbClr val="1B272C"/>
                </a:solidFill>
              </a:rPr>
              <a:t>the</a:t>
            </a:r>
            <a:r>
              <a:rPr lang="fi-FI" sz="1800" dirty="0" smtClean="0">
                <a:solidFill>
                  <a:srgbClr val="1B272C"/>
                </a:solidFill>
              </a:rPr>
              <a:t> team, in </a:t>
            </a:r>
            <a:r>
              <a:rPr lang="fi-FI" sz="1800" dirty="0" err="1" smtClean="0">
                <a:solidFill>
                  <a:srgbClr val="1B272C"/>
                </a:solidFill>
              </a:rPr>
              <a:t>cases</a:t>
            </a:r>
            <a:r>
              <a:rPr lang="fi-FI" sz="1800" dirty="0" smtClean="0">
                <a:solidFill>
                  <a:srgbClr val="1B272C"/>
                </a:solidFill>
              </a:rPr>
              <a:t> </a:t>
            </a:r>
            <a:r>
              <a:rPr lang="fi-FI" sz="1800" dirty="0" err="1" smtClean="0">
                <a:solidFill>
                  <a:srgbClr val="1B272C"/>
                </a:solidFill>
              </a:rPr>
              <a:t>where</a:t>
            </a:r>
            <a:r>
              <a:rPr lang="fi-FI" sz="1800" dirty="0" smtClean="0">
                <a:solidFill>
                  <a:srgbClr val="1B272C"/>
                </a:solidFill>
              </a:rPr>
              <a:t> an </a:t>
            </a:r>
            <a:r>
              <a:rPr lang="fi-FI" sz="1800" dirty="0" err="1" smtClean="0">
                <a:solidFill>
                  <a:srgbClr val="1B272C"/>
                </a:solidFill>
              </a:rPr>
              <a:t>institution</a:t>
            </a:r>
            <a:r>
              <a:rPr lang="fi-FI" sz="1800" dirty="0" smtClean="0">
                <a:solidFill>
                  <a:srgbClr val="1B272C"/>
                </a:solidFill>
              </a:rPr>
              <a:t> </a:t>
            </a:r>
            <a:r>
              <a:rPr lang="fi-FI" sz="1800" dirty="0" err="1" smtClean="0">
                <a:solidFill>
                  <a:srgbClr val="1B272C"/>
                </a:solidFill>
              </a:rPr>
              <a:t>disputed</a:t>
            </a:r>
            <a:r>
              <a:rPr lang="fi-FI" sz="1800" dirty="0" smtClean="0">
                <a:solidFill>
                  <a:srgbClr val="1B272C"/>
                </a:solidFill>
              </a:rPr>
              <a:t> </a:t>
            </a:r>
            <a:r>
              <a:rPr lang="fi-FI" sz="1800" dirty="0" err="1" smtClean="0">
                <a:solidFill>
                  <a:srgbClr val="1B272C"/>
                </a:solidFill>
              </a:rPr>
              <a:t>the</a:t>
            </a:r>
            <a:r>
              <a:rPr lang="fi-FI" sz="1800" dirty="0" smtClean="0">
                <a:solidFill>
                  <a:srgbClr val="1B272C"/>
                </a:solidFill>
              </a:rPr>
              <a:t> </a:t>
            </a:r>
            <a:r>
              <a:rPr lang="fi-FI" sz="1800" dirty="0" err="1" smtClean="0">
                <a:solidFill>
                  <a:srgbClr val="1B272C"/>
                </a:solidFill>
              </a:rPr>
              <a:t>decision</a:t>
            </a:r>
            <a:r>
              <a:rPr lang="fi-FI" sz="1800" dirty="0" smtClean="0">
                <a:solidFill>
                  <a:srgbClr val="1B272C"/>
                </a:solidFill>
              </a:rPr>
              <a:t> on </a:t>
            </a:r>
            <a:r>
              <a:rPr lang="fi-FI" sz="1800" dirty="0" err="1" smtClean="0">
                <a:solidFill>
                  <a:srgbClr val="1B272C"/>
                </a:solidFill>
              </a:rPr>
              <a:t>procedural</a:t>
            </a:r>
            <a:r>
              <a:rPr lang="fi-FI" sz="1800" dirty="0" smtClean="0">
                <a:solidFill>
                  <a:srgbClr val="1B272C"/>
                </a:solidFill>
              </a:rPr>
              <a:t> </a:t>
            </a:r>
            <a:r>
              <a:rPr lang="fi-FI" sz="1800" dirty="0" err="1" smtClean="0">
                <a:solidFill>
                  <a:srgbClr val="1B272C"/>
                </a:solidFill>
              </a:rPr>
              <a:t>grounds</a:t>
            </a:r>
            <a:r>
              <a:rPr lang="fi-FI" sz="1800" dirty="0" smtClean="0">
                <a:solidFill>
                  <a:srgbClr val="1B272C"/>
                </a:solidFill>
              </a:rPr>
              <a:t> – </a:t>
            </a:r>
            <a:r>
              <a:rPr lang="fi-FI" sz="1800" i="1" dirty="0" err="1" smtClean="0">
                <a:solidFill>
                  <a:srgbClr val="1B272C"/>
                </a:solidFill>
              </a:rPr>
              <a:t>Appeals</a:t>
            </a:r>
            <a:r>
              <a:rPr lang="fi-FI" sz="1800" i="1" dirty="0" smtClean="0">
                <a:solidFill>
                  <a:srgbClr val="1B272C"/>
                </a:solidFill>
              </a:rPr>
              <a:t> </a:t>
            </a:r>
            <a:r>
              <a:rPr lang="fi-FI" sz="1800" i="1" dirty="0" err="1" smtClean="0">
                <a:solidFill>
                  <a:srgbClr val="1B272C"/>
                </a:solidFill>
              </a:rPr>
              <a:t>procedure</a:t>
            </a:r>
            <a:r>
              <a:rPr lang="fi-FI" sz="1800" i="1" dirty="0" smtClean="0">
                <a:solidFill>
                  <a:srgbClr val="1B272C"/>
                </a:solidFill>
              </a:rPr>
              <a:t> </a:t>
            </a:r>
            <a:r>
              <a:rPr lang="fi-FI" sz="1800" i="1" dirty="0" err="1" smtClean="0">
                <a:solidFill>
                  <a:srgbClr val="1B272C"/>
                </a:solidFill>
              </a:rPr>
              <a:t>established</a:t>
            </a:r>
            <a:r>
              <a:rPr lang="fi-FI" sz="1800" i="1" dirty="0" smtClean="0">
                <a:solidFill>
                  <a:srgbClr val="1B272C"/>
                </a:solidFill>
              </a:rPr>
              <a:t> in 2015</a:t>
            </a:r>
          </a:p>
          <a:p>
            <a:pPr lvl="0" eaLnBrk="1" fontAlgn="auto" hangingPunct="1">
              <a:spcBef>
                <a:spcPts val="0"/>
              </a:spcBef>
              <a:spcAft>
                <a:spcPts val="0"/>
              </a:spcAft>
              <a:buFont typeface="Arial" pitchFamily="34" charset="0"/>
              <a:buChar char="•"/>
            </a:pPr>
            <a:endParaRPr lang="fi-FI" sz="1800" dirty="0">
              <a:solidFill>
                <a:srgbClr val="1B272C"/>
              </a:solidFill>
            </a:endParaRPr>
          </a:p>
        </p:txBody>
      </p:sp>
    </p:spTree>
    <p:extLst>
      <p:ext uri="{BB962C8B-B14F-4D97-AF65-F5344CB8AC3E}">
        <p14:creationId xmlns:p14="http://schemas.microsoft.com/office/powerpoint/2010/main" val="2578268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8487" cy="779462"/>
          </a:xfrm>
        </p:spPr>
        <p:txBody>
          <a:bodyPr rtlCol="0">
            <a:normAutofit/>
          </a:bodyPr>
          <a:lstStyle/>
          <a:p>
            <a:pPr eaLnBrk="1" fontAlgn="auto" hangingPunct="1">
              <a:spcAft>
                <a:spcPts val="0"/>
              </a:spcAft>
              <a:defRPr/>
            </a:pPr>
            <a:r>
              <a:rPr lang="sv-FI" sz="2900" b="1" dirty="0" smtClean="0"/>
              <a:t>Feedback from </a:t>
            </a:r>
            <a:r>
              <a:rPr lang="sv-FI" sz="2900" b="1" dirty="0" err="1" smtClean="0"/>
              <a:t>stakeholders</a:t>
            </a:r>
            <a:r>
              <a:rPr lang="sv-FI" sz="2900" b="1" dirty="0" smtClean="0"/>
              <a:t>  </a:t>
            </a:r>
            <a:endParaRPr lang="en-GB" sz="2900" dirty="0"/>
          </a:p>
        </p:txBody>
      </p:sp>
      <p:sp>
        <p:nvSpPr>
          <p:cNvPr id="18435" name="Content Placeholder 4"/>
          <p:cNvSpPr>
            <a:spLocks noGrp="1"/>
          </p:cNvSpPr>
          <p:nvPr>
            <p:ph idx="1"/>
          </p:nvPr>
        </p:nvSpPr>
        <p:spPr>
          <a:xfrm>
            <a:off x="461987" y="1184126"/>
            <a:ext cx="8229600" cy="5040559"/>
          </a:xfrm>
        </p:spPr>
        <p:txBody>
          <a:bodyPr>
            <a:normAutofit fontScale="92500" lnSpcReduction="20000"/>
          </a:bodyPr>
          <a:lstStyle/>
          <a:p>
            <a:pPr lvl="0" fontAlgn="auto">
              <a:spcBef>
                <a:spcPts val="0"/>
              </a:spcBef>
              <a:spcAft>
                <a:spcPts val="0"/>
              </a:spcAft>
              <a:buFont typeface="Arial" pitchFamily="34" charset="0"/>
              <a:buChar char="•"/>
            </a:pPr>
            <a:r>
              <a:rPr lang="fi-FI" sz="2100" dirty="0" smtClean="0">
                <a:solidFill>
                  <a:srgbClr val="1B272C"/>
                </a:solidFill>
              </a:rPr>
              <a:t>FINEEC </a:t>
            </a:r>
            <a:r>
              <a:rPr lang="fi-FI" sz="2100" dirty="0" err="1" smtClean="0">
                <a:solidFill>
                  <a:srgbClr val="1B272C"/>
                </a:solidFill>
              </a:rPr>
              <a:t>collects</a:t>
            </a:r>
            <a:r>
              <a:rPr lang="fi-FI" sz="2100" dirty="0" smtClean="0">
                <a:solidFill>
                  <a:srgbClr val="1B272C"/>
                </a:solidFill>
              </a:rPr>
              <a:t> feedback </a:t>
            </a:r>
            <a:r>
              <a:rPr lang="fi-FI" sz="2100" dirty="0" err="1" smtClean="0">
                <a:solidFill>
                  <a:srgbClr val="1B272C"/>
                </a:solidFill>
              </a:rPr>
              <a:t>systematically</a:t>
            </a:r>
            <a:r>
              <a:rPr lang="fi-FI" sz="2100" dirty="0" smtClean="0">
                <a:solidFill>
                  <a:srgbClr val="1B272C"/>
                </a:solidFill>
              </a:rPr>
              <a:t> </a:t>
            </a:r>
            <a:r>
              <a:rPr lang="fi-FI" sz="2100" dirty="0" err="1" smtClean="0">
                <a:solidFill>
                  <a:srgbClr val="1B272C"/>
                </a:solidFill>
              </a:rPr>
              <a:t>from</a:t>
            </a:r>
            <a:r>
              <a:rPr lang="fi-FI" sz="2100" dirty="0" smtClean="0">
                <a:solidFill>
                  <a:srgbClr val="1B272C"/>
                </a:solidFill>
              </a:rPr>
              <a:t> </a:t>
            </a:r>
            <a:r>
              <a:rPr lang="fi-FI" sz="2100" dirty="0" err="1" smtClean="0">
                <a:solidFill>
                  <a:srgbClr val="1B272C"/>
                </a:solidFill>
              </a:rPr>
              <a:t>all</a:t>
            </a:r>
            <a:r>
              <a:rPr lang="fi-FI" sz="2100" dirty="0" smtClean="0">
                <a:solidFill>
                  <a:srgbClr val="1B272C"/>
                </a:solidFill>
              </a:rPr>
              <a:t> </a:t>
            </a:r>
            <a:r>
              <a:rPr lang="fi-FI" sz="2100" dirty="0" err="1" smtClean="0">
                <a:solidFill>
                  <a:srgbClr val="1B272C"/>
                </a:solidFill>
              </a:rPr>
              <a:t>audited</a:t>
            </a:r>
            <a:r>
              <a:rPr lang="fi-FI" sz="2100" dirty="0" smtClean="0">
                <a:solidFill>
                  <a:srgbClr val="1B272C"/>
                </a:solidFill>
              </a:rPr>
              <a:t> </a:t>
            </a:r>
            <a:r>
              <a:rPr lang="fi-FI" sz="2100" dirty="0" err="1" smtClean="0">
                <a:solidFill>
                  <a:srgbClr val="1B272C"/>
                </a:solidFill>
              </a:rPr>
              <a:t>HEIs</a:t>
            </a:r>
            <a:r>
              <a:rPr lang="fi-FI" sz="2100" dirty="0" smtClean="0">
                <a:solidFill>
                  <a:srgbClr val="1B272C"/>
                </a:solidFill>
              </a:rPr>
              <a:t> and </a:t>
            </a:r>
            <a:r>
              <a:rPr lang="fi-FI" sz="2100" dirty="0" err="1" smtClean="0">
                <a:solidFill>
                  <a:srgbClr val="1B272C"/>
                </a:solidFill>
              </a:rPr>
              <a:t>members</a:t>
            </a:r>
            <a:r>
              <a:rPr lang="fi-FI" sz="2100" dirty="0" smtClean="0">
                <a:solidFill>
                  <a:srgbClr val="1B272C"/>
                </a:solidFill>
              </a:rPr>
              <a:t> of </a:t>
            </a:r>
            <a:r>
              <a:rPr lang="fi-FI" sz="2100" dirty="0" err="1" smtClean="0">
                <a:solidFill>
                  <a:srgbClr val="1B272C"/>
                </a:solidFill>
              </a:rPr>
              <a:t>audit</a:t>
            </a:r>
            <a:r>
              <a:rPr lang="fi-FI" sz="2100" dirty="0" smtClean="0">
                <a:solidFill>
                  <a:srgbClr val="1B272C"/>
                </a:solidFill>
              </a:rPr>
              <a:t> </a:t>
            </a:r>
            <a:r>
              <a:rPr lang="fi-FI" sz="2100" dirty="0" err="1" smtClean="0">
                <a:solidFill>
                  <a:srgbClr val="1B272C"/>
                </a:solidFill>
              </a:rPr>
              <a:t>teams</a:t>
            </a:r>
            <a:r>
              <a:rPr lang="fi-FI" sz="2100" dirty="0" smtClean="0">
                <a:solidFill>
                  <a:srgbClr val="1B272C"/>
                </a:solidFill>
              </a:rPr>
              <a:t> </a:t>
            </a:r>
          </a:p>
          <a:p>
            <a:pPr lvl="0" fontAlgn="auto">
              <a:spcBef>
                <a:spcPts val="0"/>
              </a:spcBef>
              <a:spcAft>
                <a:spcPts val="0"/>
              </a:spcAft>
              <a:buFont typeface="Arial" pitchFamily="34" charset="0"/>
              <a:buChar char="•"/>
            </a:pPr>
            <a:endParaRPr lang="fi-FI" sz="2100" dirty="0" smtClean="0">
              <a:solidFill>
                <a:srgbClr val="1B272C"/>
              </a:solidFill>
            </a:endParaRPr>
          </a:p>
          <a:p>
            <a:pPr lvl="0" fontAlgn="auto">
              <a:spcBef>
                <a:spcPts val="0"/>
              </a:spcBef>
              <a:spcAft>
                <a:spcPts val="0"/>
              </a:spcAft>
              <a:buFont typeface="Arial" pitchFamily="34" charset="0"/>
              <a:buChar char="•"/>
            </a:pPr>
            <a:r>
              <a:rPr lang="fi-FI" sz="2100" dirty="0" err="1" smtClean="0">
                <a:solidFill>
                  <a:srgbClr val="1B272C"/>
                </a:solidFill>
              </a:rPr>
              <a:t>Systematic</a:t>
            </a:r>
            <a:r>
              <a:rPr lang="fi-FI" sz="2100" dirty="0" smtClean="0">
                <a:solidFill>
                  <a:srgbClr val="1B272C"/>
                </a:solidFill>
              </a:rPr>
              <a:t> </a:t>
            </a:r>
            <a:r>
              <a:rPr lang="fi-FI" sz="2100" dirty="0" err="1" smtClean="0">
                <a:solidFill>
                  <a:srgbClr val="1B272C"/>
                </a:solidFill>
              </a:rPr>
              <a:t>analysis</a:t>
            </a:r>
            <a:r>
              <a:rPr lang="fi-FI" sz="2100" dirty="0" smtClean="0">
                <a:solidFill>
                  <a:srgbClr val="1B272C"/>
                </a:solidFill>
              </a:rPr>
              <a:t> and </a:t>
            </a:r>
            <a:r>
              <a:rPr lang="fi-FI" sz="2100" dirty="0" err="1" smtClean="0">
                <a:solidFill>
                  <a:srgbClr val="1B272C"/>
                </a:solidFill>
              </a:rPr>
              <a:t>utilisation</a:t>
            </a:r>
            <a:r>
              <a:rPr lang="fi-FI" sz="2100" dirty="0" smtClean="0">
                <a:solidFill>
                  <a:srgbClr val="1B272C"/>
                </a:solidFill>
              </a:rPr>
              <a:t> of feedback (</a:t>
            </a:r>
            <a:r>
              <a:rPr lang="fi-FI" sz="2100" dirty="0" err="1" smtClean="0">
                <a:solidFill>
                  <a:srgbClr val="1B272C"/>
                </a:solidFill>
              </a:rPr>
              <a:t>annual</a:t>
            </a:r>
            <a:r>
              <a:rPr lang="fi-FI" sz="2100" dirty="0" smtClean="0">
                <a:solidFill>
                  <a:srgbClr val="1B272C"/>
                </a:solidFill>
              </a:rPr>
              <a:t> </a:t>
            </a:r>
            <a:r>
              <a:rPr lang="fi-FI" sz="2100" dirty="0" err="1" smtClean="0">
                <a:solidFill>
                  <a:srgbClr val="1B272C"/>
                </a:solidFill>
              </a:rPr>
              <a:t>development</a:t>
            </a:r>
            <a:r>
              <a:rPr lang="fi-FI" sz="2100" dirty="0" smtClean="0">
                <a:solidFill>
                  <a:srgbClr val="1B272C"/>
                </a:solidFill>
              </a:rPr>
              <a:t> </a:t>
            </a:r>
            <a:r>
              <a:rPr lang="fi-FI" sz="2100" dirty="0" err="1" smtClean="0">
                <a:solidFill>
                  <a:srgbClr val="1B272C"/>
                </a:solidFill>
              </a:rPr>
              <a:t>days</a:t>
            </a:r>
            <a:r>
              <a:rPr lang="fi-FI" sz="2100" dirty="0" smtClean="0">
                <a:solidFill>
                  <a:srgbClr val="1B272C"/>
                </a:solidFill>
              </a:rPr>
              <a:t>), for </a:t>
            </a:r>
            <a:r>
              <a:rPr lang="fi-FI" sz="2100" dirty="0" err="1" smtClean="0">
                <a:solidFill>
                  <a:srgbClr val="1B272C"/>
                </a:solidFill>
              </a:rPr>
              <a:t>example</a:t>
            </a:r>
            <a:r>
              <a:rPr lang="fi-FI" sz="2100" dirty="0" smtClean="0">
                <a:solidFill>
                  <a:srgbClr val="1B272C"/>
                </a:solidFill>
              </a:rPr>
              <a:t>: </a:t>
            </a:r>
          </a:p>
          <a:p>
            <a:pPr marL="685800" lvl="1" fontAlgn="auto">
              <a:spcBef>
                <a:spcPts val="0"/>
              </a:spcBef>
              <a:spcAft>
                <a:spcPts val="0"/>
              </a:spcAft>
            </a:pPr>
            <a:endParaRPr lang="fi-FI" sz="1400" dirty="0" smtClean="0">
              <a:solidFill>
                <a:srgbClr val="1B272C"/>
              </a:solidFill>
            </a:endParaRPr>
          </a:p>
          <a:p>
            <a:pPr marL="685800" lvl="1" fontAlgn="auto">
              <a:spcBef>
                <a:spcPts val="0"/>
              </a:spcBef>
              <a:spcAft>
                <a:spcPts val="0"/>
              </a:spcAft>
            </a:pPr>
            <a:r>
              <a:rPr lang="fi-FI" sz="1700" dirty="0" err="1" smtClean="0">
                <a:solidFill>
                  <a:srgbClr val="1B272C"/>
                </a:solidFill>
              </a:rPr>
              <a:t>Summary</a:t>
            </a:r>
            <a:r>
              <a:rPr lang="fi-FI" sz="1700" dirty="0" smtClean="0">
                <a:solidFill>
                  <a:srgbClr val="1B272C"/>
                </a:solidFill>
              </a:rPr>
              <a:t> of </a:t>
            </a:r>
            <a:r>
              <a:rPr lang="fi-FI" sz="1700" dirty="0" err="1" smtClean="0">
                <a:solidFill>
                  <a:srgbClr val="1B272C"/>
                </a:solidFill>
              </a:rPr>
              <a:t>the</a:t>
            </a:r>
            <a:r>
              <a:rPr lang="fi-FI" sz="1700" dirty="0" smtClean="0">
                <a:solidFill>
                  <a:srgbClr val="1B272C"/>
                </a:solidFill>
              </a:rPr>
              <a:t> feedback and </a:t>
            </a:r>
            <a:r>
              <a:rPr lang="fi-FI" sz="1700" dirty="0" err="1" smtClean="0">
                <a:solidFill>
                  <a:srgbClr val="1B272C"/>
                </a:solidFill>
              </a:rPr>
              <a:t>actions</a:t>
            </a:r>
            <a:r>
              <a:rPr lang="fi-FI" sz="1700" dirty="0" smtClean="0">
                <a:solidFill>
                  <a:srgbClr val="1B272C"/>
                </a:solidFill>
              </a:rPr>
              <a:t> to </a:t>
            </a:r>
            <a:r>
              <a:rPr lang="fi-FI" sz="1700" dirty="0" err="1" smtClean="0">
                <a:solidFill>
                  <a:srgbClr val="1B272C"/>
                </a:solidFill>
              </a:rPr>
              <a:t>be</a:t>
            </a:r>
            <a:r>
              <a:rPr lang="fi-FI" sz="1700" dirty="0" smtClean="0">
                <a:solidFill>
                  <a:srgbClr val="1B272C"/>
                </a:solidFill>
              </a:rPr>
              <a:t> </a:t>
            </a:r>
            <a:r>
              <a:rPr lang="fi-FI" sz="1700" dirty="0" err="1" smtClean="0">
                <a:solidFill>
                  <a:srgbClr val="1B272C"/>
                </a:solidFill>
              </a:rPr>
              <a:t>taken</a:t>
            </a:r>
            <a:r>
              <a:rPr lang="fi-FI" sz="1700" dirty="0" smtClean="0">
                <a:solidFill>
                  <a:srgbClr val="1B272C"/>
                </a:solidFill>
              </a:rPr>
              <a:t> is </a:t>
            </a:r>
            <a:r>
              <a:rPr lang="fi-FI" sz="1700" dirty="0" err="1" smtClean="0">
                <a:solidFill>
                  <a:srgbClr val="1B272C"/>
                </a:solidFill>
              </a:rPr>
              <a:t>published</a:t>
            </a:r>
            <a:r>
              <a:rPr lang="fi-FI" sz="1700" dirty="0" smtClean="0">
                <a:solidFill>
                  <a:srgbClr val="1B272C"/>
                </a:solidFill>
              </a:rPr>
              <a:t> on </a:t>
            </a:r>
            <a:r>
              <a:rPr lang="fi-FI" sz="1700" dirty="0" err="1" smtClean="0">
                <a:solidFill>
                  <a:srgbClr val="1B272C"/>
                </a:solidFill>
              </a:rPr>
              <a:t>our</a:t>
            </a:r>
            <a:r>
              <a:rPr lang="fi-FI" sz="1700" dirty="0" smtClean="0">
                <a:solidFill>
                  <a:srgbClr val="1B272C"/>
                </a:solidFill>
              </a:rPr>
              <a:t> </a:t>
            </a:r>
            <a:r>
              <a:rPr lang="fi-FI" sz="1700" dirty="0" err="1" smtClean="0">
                <a:solidFill>
                  <a:srgbClr val="1B272C"/>
                </a:solidFill>
              </a:rPr>
              <a:t>webpage</a:t>
            </a:r>
            <a:r>
              <a:rPr lang="fi-FI" sz="1700" dirty="0" smtClean="0">
                <a:solidFill>
                  <a:srgbClr val="1B272C"/>
                </a:solidFill>
              </a:rPr>
              <a:t> </a:t>
            </a:r>
            <a:r>
              <a:rPr lang="fi-FI" sz="1700" dirty="0" err="1" smtClean="0">
                <a:solidFill>
                  <a:srgbClr val="1B272C"/>
                </a:solidFill>
              </a:rPr>
              <a:t>annually</a:t>
            </a:r>
            <a:endParaRPr lang="fi-FI" sz="1700" dirty="0" smtClean="0">
              <a:solidFill>
                <a:srgbClr val="1B272C"/>
              </a:solidFill>
            </a:endParaRPr>
          </a:p>
          <a:p>
            <a:pPr marL="685800" lvl="1" fontAlgn="auto">
              <a:spcBef>
                <a:spcPts val="0"/>
              </a:spcBef>
              <a:spcAft>
                <a:spcPts val="0"/>
              </a:spcAft>
            </a:pPr>
            <a:r>
              <a:rPr lang="fi-FI" sz="1700" dirty="0" err="1" smtClean="0">
                <a:solidFill>
                  <a:srgbClr val="1B272C"/>
                </a:solidFill>
              </a:rPr>
              <a:t>Information</a:t>
            </a:r>
            <a:r>
              <a:rPr lang="fi-FI" sz="1700" dirty="0" smtClean="0">
                <a:solidFill>
                  <a:srgbClr val="1B272C"/>
                </a:solidFill>
              </a:rPr>
              <a:t> </a:t>
            </a:r>
            <a:r>
              <a:rPr lang="fi-FI" sz="1700" dirty="0" err="1" smtClean="0">
                <a:solidFill>
                  <a:srgbClr val="1B272C"/>
                </a:solidFill>
              </a:rPr>
              <a:t>was</a:t>
            </a:r>
            <a:r>
              <a:rPr lang="fi-FI" sz="1700" dirty="0" smtClean="0">
                <a:solidFill>
                  <a:srgbClr val="1B272C"/>
                </a:solidFill>
              </a:rPr>
              <a:t> </a:t>
            </a:r>
            <a:r>
              <a:rPr lang="fi-FI" sz="1700" dirty="0" err="1" smtClean="0">
                <a:solidFill>
                  <a:srgbClr val="1B272C"/>
                </a:solidFill>
              </a:rPr>
              <a:t>used</a:t>
            </a:r>
            <a:r>
              <a:rPr lang="fi-FI" sz="1700" dirty="0" smtClean="0">
                <a:solidFill>
                  <a:srgbClr val="1B272C"/>
                </a:solidFill>
              </a:rPr>
              <a:t> for </a:t>
            </a:r>
            <a:r>
              <a:rPr lang="fi-FI" sz="1700" dirty="0" err="1" smtClean="0">
                <a:solidFill>
                  <a:srgbClr val="1B272C"/>
                </a:solidFill>
              </a:rPr>
              <a:t>the</a:t>
            </a:r>
            <a:r>
              <a:rPr lang="fi-FI" sz="1700" dirty="0" smtClean="0">
                <a:solidFill>
                  <a:srgbClr val="1B272C"/>
                </a:solidFill>
              </a:rPr>
              <a:t> revision of </a:t>
            </a:r>
            <a:r>
              <a:rPr lang="fi-FI" sz="1700" dirty="0" err="1" smtClean="0">
                <a:solidFill>
                  <a:srgbClr val="1B272C"/>
                </a:solidFill>
              </a:rPr>
              <a:t>the</a:t>
            </a:r>
            <a:r>
              <a:rPr lang="fi-FI" sz="1700" dirty="0" smtClean="0">
                <a:solidFill>
                  <a:srgbClr val="1B272C"/>
                </a:solidFill>
              </a:rPr>
              <a:t> </a:t>
            </a:r>
            <a:r>
              <a:rPr lang="fi-FI" sz="1700" dirty="0" err="1" smtClean="0">
                <a:solidFill>
                  <a:srgbClr val="1B272C"/>
                </a:solidFill>
              </a:rPr>
              <a:t>audit</a:t>
            </a:r>
            <a:r>
              <a:rPr lang="fi-FI" sz="1700" dirty="0" smtClean="0">
                <a:solidFill>
                  <a:srgbClr val="1B272C"/>
                </a:solidFill>
              </a:rPr>
              <a:t> </a:t>
            </a:r>
            <a:r>
              <a:rPr lang="fi-FI" sz="1700" dirty="0" err="1" smtClean="0">
                <a:solidFill>
                  <a:srgbClr val="1B272C"/>
                </a:solidFill>
              </a:rPr>
              <a:t>model</a:t>
            </a:r>
            <a:r>
              <a:rPr lang="fi-FI" sz="1700" dirty="0" smtClean="0">
                <a:solidFill>
                  <a:srgbClr val="1B272C"/>
                </a:solidFill>
              </a:rPr>
              <a:t> for </a:t>
            </a:r>
            <a:r>
              <a:rPr lang="fi-FI" sz="1700" dirty="0" err="1" smtClean="0">
                <a:solidFill>
                  <a:srgbClr val="1B272C"/>
                </a:solidFill>
              </a:rPr>
              <a:t>the</a:t>
            </a:r>
            <a:r>
              <a:rPr lang="fi-FI" sz="1700" dirty="0" smtClean="0">
                <a:solidFill>
                  <a:srgbClr val="1B272C"/>
                </a:solidFill>
              </a:rPr>
              <a:t> </a:t>
            </a:r>
            <a:r>
              <a:rPr lang="fi-FI" sz="1700" dirty="0" err="1" smtClean="0">
                <a:solidFill>
                  <a:srgbClr val="1B272C"/>
                </a:solidFill>
              </a:rPr>
              <a:t>second</a:t>
            </a:r>
            <a:r>
              <a:rPr lang="fi-FI" sz="1700" dirty="0" smtClean="0">
                <a:solidFill>
                  <a:srgbClr val="1B272C"/>
                </a:solidFill>
              </a:rPr>
              <a:t> </a:t>
            </a:r>
            <a:r>
              <a:rPr lang="fi-FI" sz="1700" dirty="0" err="1" smtClean="0">
                <a:solidFill>
                  <a:srgbClr val="1B272C"/>
                </a:solidFill>
              </a:rPr>
              <a:t>round</a:t>
            </a:r>
            <a:r>
              <a:rPr lang="fi-FI" sz="1700" dirty="0" smtClean="0">
                <a:solidFill>
                  <a:srgbClr val="1B272C"/>
                </a:solidFill>
              </a:rPr>
              <a:t> (</a:t>
            </a:r>
            <a:r>
              <a:rPr lang="fi-FI" sz="1700" dirty="0" err="1" smtClean="0">
                <a:solidFill>
                  <a:srgbClr val="1B272C"/>
                </a:solidFill>
              </a:rPr>
              <a:t>optional</a:t>
            </a:r>
            <a:r>
              <a:rPr lang="fi-FI" sz="1700" dirty="0" smtClean="0">
                <a:solidFill>
                  <a:srgbClr val="1B272C"/>
                </a:solidFill>
              </a:rPr>
              <a:t> </a:t>
            </a:r>
            <a:r>
              <a:rPr lang="fi-FI" sz="1700" dirty="0" err="1" smtClean="0">
                <a:solidFill>
                  <a:srgbClr val="1B272C"/>
                </a:solidFill>
              </a:rPr>
              <a:t>audit</a:t>
            </a:r>
            <a:r>
              <a:rPr lang="fi-FI" sz="1700" dirty="0" smtClean="0">
                <a:solidFill>
                  <a:srgbClr val="1B272C"/>
                </a:solidFill>
              </a:rPr>
              <a:t> </a:t>
            </a:r>
            <a:r>
              <a:rPr lang="fi-FI" sz="1700" dirty="0" err="1" smtClean="0">
                <a:solidFill>
                  <a:srgbClr val="1B272C"/>
                </a:solidFill>
              </a:rPr>
              <a:t>target</a:t>
            </a:r>
            <a:r>
              <a:rPr lang="fi-FI" sz="1700" dirty="0" smtClean="0">
                <a:solidFill>
                  <a:srgbClr val="1B272C"/>
                </a:solidFill>
              </a:rPr>
              <a:t> to </a:t>
            </a:r>
            <a:r>
              <a:rPr lang="fi-FI" sz="1700" dirty="0" err="1" smtClean="0">
                <a:solidFill>
                  <a:srgbClr val="1B272C"/>
                </a:solidFill>
              </a:rPr>
              <a:t>further</a:t>
            </a:r>
            <a:r>
              <a:rPr lang="fi-FI" sz="1700" dirty="0" smtClean="0">
                <a:solidFill>
                  <a:srgbClr val="1B272C"/>
                </a:solidFill>
              </a:rPr>
              <a:t> </a:t>
            </a:r>
            <a:r>
              <a:rPr lang="fi-FI" sz="1700" dirty="0" err="1" smtClean="0">
                <a:solidFill>
                  <a:srgbClr val="1B272C"/>
                </a:solidFill>
              </a:rPr>
              <a:t>support</a:t>
            </a:r>
            <a:r>
              <a:rPr lang="fi-FI" sz="1700" dirty="0" smtClean="0">
                <a:solidFill>
                  <a:srgbClr val="1B272C"/>
                </a:solidFill>
              </a:rPr>
              <a:t> </a:t>
            </a:r>
            <a:r>
              <a:rPr lang="fi-FI" sz="1700" dirty="0" err="1" smtClean="0">
                <a:solidFill>
                  <a:srgbClr val="1B272C"/>
                </a:solidFill>
              </a:rPr>
              <a:t>institutions</a:t>
            </a:r>
            <a:r>
              <a:rPr lang="fi-FI" sz="1700" dirty="0" smtClean="0">
                <a:solidFill>
                  <a:srgbClr val="1B272C"/>
                </a:solidFill>
              </a:rPr>
              <a:t>’ </a:t>
            </a:r>
            <a:r>
              <a:rPr lang="fi-FI" sz="1700" dirty="0" err="1" smtClean="0">
                <a:solidFill>
                  <a:srgbClr val="1B272C"/>
                </a:solidFill>
              </a:rPr>
              <a:t>strategies</a:t>
            </a:r>
            <a:r>
              <a:rPr lang="fi-FI" sz="1700" dirty="0" smtClean="0">
                <a:solidFill>
                  <a:srgbClr val="1B272C"/>
                </a:solidFill>
              </a:rPr>
              <a:t>; </a:t>
            </a:r>
            <a:r>
              <a:rPr lang="fi-FI" sz="1700" dirty="0" err="1" smtClean="0">
                <a:solidFill>
                  <a:srgbClr val="1B272C"/>
                </a:solidFill>
              </a:rPr>
              <a:t>more</a:t>
            </a:r>
            <a:r>
              <a:rPr lang="fi-FI" sz="1700" dirty="0" smtClean="0">
                <a:solidFill>
                  <a:srgbClr val="1B272C"/>
                </a:solidFill>
              </a:rPr>
              <a:t> </a:t>
            </a:r>
            <a:r>
              <a:rPr lang="fi-FI" sz="1700" dirty="0" err="1" smtClean="0">
                <a:solidFill>
                  <a:srgbClr val="1B272C"/>
                </a:solidFill>
              </a:rPr>
              <a:t>emphasis</a:t>
            </a:r>
            <a:r>
              <a:rPr lang="fi-FI" sz="1700" dirty="0" smtClean="0">
                <a:solidFill>
                  <a:srgbClr val="1B272C"/>
                </a:solidFill>
              </a:rPr>
              <a:t> on </a:t>
            </a:r>
            <a:r>
              <a:rPr lang="fi-FI" sz="1700" dirty="0" err="1" smtClean="0">
                <a:solidFill>
                  <a:srgbClr val="1B272C"/>
                </a:solidFill>
              </a:rPr>
              <a:t>programme-level</a:t>
            </a:r>
            <a:r>
              <a:rPr lang="fi-FI" sz="1700" dirty="0" smtClean="0">
                <a:solidFill>
                  <a:srgbClr val="1B272C"/>
                </a:solidFill>
              </a:rPr>
              <a:t>; </a:t>
            </a:r>
            <a:r>
              <a:rPr lang="fi-FI" sz="1700" dirty="0" err="1" smtClean="0">
                <a:solidFill>
                  <a:srgbClr val="1B272C"/>
                </a:solidFill>
              </a:rPr>
              <a:t>self-evaluation</a:t>
            </a:r>
            <a:r>
              <a:rPr lang="fi-FI" sz="1700" dirty="0" smtClean="0">
                <a:solidFill>
                  <a:srgbClr val="1B272C"/>
                </a:solidFill>
              </a:rPr>
              <a:t> </a:t>
            </a:r>
            <a:r>
              <a:rPr lang="fi-FI" sz="1700" dirty="0" err="1" smtClean="0">
                <a:solidFill>
                  <a:srgbClr val="1B272C"/>
                </a:solidFill>
              </a:rPr>
              <a:t>given</a:t>
            </a:r>
            <a:r>
              <a:rPr lang="fi-FI" sz="1700" dirty="0" smtClean="0">
                <a:solidFill>
                  <a:srgbClr val="1B272C"/>
                </a:solidFill>
              </a:rPr>
              <a:t> </a:t>
            </a:r>
            <a:r>
              <a:rPr lang="fi-FI" sz="1700" dirty="0" err="1" smtClean="0">
                <a:solidFill>
                  <a:srgbClr val="1B272C"/>
                </a:solidFill>
              </a:rPr>
              <a:t>more</a:t>
            </a:r>
            <a:r>
              <a:rPr lang="fi-FI" sz="1700" dirty="0" smtClean="0">
                <a:solidFill>
                  <a:srgbClr val="1B272C"/>
                </a:solidFill>
              </a:rPr>
              <a:t> </a:t>
            </a:r>
            <a:r>
              <a:rPr lang="fi-FI" sz="1700" dirty="0" err="1" smtClean="0">
                <a:solidFill>
                  <a:srgbClr val="1B272C"/>
                </a:solidFill>
              </a:rPr>
              <a:t>emphasis</a:t>
            </a:r>
            <a:r>
              <a:rPr lang="fi-FI" sz="1700" dirty="0" smtClean="0">
                <a:solidFill>
                  <a:srgbClr val="1B272C"/>
                </a:solidFill>
              </a:rPr>
              <a:t>; </a:t>
            </a:r>
            <a:r>
              <a:rPr lang="fi-FI" sz="1700" dirty="0" err="1" smtClean="0">
                <a:solidFill>
                  <a:srgbClr val="1B272C"/>
                </a:solidFill>
              </a:rPr>
              <a:t>clearer</a:t>
            </a:r>
            <a:r>
              <a:rPr lang="fi-FI" sz="1700" dirty="0" smtClean="0">
                <a:solidFill>
                  <a:srgbClr val="1B272C"/>
                </a:solidFill>
              </a:rPr>
              <a:t> </a:t>
            </a:r>
            <a:r>
              <a:rPr lang="fi-FI" sz="1700" dirty="0" err="1" smtClean="0">
                <a:solidFill>
                  <a:srgbClr val="1B272C"/>
                </a:solidFill>
              </a:rPr>
              <a:t>guidelines</a:t>
            </a:r>
            <a:r>
              <a:rPr lang="fi-FI" sz="1700" dirty="0" smtClean="0">
                <a:solidFill>
                  <a:srgbClr val="1B272C"/>
                </a:solidFill>
              </a:rPr>
              <a:t> for </a:t>
            </a:r>
            <a:r>
              <a:rPr lang="fi-FI" sz="1700" dirty="0" err="1" smtClean="0">
                <a:solidFill>
                  <a:srgbClr val="1B272C"/>
                </a:solidFill>
              </a:rPr>
              <a:t>the</a:t>
            </a:r>
            <a:r>
              <a:rPr lang="fi-FI" sz="1700" dirty="0" smtClean="0">
                <a:solidFill>
                  <a:srgbClr val="1B272C"/>
                </a:solidFill>
              </a:rPr>
              <a:t> </a:t>
            </a:r>
            <a:r>
              <a:rPr lang="fi-FI" sz="1700" dirty="0" err="1" smtClean="0">
                <a:solidFill>
                  <a:srgbClr val="1B272C"/>
                </a:solidFill>
              </a:rPr>
              <a:t>compilation</a:t>
            </a:r>
            <a:r>
              <a:rPr lang="fi-FI" sz="1700" dirty="0" smtClean="0">
                <a:solidFill>
                  <a:srgbClr val="1B272C"/>
                </a:solidFill>
              </a:rPr>
              <a:t> of </a:t>
            </a:r>
            <a:r>
              <a:rPr lang="fi-FI" sz="1700" dirty="0" err="1" smtClean="0">
                <a:solidFill>
                  <a:srgbClr val="1B272C"/>
                </a:solidFill>
              </a:rPr>
              <a:t>other</a:t>
            </a:r>
            <a:r>
              <a:rPr lang="fi-FI" sz="1700" dirty="0" smtClean="0">
                <a:solidFill>
                  <a:srgbClr val="1B272C"/>
                </a:solidFill>
              </a:rPr>
              <a:t> </a:t>
            </a:r>
            <a:r>
              <a:rPr lang="fi-FI" sz="1700" dirty="0" err="1" smtClean="0">
                <a:solidFill>
                  <a:srgbClr val="1B272C"/>
                </a:solidFill>
              </a:rPr>
              <a:t>audit</a:t>
            </a:r>
            <a:r>
              <a:rPr lang="fi-FI" sz="1700" dirty="0" smtClean="0">
                <a:solidFill>
                  <a:srgbClr val="1B272C"/>
                </a:solidFill>
              </a:rPr>
              <a:t> </a:t>
            </a:r>
            <a:r>
              <a:rPr lang="fi-FI" sz="1700" dirty="0" err="1" smtClean="0">
                <a:solidFill>
                  <a:srgbClr val="1B272C"/>
                </a:solidFill>
              </a:rPr>
              <a:t>material</a:t>
            </a:r>
            <a:r>
              <a:rPr lang="fi-FI" sz="1700" dirty="0" smtClean="0">
                <a:solidFill>
                  <a:srgbClr val="1B272C"/>
                </a:solidFill>
              </a:rPr>
              <a:t>, </a:t>
            </a:r>
            <a:r>
              <a:rPr lang="fi-FI" sz="1700" dirty="0" err="1" smtClean="0">
                <a:solidFill>
                  <a:srgbClr val="1B272C"/>
                </a:solidFill>
              </a:rPr>
              <a:t>too</a:t>
            </a:r>
            <a:r>
              <a:rPr lang="fi-FI" sz="1700" dirty="0" smtClean="0">
                <a:solidFill>
                  <a:srgbClr val="1B272C"/>
                </a:solidFill>
              </a:rPr>
              <a:t>)</a:t>
            </a:r>
          </a:p>
          <a:p>
            <a:pPr marL="685800" lvl="1" fontAlgn="auto">
              <a:spcBef>
                <a:spcPts val="0"/>
              </a:spcBef>
              <a:spcAft>
                <a:spcPts val="0"/>
              </a:spcAft>
            </a:pPr>
            <a:r>
              <a:rPr lang="fi-FI" sz="1700" dirty="0" err="1" smtClean="0">
                <a:solidFill>
                  <a:srgbClr val="1B272C"/>
                </a:solidFill>
              </a:rPr>
              <a:t>Minor</a:t>
            </a:r>
            <a:r>
              <a:rPr lang="fi-FI" sz="1700" dirty="0" smtClean="0">
                <a:solidFill>
                  <a:srgbClr val="1B272C"/>
                </a:solidFill>
              </a:rPr>
              <a:t> </a:t>
            </a:r>
            <a:r>
              <a:rPr lang="fi-FI" sz="1700" dirty="0" err="1" smtClean="0">
                <a:solidFill>
                  <a:srgbClr val="1B272C"/>
                </a:solidFill>
              </a:rPr>
              <a:t>changes</a:t>
            </a:r>
            <a:r>
              <a:rPr lang="fi-FI" sz="1700" dirty="0" smtClean="0">
                <a:solidFill>
                  <a:srgbClr val="1B272C"/>
                </a:solidFill>
              </a:rPr>
              <a:t> and </a:t>
            </a:r>
            <a:r>
              <a:rPr lang="fi-FI" sz="1700" dirty="0" err="1" smtClean="0">
                <a:solidFill>
                  <a:srgbClr val="1B272C"/>
                </a:solidFill>
              </a:rPr>
              <a:t>improvements</a:t>
            </a:r>
            <a:r>
              <a:rPr lang="fi-FI" sz="1700" dirty="0" smtClean="0">
                <a:solidFill>
                  <a:srgbClr val="1B272C"/>
                </a:solidFill>
              </a:rPr>
              <a:t> in </a:t>
            </a:r>
            <a:r>
              <a:rPr lang="fi-FI" sz="1700" dirty="0" err="1" smtClean="0">
                <a:solidFill>
                  <a:srgbClr val="1B272C"/>
                </a:solidFill>
              </a:rPr>
              <a:t>the</a:t>
            </a:r>
            <a:r>
              <a:rPr lang="fi-FI" sz="1700" dirty="0" smtClean="0">
                <a:solidFill>
                  <a:srgbClr val="1B272C"/>
                </a:solidFill>
              </a:rPr>
              <a:t> </a:t>
            </a:r>
            <a:r>
              <a:rPr lang="fi-FI" sz="1700" dirty="0" err="1" smtClean="0">
                <a:solidFill>
                  <a:srgbClr val="1B272C"/>
                </a:solidFill>
              </a:rPr>
              <a:t>criteria</a:t>
            </a:r>
            <a:r>
              <a:rPr lang="fi-FI" sz="1700" dirty="0" smtClean="0">
                <a:solidFill>
                  <a:srgbClr val="1B272C"/>
                </a:solidFill>
              </a:rPr>
              <a:t> and in </a:t>
            </a:r>
            <a:r>
              <a:rPr lang="fi-FI" sz="1700" dirty="0" err="1" smtClean="0">
                <a:solidFill>
                  <a:srgbClr val="1B272C"/>
                </a:solidFill>
              </a:rPr>
              <a:t>the</a:t>
            </a:r>
            <a:r>
              <a:rPr lang="fi-FI" sz="1700" dirty="0" smtClean="0">
                <a:solidFill>
                  <a:srgbClr val="1B272C"/>
                </a:solidFill>
              </a:rPr>
              <a:t> </a:t>
            </a:r>
            <a:r>
              <a:rPr lang="fi-FI" sz="1700" dirty="0" err="1" smtClean="0">
                <a:solidFill>
                  <a:srgbClr val="1B272C"/>
                </a:solidFill>
              </a:rPr>
              <a:t>evaluation</a:t>
            </a:r>
            <a:r>
              <a:rPr lang="fi-FI" sz="1700" dirty="0" smtClean="0">
                <a:solidFill>
                  <a:srgbClr val="1B272C"/>
                </a:solidFill>
              </a:rPr>
              <a:t> </a:t>
            </a:r>
            <a:r>
              <a:rPr lang="fi-FI" sz="1700" dirty="0" err="1" smtClean="0">
                <a:solidFill>
                  <a:srgbClr val="1B272C"/>
                </a:solidFill>
              </a:rPr>
              <a:t>process</a:t>
            </a:r>
            <a:r>
              <a:rPr lang="fi-FI" sz="1700" dirty="0" smtClean="0">
                <a:solidFill>
                  <a:srgbClr val="1B272C"/>
                </a:solidFill>
              </a:rPr>
              <a:t> </a:t>
            </a:r>
            <a:r>
              <a:rPr lang="fi-FI" sz="1700" dirty="0" err="1" smtClean="0">
                <a:solidFill>
                  <a:srgbClr val="1B272C"/>
                </a:solidFill>
              </a:rPr>
              <a:t>are</a:t>
            </a:r>
            <a:r>
              <a:rPr lang="fi-FI" sz="1700" dirty="0" smtClean="0">
                <a:solidFill>
                  <a:srgbClr val="1B272C"/>
                </a:solidFill>
              </a:rPr>
              <a:t> </a:t>
            </a:r>
            <a:r>
              <a:rPr lang="fi-FI" sz="1700" dirty="0" err="1" smtClean="0">
                <a:solidFill>
                  <a:srgbClr val="1B272C"/>
                </a:solidFill>
              </a:rPr>
              <a:t>done</a:t>
            </a:r>
            <a:r>
              <a:rPr lang="fi-FI" sz="1700" dirty="0" smtClean="0">
                <a:solidFill>
                  <a:srgbClr val="1B272C"/>
                </a:solidFill>
              </a:rPr>
              <a:t> </a:t>
            </a:r>
            <a:r>
              <a:rPr lang="fi-FI" sz="1700" dirty="0" err="1" smtClean="0">
                <a:solidFill>
                  <a:srgbClr val="1B272C"/>
                </a:solidFill>
              </a:rPr>
              <a:t>continuously</a:t>
            </a:r>
            <a:r>
              <a:rPr lang="fi-FI" sz="1700" dirty="0" smtClean="0">
                <a:solidFill>
                  <a:srgbClr val="1B272C"/>
                </a:solidFill>
              </a:rPr>
              <a:t> (</a:t>
            </a:r>
            <a:r>
              <a:rPr lang="fi-FI" sz="1700" dirty="0" err="1" smtClean="0">
                <a:solidFill>
                  <a:srgbClr val="1B272C"/>
                </a:solidFill>
              </a:rPr>
              <a:t>e.g</a:t>
            </a:r>
            <a:r>
              <a:rPr lang="fi-FI" sz="1700" dirty="0" smtClean="0">
                <a:solidFill>
                  <a:srgbClr val="1B272C"/>
                </a:solidFill>
              </a:rPr>
              <a:t>. </a:t>
            </a:r>
            <a:r>
              <a:rPr lang="fi-FI" sz="1700" dirty="0" err="1" smtClean="0">
                <a:solidFill>
                  <a:srgbClr val="1B272C"/>
                </a:solidFill>
              </a:rPr>
              <a:t>auditor</a:t>
            </a:r>
            <a:r>
              <a:rPr lang="fi-FI" sz="1700" dirty="0" smtClean="0">
                <a:solidFill>
                  <a:srgbClr val="1B272C"/>
                </a:solidFill>
              </a:rPr>
              <a:t> </a:t>
            </a:r>
            <a:r>
              <a:rPr lang="fi-FI" sz="1700" dirty="0" err="1" smtClean="0">
                <a:solidFill>
                  <a:srgbClr val="1B272C"/>
                </a:solidFill>
              </a:rPr>
              <a:t>training</a:t>
            </a:r>
            <a:r>
              <a:rPr lang="fi-FI" sz="1700" dirty="0" smtClean="0">
                <a:solidFill>
                  <a:srgbClr val="1B272C"/>
                </a:solidFill>
              </a:rPr>
              <a:t> </a:t>
            </a:r>
            <a:r>
              <a:rPr lang="fi-FI" sz="1700" dirty="0" err="1" smtClean="0">
                <a:solidFill>
                  <a:srgbClr val="1B272C"/>
                </a:solidFill>
              </a:rPr>
              <a:t>developed</a:t>
            </a:r>
            <a:r>
              <a:rPr lang="fi-FI" sz="1700" dirty="0" smtClean="0">
                <a:solidFill>
                  <a:srgbClr val="1B272C"/>
                </a:solidFill>
              </a:rPr>
              <a:t> </a:t>
            </a:r>
            <a:r>
              <a:rPr lang="fi-FI" sz="1700" dirty="0" err="1" smtClean="0">
                <a:solidFill>
                  <a:srgbClr val="1B272C"/>
                </a:solidFill>
              </a:rPr>
              <a:t>constantly</a:t>
            </a:r>
            <a:r>
              <a:rPr lang="fi-FI" sz="1700" dirty="0" smtClean="0">
                <a:solidFill>
                  <a:srgbClr val="1B272C"/>
                </a:solidFill>
              </a:rPr>
              <a:t>, </a:t>
            </a:r>
            <a:r>
              <a:rPr lang="fi-FI" sz="1700" dirty="0" err="1" smtClean="0">
                <a:solidFill>
                  <a:srgbClr val="1B272C"/>
                </a:solidFill>
              </a:rPr>
              <a:t>common</a:t>
            </a:r>
            <a:r>
              <a:rPr lang="fi-FI" sz="1700" dirty="0" smtClean="0">
                <a:solidFill>
                  <a:srgbClr val="1B272C"/>
                </a:solidFill>
              </a:rPr>
              <a:t> </a:t>
            </a:r>
            <a:r>
              <a:rPr lang="fi-FI" sz="1700" dirty="0" err="1" smtClean="0">
                <a:solidFill>
                  <a:srgbClr val="1B272C"/>
                </a:solidFill>
              </a:rPr>
              <a:t>electronic</a:t>
            </a:r>
            <a:r>
              <a:rPr lang="fi-FI" sz="1700" dirty="0" smtClean="0">
                <a:solidFill>
                  <a:srgbClr val="1B272C"/>
                </a:solidFill>
              </a:rPr>
              <a:t> </a:t>
            </a:r>
            <a:r>
              <a:rPr lang="fi-FI" sz="1700" dirty="0" err="1" smtClean="0">
                <a:solidFill>
                  <a:srgbClr val="1B272C"/>
                </a:solidFill>
              </a:rPr>
              <a:t>platform</a:t>
            </a:r>
            <a:r>
              <a:rPr lang="fi-FI" sz="1700" dirty="0" smtClean="0">
                <a:solidFill>
                  <a:srgbClr val="1B272C"/>
                </a:solidFill>
              </a:rPr>
              <a:t> for </a:t>
            </a:r>
            <a:r>
              <a:rPr lang="fi-FI" sz="1700" dirty="0" err="1" smtClean="0">
                <a:solidFill>
                  <a:srgbClr val="1B272C"/>
                </a:solidFill>
              </a:rPr>
              <a:t>audit</a:t>
            </a:r>
            <a:r>
              <a:rPr lang="fi-FI" sz="1700" dirty="0" smtClean="0">
                <a:solidFill>
                  <a:srgbClr val="1B272C"/>
                </a:solidFill>
              </a:rPr>
              <a:t> </a:t>
            </a:r>
            <a:r>
              <a:rPr lang="fi-FI" sz="1700" dirty="0" err="1" smtClean="0">
                <a:solidFill>
                  <a:srgbClr val="1B272C"/>
                </a:solidFill>
              </a:rPr>
              <a:t>teams</a:t>
            </a:r>
            <a:r>
              <a:rPr lang="fi-FI" sz="1700" dirty="0" smtClean="0">
                <a:solidFill>
                  <a:srgbClr val="1B272C"/>
                </a:solidFill>
              </a:rPr>
              <a:t>)</a:t>
            </a:r>
          </a:p>
          <a:p>
            <a:pPr marL="400050" lvl="1" indent="0" fontAlgn="auto">
              <a:spcBef>
                <a:spcPts val="0"/>
              </a:spcBef>
              <a:spcAft>
                <a:spcPts val="0"/>
              </a:spcAft>
              <a:buNone/>
            </a:pPr>
            <a:endParaRPr lang="fi-FI" sz="1400" dirty="0" smtClean="0">
              <a:solidFill>
                <a:srgbClr val="1B272C"/>
              </a:solidFill>
            </a:endParaRPr>
          </a:p>
          <a:p>
            <a:pPr marL="285750" fontAlgn="auto">
              <a:spcBef>
                <a:spcPts val="0"/>
              </a:spcBef>
              <a:spcAft>
                <a:spcPts val="0"/>
              </a:spcAft>
            </a:pPr>
            <a:r>
              <a:rPr lang="fi-FI" sz="2100" dirty="0" smtClean="0">
                <a:solidFill>
                  <a:srgbClr val="1B272C"/>
                </a:solidFill>
              </a:rPr>
              <a:t>On </a:t>
            </a:r>
            <a:r>
              <a:rPr lang="fi-FI" sz="2100" dirty="0" err="1" smtClean="0">
                <a:solidFill>
                  <a:srgbClr val="1B272C"/>
                </a:solidFill>
              </a:rPr>
              <a:t>the</a:t>
            </a:r>
            <a:r>
              <a:rPr lang="fi-FI" sz="2100" dirty="0" smtClean="0">
                <a:solidFill>
                  <a:srgbClr val="1B272C"/>
                </a:solidFill>
              </a:rPr>
              <a:t> </a:t>
            </a:r>
            <a:r>
              <a:rPr lang="fi-FI" sz="2100" dirty="0" err="1" smtClean="0">
                <a:solidFill>
                  <a:srgbClr val="1B272C"/>
                </a:solidFill>
              </a:rPr>
              <a:t>whole</a:t>
            </a:r>
            <a:r>
              <a:rPr lang="fi-FI" sz="2100" dirty="0" smtClean="0">
                <a:solidFill>
                  <a:srgbClr val="1B272C"/>
                </a:solidFill>
              </a:rPr>
              <a:t>, </a:t>
            </a:r>
            <a:r>
              <a:rPr lang="fi-FI" sz="2100" dirty="0" err="1" smtClean="0">
                <a:solidFill>
                  <a:srgbClr val="1B272C"/>
                </a:solidFill>
              </a:rPr>
              <a:t>very</a:t>
            </a:r>
            <a:r>
              <a:rPr lang="fi-FI" sz="2100" dirty="0" smtClean="0">
                <a:solidFill>
                  <a:srgbClr val="1B272C"/>
                </a:solidFill>
              </a:rPr>
              <a:t> </a:t>
            </a:r>
            <a:r>
              <a:rPr lang="fi-FI" sz="2100" dirty="0" err="1" smtClean="0">
                <a:solidFill>
                  <a:srgbClr val="1B272C"/>
                </a:solidFill>
              </a:rPr>
              <a:t>positive</a:t>
            </a:r>
            <a:r>
              <a:rPr lang="fi-FI" sz="2100" dirty="0" smtClean="0">
                <a:solidFill>
                  <a:srgbClr val="1B272C"/>
                </a:solidFill>
              </a:rPr>
              <a:t> feedback </a:t>
            </a:r>
            <a:r>
              <a:rPr lang="fi-FI" sz="2100" dirty="0" err="1" smtClean="0">
                <a:solidFill>
                  <a:srgbClr val="1B272C"/>
                </a:solidFill>
              </a:rPr>
              <a:t>from</a:t>
            </a:r>
            <a:r>
              <a:rPr lang="fi-FI" sz="2100" dirty="0" smtClean="0">
                <a:solidFill>
                  <a:srgbClr val="1B272C"/>
                </a:solidFill>
              </a:rPr>
              <a:t> </a:t>
            </a:r>
            <a:r>
              <a:rPr lang="fi-FI" sz="2100" dirty="0" err="1" smtClean="0">
                <a:solidFill>
                  <a:srgbClr val="1B272C"/>
                </a:solidFill>
              </a:rPr>
              <a:t>both</a:t>
            </a:r>
            <a:r>
              <a:rPr lang="fi-FI" sz="2100" dirty="0" smtClean="0">
                <a:solidFill>
                  <a:srgbClr val="1B272C"/>
                </a:solidFill>
              </a:rPr>
              <a:t> </a:t>
            </a:r>
            <a:r>
              <a:rPr lang="fi-FI" sz="2100" dirty="0" err="1" smtClean="0">
                <a:solidFill>
                  <a:srgbClr val="1B272C"/>
                </a:solidFill>
              </a:rPr>
              <a:t>HEIs</a:t>
            </a:r>
            <a:r>
              <a:rPr lang="fi-FI" sz="2100" dirty="0" smtClean="0">
                <a:solidFill>
                  <a:srgbClr val="1B272C"/>
                </a:solidFill>
              </a:rPr>
              <a:t> and </a:t>
            </a:r>
            <a:r>
              <a:rPr lang="fi-FI" sz="2100" dirty="0" err="1" smtClean="0">
                <a:solidFill>
                  <a:srgbClr val="1B272C"/>
                </a:solidFill>
              </a:rPr>
              <a:t>auditors</a:t>
            </a:r>
            <a:endParaRPr lang="fi-FI" sz="2100" dirty="0" smtClean="0">
              <a:solidFill>
                <a:srgbClr val="1B272C"/>
              </a:solidFill>
            </a:endParaRPr>
          </a:p>
          <a:p>
            <a:pPr marL="685800" lvl="1" fontAlgn="auto">
              <a:spcBef>
                <a:spcPts val="0"/>
              </a:spcBef>
              <a:spcAft>
                <a:spcPts val="0"/>
              </a:spcAft>
            </a:pPr>
            <a:endParaRPr lang="fi-FI" sz="1400" dirty="0">
              <a:solidFill>
                <a:srgbClr val="1B272C"/>
              </a:solidFill>
            </a:endParaRPr>
          </a:p>
          <a:p>
            <a:pPr marL="685800" lvl="1" fontAlgn="auto">
              <a:spcBef>
                <a:spcPts val="0"/>
              </a:spcBef>
              <a:spcAft>
                <a:spcPts val="0"/>
              </a:spcAft>
            </a:pPr>
            <a:r>
              <a:rPr lang="fi-FI" sz="1700" dirty="0" err="1" smtClean="0">
                <a:solidFill>
                  <a:srgbClr val="1B272C"/>
                </a:solidFill>
              </a:rPr>
              <a:t>Professionalism</a:t>
            </a:r>
            <a:r>
              <a:rPr lang="fi-FI" sz="1700" dirty="0" smtClean="0">
                <a:solidFill>
                  <a:srgbClr val="1B272C"/>
                </a:solidFill>
              </a:rPr>
              <a:t> of </a:t>
            </a:r>
            <a:r>
              <a:rPr lang="fi-FI" sz="1700" dirty="0" err="1" smtClean="0">
                <a:solidFill>
                  <a:srgbClr val="1B272C"/>
                </a:solidFill>
              </a:rPr>
              <a:t>audit</a:t>
            </a:r>
            <a:r>
              <a:rPr lang="fi-FI" sz="1700" dirty="0" smtClean="0">
                <a:solidFill>
                  <a:srgbClr val="1B272C"/>
                </a:solidFill>
              </a:rPr>
              <a:t> </a:t>
            </a:r>
            <a:r>
              <a:rPr lang="fi-FI" sz="1700" dirty="0" err="1" smtClean="0">
                <a:solidFill>
                  <a:srgbClr val="1B272C"/>
                </a:solidFill>
              </a:rPr>
              <a:t>teams</a:t>
            </a:r>
            <a:r>
              <a:rPr lang="fi-FI" sz="1700" dirty="0" smtClean="0">
                <a:solidFill>
                  <a:srgbClr val="1B272C"/>
                </a:solidFill>
              </a:rPr>
              <a:t> and FINEEC </a:t>
            </a:r>
            <a:r>
              <a:rPr lang="fi-FI" sz="1700" dirty="0" err="1" smtClean="0">
                <a:solidFill>
                  <a:srgbClr val="1B272C"/>
                </a:solidFill>
              </a:rPr>
              <a:t>staff</a:t>
            </a:r>
            <a:endParaRPr lang="fi-FI" sz="1700" dirty="0" smtClean="0">
              <a:solidFill>
                <a:srgbClr val="1B272C"/>
              </a:solidFill>
            </a:endParaRPr>
          </a:p>
          <a:p>
            <a:pPr marL="685800" lvl="1" fontAlgn="auto">
              <a:spcBef>
                <a:spcPts val="0"/>
              </a:spcBef>
              <a:spcAft>
                <a:spcPts val="0"/>
              </a:spcAft>
            </a:pPr>
            <a:r>
              <a:rPr lang="fi-FI" sz="1700" dirty="0" smtClean="0">
                <a:solidFill>
                  <a:srgbClr val="1B272C"/>
                </a:solidFill>
              </a:rPr>
              <a:t>Good </a:t>
            </a:r>
            <a:r>
              <a:rPr lang="fi-FI" sz="1700" dirty="0" err="1" smtClean="0">
                <a:solidFill>
                  <a:srgbClr val="1B272C"/>
                </a:solidFill>
              </a:rPr>
              <a:t>cooperation</a:t>
            </a:r>
            <a:r>
              <a:rPr lang="fi-FI" sz="1700" dirty="0" smtClean="0">
                <a:solidFill>
                  <a:srgbClr val="1B272C"/>
                </a:solidFill>
              </a:rPr>
              <a:t> </a:t>
            </a:r>
            <a:r>
              <a:rPr lang="fi-FI" sz="1700" dirty="0" err="1" smtClean="0">
                <a:solidFill>
                  <a:srgbClr val="1B272C"/>
                </a:solidFill>
              </a:rPr>
              <a:t>between</a:t>
            </a:r>
            <a:r>
              <a:rPr lang="fi-FI" sz="1700" dirty="0" smtClean="0">
                <a:solidFill>
                  <a:srgbClr val="1B272C"/>
                </a:solidFill>
              </a:rPr>
              <a:t> </a:t>
            </a:r>
            <a:r>
              <a:rPr lang="fi-FI" sz="1700" dirty="0" err="1" smtClean="0">
                <a:solidFill>
                  <a:srgbClr val="1B272C"/>
                </a:solidFill>
              </a:rPr>
              <a:t>HEIs</a:t>
            </a:r>
            <a:r>
              <a:rPr lang="fi-FI" sz="1700" dirty="0" smtClean="0">
                <a:solidFill>
                  <a:srgbClr val="1B272C"/>
                </a:solidFill>
              </a:rPr>
              <a:t> &amp; FINEEC, and </a:t>
            </a:r>
            <a:r>
              <a:rPr lang="fi-FI" sz="1700" dirty="0" err="1" smtClean="0">
                <a:solidFill>
                  <a:srgbClr val="1B272C"/>
                </a:solidFill>
              </a:rPr>
              <a:t>the</a:t>
            </a:r>
            <a:r>
              <a:rPr lang="fi-FI" sz="1700" dirty="0" smtClean="0">
                <a:solidFill>
                  <a:srgbClr val="1B272C"/>
                </a:solidFill>
              </a:rPr>
              <a:t> </a:t>
            </a:r>
            <a:r>
              <a:rPr lang="fi-FI" sz="1700" dirty="0" err="1" smtClean="0">
                <a:solidFill>
                  <a:srgbClr val="1B272C"/>
                </a:solidFill>
              </a:rPr>
              <a:t>audit</a:t>
            </a:r>
            <a:r>
              <a:rPr lang="fi-FI" sz="1700" dirty="0" smtClean="0">
                <a:solidFill>
                  <a:srgbClr val="1B272C"/>
                </a:solidFill>
              </a:rPr>
              <a:t> team &amp; FINEEC</a:t>
            </a:r>
          </a:p>
          <a:p>
            <a:pPr marL="685800" lvl="1" fontAlgn="auto">
              <a:spcBef>
                <a:spcPts val="0"/>
              </a:spcBef>
              <a:spcAft>
                <a:spcPts val="0"/>
              </a:spcAft>
            </a:pPr>
            <a:r>
              <a:rPr lang="fi-FI" sz="1700" dirty="0" smtClean="0">
                <a:solidFill>
                  <a:srgbClr val="1B272C"/>
                </a:solidFill>
              </a:rPr>
              <a:t>Enhancement-led </a:t>
            </a:r>
            <a:r>
              <a:rPr lang="fi-FI" sz="1700" dirty="0" err="1" smtClean="0">
                <a:solidFill>
                  <a:srgbClr val="1B272C"/>
                </a:solidFill>
              </a:rPr>
              <a:t>approach</a:t>
            </a:r>
            <a:r>
              <a:rPr lang="fi-FI" sz="1700" dirty="0" smtClean="0">
                <a:solidFill>
                  <a:srgbClr val="1B272C"/>
                </a:solidFill>
              </a:rPr>
              <a:t> and </a:t>
            </a:r>
            <a:r>
              <a:rPr lang="fi-FI" sz="1700" dirty="0" err="1" smtClean="0">
                <a:solidFill>
                  <a:srgbClr val="1B272C"/>
                </a:solidFill>
              </a:rPr>
              <a:t>atmosphere</a:t>
            </a:r>
            <a:r>
              <a:rPr lang="fi-FI" sz="1700" dirty="0" smtClean="0">
                <a:solidFill>
                  <a:srgbClr val="1B272C"/>
                </a:solidFill>
              </a:rPr>
              <a:t> </a:t>
            </a:r>
            <a:r>
              <a:rPr lang="fi-FI" sz="1700" dirty="0" err="1">
                <a:solidFill>
                  <a:srgbClr val="1B272C"/>
                </a:solidFill>
              </a:rPr>
              <a:t>during</a:t>
            </a:r>
            <a:r>
              <a:rPr lang="fi-FI" sz="1700" dirty="0">
                <a:solidFill>
                  <a:srgbClr val="1B272C"/>
                </a:solidFill>
              </a:rPr>
              <a:t> </a:t>
            </a:r>
            <a:r>
              <a:rPr lang="fi-FI" sz="1700" dirty="0" err="1">
                <a:solidFill>
                  <a:srgbClr val="1B272C"/>
                </a:solidFill>
              </a:rPr>
              <a:t>site</a:t>
            </a:r>
            <a:r>
              <a:rPr lang="fi-FI" sz="1700" dirty="0">
                <a:solidFill>
                  <a:srgbClr val="1B272C"/>
                </a:solidFill>
              </a:rPr>
              <a:t> </a:t>
            </a:r>
            <a:r>
              <a:rPr lang="fi-FI" sz="1700" dirty="0" err="1">
                <a:solidFill>
                  <a:srgbClr val="1B272C"/>
                </a:solidFill>
              </a:rPr>
              <a:t>visits</a:t>
            </a:r>
            <a:r>
              <a:rPr lang="fi-FI" sz="1700" dirty="0">
                <a:solidFill>
                  <a:srgbClr val="1B272C"/>
                </a:solidFill>
              </a:rPr>
              <a:t> </a:t>
            </a:r>
            <a:endParaRPr lang="fi-FI" sz="1700" dirty="0" smtClean="0">
              <a:solidFill>
                <a:srgbClr val="1B272C"/>
              </a:solidFill>
            </a:endParaRPr>
          </a:p>
          <a:p>
            <a:pPr marL="685800" lvl="1" fontAlgn="auto">
              <a:spcBef>
                <a:spcPts val="0"/>
              </a:spcBef>
              <a:spcAft>
                <a:spcPts val="0"/>
              </a:spcAft>
            </a:pPr>
            <a:r>
              <a:rPr lang="fi-FI" sz="1700" dirty="0" err="1" smtClean="0">
                <a:solidFill>
                  <a:srgbClr val="1B272C"/>
                </a:solidFill>
              </a:rPr>
              <a:t>Well-established</a:t>
            </a:r>
            <a:r>
              <a:rPr lang="fi-FI" sz="1700" dirty="0" smtClean="0">
                <a:solidFill>
                  <a:srgbClr val="1B272C"/>
                </a:solidFill>
              </a:rPr>
              <a:t> and ”</a:t>
            </a:r>
            <a:r>
              <a:rPr lang="fi-FI" sz="1700" dirty="0" err="1" smtClean="0">
                <a:solidFill>
                  <a:srgbClr val="1B272C"/>
                </a:solidFill>
              </a:rPr>
              <a:t>stable</a:t>
            </a:r>
            <a:r>
              <a:rPr lang="fi-FI" sz="1700" dirty="0" smtClean="0">
                <a:solidFill>
                  <a:srgbClr val="1B272C"/>
                </a:solidFill>
              </a:rPr>
              <a:t>” </a:t>
            </a:r>
            <a:r>
              <a:rPr lang="fi-FI" sz="1700" dirty="0" err="1" smtClean="0">
                <a:solidFill>
                  <a:srgbClr val="1B272C"/>
                </a:solidFill>
              </a:rPr>
              <a:t>procedure</a:t>
            </a:r>
            <a:endParaRPr lang="fi-FI" sz="1700" dirty="0" smtClean="0">
              <a:solidFill>
                <a:srgbClr val="1B272C"/>
              </a:solidFill>
            </a:endParaRPr>
          </a:p>
          <a:p>
            <a:pPr marL="685800" lvl="1" fontAlgn="auto">
              <a:spcBef>
                <a:spcPts val="0"/>
              </a:spcBef>
              <a:spcAft>
                <a:spcPts val="0"/>
              </a:spcAft>
            </a:pPr>
            <a:r>
              <a:rPr lang="fi-FI" sz="1700" dirty="0" err="1" smtClean="0">
                <a:solidFill>
                  <a:srgbClr val="1B272C"/>
                </a:solidFill>
              </a:rPr>
              <a:t>Flexibility</a:t>
            </a:r>
            <a:r>
              <a:rPr lang="fi-FI" sz="1700" dirty="0" smtClean="0">
                <a:solidFill>
                  <a:srgbClr val="1B272C"/>
                </a:solidFill>
              </a:rPr>
              <a:t> – FINEEC </a:t>
            </a:r>
            <a:r>
              <a:rPr lang="fi-FI" sz="1700" dirty="0" err="1" smtClean="0">
                <a:solidFill>
                  <a:srgbClr val="1B272C"/>
                </a:solidFill>
              </a:rPr>
              <a:t>audit</a:t>
            </a:r>
            <a:r>
              <a:rPr lang="fi-FI" sz="1700" dirty="0" smtClean="0">
                <a:solidFill>
                  <a:srgbClr val="1B272C"/>
                </a:solidFill>
              </a:rPr>
              <a:t> </a:t>
            </a:r>
            <a:r>
              <a:rPr lang="fi-FI" sz="1700" dirty="0" err="1" smtClean="0">
                <a:solidFill>
                  <a:srgbClr val="1B272C"/>
                </a:solidFill>
              </a:rPr>
              <a:t>model</a:t>
            </a:r>
            <a:r>
              <a:rPr lang="fi-FI" sz="1700" dirty="0" smtClean="0">
                <a:solidFill>
                  <a:srgbClr val="1B272C"/>
                </a:solidFill>
              </a:rPr>
              <a:t> </a:t>
            </a:r>
            <a:r>
              <a:rPr lang="fi-FI" sz="1700" dirty="0" err="1" smtClean="0">
                <a:solidFill>
                  <a:srgbClr val="1B272C"/>
                </a:solidFill>
              </a:rPr>
              <a:t>enables</a:t>
            </a:r>
            <a:r>
              <a:rPr lang="fi-FI" sz="1700" dirty="0" smtClean="0">
                <a:solidFill>
                  <a:srgbClr val="1B272C"/>
                </a:solidFill>
              </a:rPr>
              <a:t> to </a:t>
            </a:r>
            <a:r>
              <a:rPr lang="fi-FI" sz="1700" dirty="0" err="1" smtClean="0">
                <a:solidFill>
                  <a:srgbClr val="1B272C"/>
                </a:solidFill>
              </a:rPr>
              <a:t>create</a:t>
            </a:r>
            <a:r>
              <a:rPr lang="fi-FI" sz="1700" dirty="0" smtClean="0">
                <a:solidFill>
                  <a:srgbClr val="1B272C"/>
                </a:solidFill>
              </a:rPr>
              <a:t> </a:t>
            </a:r>
            <a:r>
              <a:rPr lang="fi-FI" sz="1700" dirty="0" err="1" smtClean="0">
                <a:solidFill>
                  <a:srgbClr val="1B272C"/>
                </a:solidFill>
              </a:rPr>
              <a:t>quality</a:t>
            </a:r>
            <a:r>
              <a:rPr lang="fi-FI" sz="1700" dirty="0" smtClean="0">
                <a:solidFill>
                  <a:srgbClr val="1B272C"/>
                </a:solidFill>
              </a:rPr>
              <a:t> </a:t>
            </a:r>
            <a:r>
              <a:rPr lang="fi-FI" sz="1700" dirty="0" err="1" smtClean="0">
                <a:solidFill>
                  <a:srgbClr val="1B272C"/>
                </a:solidFill>
              </a:rPr>
              <a:t>systems</a:t>
            </a:r>
            <a:r>
              <a:rPr lang="fi-FI" sz="1700" dirty="0" smtClean="0">
                <a:solidFill>
                  <a:srgbClr val="1B272C"/>
                </a:solidFill>
              </a:rPr>
              <a:t> </a:t>
            </a:r>
            <a:r>
              <a:rPr lang="fi-FI" sz="1700" dirty="0" err="1" smtClean="0">
                <a:solidFill>
                  <a:srgbClr val="1B272C"/>
                </a:solidFill>
              </a:rPr>
              <a:t>that</a:t>
            </a:r>
            <a:r>
              <a:rPr lang="fi-FI" sz="1700" dirty="0" smtClean="0">
                <a:solidFill>
                  <a:srgbClr val="1B272C"/>
                </a:solidFill>
              </a:rPr>
              <a:t> </a:t>
            </a:r>
            <a:r>
              <a:rPr lang="fi-FI" sz="1700" dirty="0" err="1" smtClean="0">
                <a:solidFill>
                  <a:srgbClr val="1B272C"/>
                </a:solidFill>
              </a:rPr>
              <a:t>are</a:t>
            </a:r>
            <a:r>
              <a:rPr lang="fi-FI" sz="1700" dirty="0" smtClean="0">
                <a:solidFill>
                  <a:srgbClr val="1B272C"/>
                </a:solidFill>
              </a:rPr>
              <a:t> </a:t>
            </a:r>
            <a:r>
              <a:rPr lang="fi-FI" sz="1700" dirty="0" err="1" smtClean="0">
                <a:solidFill>
                  <a:srgbClr val="1B272C"/>
                </a:solidFill>
              </a:rPr>
              <a:t>fit</a:t>
            </a:r>
            <a:r>
              <a:rPr lang="fi-FI" sz="1700" dirty="0" smtClean="0">
                <a:solidFill>
                  <a:srgbClr val="1B272C"/>
                </a:solidFill>
              </a:rPr>
              <a:t> for </a:t>
            </a:r>
            <a:r>
              <a:rPr lang="fi-FI" sz="1700" dirty="0" err="1" smtClean="0">
                <a:solidFill>
                  <a:srgbClr val="1B272C"/>
                </a:solidFill>
              </a:rPr>
              <a:t>purpose</a:t>
            </a:r>
            <a:endParaRPr lang="fi-FI" sz="1700" dirty="0" smtClean="0">
              <a:solidFill>
                <a:srgbClr val="1B272C"/>
              </a:solidFill>
            </a:endParaRPr>
          </a:p>
          <a:p>
            <a:pPr marL="457200" lvl="1" indent="0" fontAlgn="auto">
              <a:spcBef>
                <a:spcPts val="0"/>
              </a:spcBef>
              <a:spcAft>
                <a:spcPts val="0"/>
              </a:spcAft>
              <a:buNone/>
            </a:pPr>
            <a:endParaRPr lang="fi-FI" sz="1800" dirty="0" smtClean="0">
              <a:solidFill>
                <a:srgbClr val="1B272C"/>
              </a:solidFill>
            </a:endParaRPr>
          </a:p>
          <a:p>
            <a:pPr lvl="0" eaLnBrk="1" fontAlgn="auto" hangingPunct="1">
              <a:spcBef>
                <a:spcPts val="0"/>
              </a:spcBef>
              <a:spcAft>
                <a:spcPts val="0"/>
              </a:spcAft>
              <a:buFont typeface="Arial" pitchFamily="34" charset="0"/>
              <a:buChar char="•"/>
            </a:pPr>
            <a:endParaRPr lang="fi-FI" sz="1800" dirty="0" smtClean="0">
              <a:solidFill>
                <a:srgbClr val="1B272C"/>
              </a:solidFill>
            </a:endParaRPr>
          </a:p>
          <a:p>
            <a:pPr lvl="0" eaLnBrk="1" fontAlgn="auto" hangingPunct="1">
              <a:spcBef>
                <a:spcPts val="0"/>
              </a:spcBef>
              <a:spcAft>
                <a:spcPts val="0"/>
              </a:spcAft>
              <a:buFont typeface="Arial" pitchFamily="34" charset="0"/>
              <a:buChar char="•"/>
            </a:pPr>
            <a:endParaRPr lang="fi-FI" sz="1800" dirty="0">
              <a:solidFill>
                <a:srgbClr val="1B272C"/>
              </a:solidFill>
            </a:endParaRPr>
          </a:p>
        </p:txBody>
      </p:sp>
    </p:spTree>
    <p:extLst>
      <p:ext uri="{BB962C8B-B14F-4D97-AF65-F5344CB8AC3E}">
        <p14:creationId xmlns:p14="http://schemas.microsoft.com/office/powerpoint/2010/main" val="473426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8487" cy="779462"/>
          </a:xfrm>
        </p:spPr>
        <p:txBody>
          <a:bodyPr rtlCol="0">
            <a:normAutofit fontScale="90000"/>
          </a:bodyPr>
          <a:lstStyle/>
          <a:p>
            <a:pPr eaLnBrk="1" fontAlgn="auto" hangingPunct="1">
              <a:spcAft>
                <a:spcPts val="0"/>
              </a:spcAft>
              <a:defRPr/>
            </a:pPr>
            <a:r>
              <a:rPr lang="sv-FI" sz="2900" b="1" dirty="0" err="1" smtClean="0"/>
              <a:t>Lessons</a:t>
            </a:r>
            <a:r>
              <a:rPr lang="sv-FI" sz="2900" b="1" dirty="0" smtClean="0"/>
              <a:t> </a:t>
            </a:r>
            <a:r>
              <a:rPr lang="sv-FI" sz="2900" b="1" dirty="0" err="1" smtClean="0"/>
              <a:t>learned</a:t>
            </a:r>
            <a:r>
              <a:rPr lang="sv-FI" sz="2900" b="1" dirty="0" smtClean="0"/>
              <a:t> – </a:t>
            </a:r>
            <a:r>
              <a:rPr lang="sv-FI" sz="2900" b="1" dirty="0" err="1" smtClean="0"/>
              <a:t>Critical</a:t>
            </a:r>
            <a:r>
              <a:rPr lang="sv-FI" sz="2900" b="1" dirty="0" smtClean="0"/>
              <a:t> </a:t>
            </a:r>
            <a:r>
              <a:rPr lang="sv-FI" sz="2900" b="1" dirty="0" err="1" smtClean="0"/>
              <a:t>success</a:t>
            </a:r>
            <a:r>
              <a:rPr lang="sv-FI" sz="2900" b="1" dirty="0" smtClean="0"/>
              <a:t> </a:t>
            </a:r>
            <a:r>
              <a:rPr lang="sv-FI" sz="2900" b="1" dirty="0" err="1" smtClean="0"/>
              <a:t>factors</a:t>
            </a:r>
            <a:r>
              <a:rPr lang="sv-FI" sz="2900" b="1" dirty="0" smtClean="0"/>
              <a:t>	</a:t>
            </a:r>
            <a:r>
              <a:rPr lang="sv-FI" sz="3200" b="1" dirty="0" smtClean="0"/>
              <a:t>		</a:t>
            </a:r>
            <a:endParaRPr lang="en-GB" sz="2400" dirty="0"/>
          </a:p>
        </p:txBody>
      </p:sp>
      <p:sp>
        <p:nvSpPr>
          <p:cNvPr id="18435" name="Content Placeholder 4"/>
          <p:cNvSpPr>
            <a:spLocks noGrp="1"/>
          </p:cNvSpPr>
          <p:nvPr>
            <p:ph idx="1"/>
          </p:nvPr>
        </p:nvSpPr>
        <p:spPr>
          <a:xfrm>
            <a:off x="467544" y="908720"/>
            <a:ext cx="8229600" cy="5400599"/>
          </a:xfrm>
        </p:spPr>
        <p:txBody>
          <a:bodyPr>
            <a:normAutofit fontScale="92500" lnSpcReduction="10000"/>
          </a:bodyPr>
          <a:lstStyle/>
          <a:p>
            <a:pPr fontAlgn="auto">
              <a:spcBef>
                <a:spcPts val="0"/>
              </a:spcBef>
              <a:spcAft>
                <a:spcPts val="0"/>
              </a:spcAft>
            </a:pPr>
            <a:r>
              <a:rPr lang="fi-FI" sz="1800" b="1" dirty="0" smtClean="0">
                <a:solidFill>
                  <a:srgbClr val="1B272C"/>
                </a:solidFill>
              </a:rPr>
              <a:t>Key </a:t>
            </a:r>
            <a:r>
              <a:rPr lang="fi-FI" sz="1800" b="1" dirty="0" err="1" smtClean="0">
                <a:solidFill>
                  <a:srgbClr val="1B272C"/>
                </a:solidFill>
              </a:rPr>
              <a:t>organisational</a:t>
            </a:r>
            <a:r>
              <a:rPr lang="fi-FI" sz="1800" b="1" dirty="0" smtClean="0">
                <a:solidFill>
                  <a:srgbClr val="1B272C"/>
                </a:solidFill>
              </a:rPr>
              <a:t> </a:t>
            </a:r>
            <a:r>
              <a:rPr lang="fi-FI" sz="1800" b="1" dirty="0" err="1" smtClean="0">
                <a:solidFill>
                  <a:srgbClr val="1B272C"/>
                </a:solidFill>
              </a:rPr>
              <a:t>issues</a:t>
            </a:r>
            <a:endParaRPr lang="fi-FI" sz="1800" b="1" dirty="0" smtClean="0">
              <a:solidFill>
                <a:srgbClr val="1B272C"/>
              </a:solidFill>
            </a:endParaRPr>
          </a:p>
          <a:p>
            <a:pPr lvl="1" fontAlgn="auto">
              <a:spcBef>
                <a:spcPts val="0"/>
              </a:spcBef>
              <a:spcAft>
                <a:spcPts val="0"/>
              </a:spcAft>
            </a:pPr>
            <a:r>
              <a:rPr lang="fi-FI" sz="1600" dirty="0" err="1" smtClean="0">
                <a:solidFill>
                  <a:srgbClr val="1B272C"/>
                </a:solidFill>
              </a:rPr>
              <a:t>Detailed</a:t>
            </a:r>
            <a:r>
              <a:rPr lang="fi-FI" sz="1600" dirty="0" smtClean="0">
                <a:solidFill>
                  <a:srgbClr val="1B272C"/>
                </a:solidFill>
              </a:rPr>
              <a:t> </a:t>
            </a:r>
            <a:r>
              <a:rPr lang="fi-FI" sz="1600" dirty="0">
                <a:solidFill>
                  <a:srgbClr val="1B272C"/>
                </a:solidFill>
              </a:rPr>
              <a:t>and </a:t>
            </a:r>
            <a:r>
              <a:rPr lang="fi-FI" sz="1600" dirty="0" err="1">
                <a:solidFill>
                  <a:srgbClr val="1B272C"/>
                </a:solidFill>
              </a:rPr>
              <a:t>well-planned</a:t>
            </a:r>
            <a:r>
              <a:rPr lang="fi-FI" sz="1600" dirty="0">
                <a:solidFill>
                  <a:srgbClr val="1B272C"/>
                </a:solidFill>
              </a:rPr>
              <a:t> </a:t>
            </a:r>
            <a:r>
              <a:rPr lang="fi-FI" sz="1600" dirty="0" err="1">
                <a:solidFill>
                  <a:srgbClr val="1B272C"/>
                </a:solidFill>
              </a:rPr>
              <a:t>time</a:t>
            </a:r>
            <a:r>
              <a:rPr lang="fi-FI" sz="1600" dirty="0">
                <a:solidFill>
                  <a:srgbClr val="1B272C"/>
                </a:solidFill>
              </a:rPr>
              <a:t> </a:t>
            </a:r>
            <a:r>
              <a:rPr lang="fi-FI" sz="1600" dirty="0" err="1">
                <a:solidFill>
                  <a:srgbClr val="1B272C"/>
                </a:solidFill>
              </a:rPr>
              <a:t>frame</a:t>
            </a:r>
            <a:r>
              <a:rPr lang="fi-FI" sz="1600" dirty="0">
                <a:solidFill>
                  <a:srgbClr val="1B272C"/>
                </a:solidFill>
              </a:rPr>
              <a:t> </a:t>
            </a:r>
            <a:r>
              <a:rPr lang="fi-FI" sz="1600" dirty="0" smtClean="0">
                <a:solidFill>
                  <a:srgbClr val="1B272C"/>
                </a:solidFill>
              </a:rPr>
              <a:t>and </a:t>
            </a:r>
            <a:r>
              <a:rPr lang="fi-FI" sz="1600" dirty="0" err="1" smtClean="0">
                <a:solidFill>
                  <a:srgbClr val="1B272C"/>
                </a:solidFill>
              </a:rPr>
              <a:t>guidelines</a:t>
            </a:r>
            <a:r>
              <a:rPr lang="fi-FI" sz="1600" dirty="0" smtClean="0">
                <a:solidFill>
                  <a:srgbClr val="1B272C"/>
                </a:solidFill>
              </a:rPr>
              <a:t> for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whole</a:t>
            </a:r>
            <a:r>
              <a:rPr lang="fi-FI" sz="1600" dirty="0" smtClean="0">
                <a:solidFill>
                  <a:srgbClr val="1B272C"/>
                </a:solidFill>
              </a:rPr>
              <a:t> </a:t>
            </a:r>
            <a:r>
              <a:rPr lang="fi-FI" sz="1600" dirty="0" err="1" smtClean="0">
                <a:solidFill>
                  <a:srgbClr val="1B272C"/>
                </a:solidFill>
              </a:rPr>
              <a:t>process</a:t>
            </a:r>
            <a:r>
              <a:rPr lang="fi-FI" sz="1600" dirty="0" smtClean="0">
                <a:solidFill>
                  <a:srgbClr val="1B272C"/>
                </a:solidFill>
              </a:rPr>
              <a:t> (</a:t>
            </a:r>
            <a:r>
              <a:rPr lang="fi-FI" sz="1600" dirty="0" err="1" smtClean="0">
                <a:solidFill>
                  <a:srgbClr val="1B272C"/>
                </a:solidFill>
              </a:rPr>
              <a:t>self-evaluation</a:t>
            </a:r>
            <a:r>
              <a:rPr lang="fi-FI" sz="1600" dirty="0" smtClean="0">
                <a:solidFill>
                  <a:srgbClr val="1B272C"/>
                </a:solidFill>
              </a:rPr>
              <a:t> </a:t>
            </a:r>
            <a:r>
              <a:rPr lang="fi-FI" sz="1600" dirty="0" err="1" smtClean="0">
                <a:solidFill>
                  <a:srgbClr val="1B272C"/>
                </a:solidFill>
              </a:rPr>
              <a:t>report</a:t>
            </a:r>
            <a:r>
              <a:rPr lang="fi-FI" sz="1600" dirty="0" smtClean="0">
                <a:solidFill>
                  <a:srgbClr val="1B272C"/>
                </a:solidFill>
              </a:rPr>
              <a:t>!) </a:t>
            </a:r>
            <a:r>
              <a:rPr lang="fi-FI" sz="1600" dirty="0" err="1" smtClean="0">
                <a:solidFill>
                  <a:srgbClr val="1B272C"/>
                </a:solidFill>
              </a:rPr>
              <a:t>well</a:t>
            </a:r>
            <a:r>
              <a:rPr lang="fi-FI" sz="1600" dirty="0" smtClean="0">
                <a:solidFill>
                  <a:srgbClr val="1B272C"/>
                </a:solidFill>
              </a:rPr>
              <a:t> in </a:t>
            </a:r>
            <a:r>
              <a:rPr lang="fi-FI" sz="1600" dirty="0" err="1" smtClean="0">
                <a:solidFill>
                  <a:srgbClr val="1B272C"/>
                </a:solidFill>
              </a:rPr>
              <a:t>advance</a:t>
            </a:r>
            <a:r>
              <a:rPr lang="fi-FI" sz="1600" dirty="0" smtClean="0">
                <a:solidFill>
                  <a:srgbClr val="1B272C"/>
                </a:solidFill>
              </a:rPr>
              <a:t> </a:t>
            </a:r>
            <a:r>
              <a:rPr lang="fi-FI" sz="1600" dirty="0" err="1" smtClean="0">
                <a:solidFill>
                  <a:srgbClr val="1B272C"/>
                </a:solidFill>
              </a:rPr>
              <a:t>are</a:t>
            </a:r>
            <a:r>
              <a:rPr lang="fi-FI" sz="1600" dirty="0" smtClean="0">
                <a:solidFill>
                  <a:srgbClr val="1B272C"/>
                </a:solidFill>
              </a:rPr>
              <a:t> </a:t>
            </a:r>
            <a:r>
              <a:rPr lang="fi-FI" sz="1600" dirty="0" err="1" smtClean="0">
                <a:solidFill>
                  <a:srgbClr val="1B272C"/>
                </a:solidFill>
              </a:rPr>
              <a:t>essential</a:t>
            </a:r>
            <a:endParaRPr lang="fi-FI" sz="1600" dirty="0">
              <a:solidFill>
                <a:srgbClr val="1B272C"/>
              </a:solidFill>
            </a:endParaRPr>
          </a:p>
          <a:p>
            <a:pPr lvl="1" fontAlgn="auto">
              <a:spcBef>
                <a:spcPts val="0"/>
              </a:spcBef>
              <a:spcAft>
                <a:spcPts val="0"/>
              </a:spcAft>
            </a:pPr>
            <a:r>
              <a:rPr lang="fi-FI" sz="1600" dirty="0" smtClean="0">
                <a:solidFill>
                  <a:srgbClr val="1B272C"/>
                </a:solidFill>
              </a:rPr>
              <a:t>If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language</a:t>
            </a:r>
            <a:r>
              <a:rPr lang="fi-FI" sz="1600" dirty="0" smtClean="0">
                <a:solidFill>
                  <a:srgbClr val="1B272C"/>
                </a:solidFill>
              </a:rPr>
              <a:t> </a:t>
            </a:r>
            <a:r>
              <a:rPr lang="fi-FI" sz="1600" dirty="0">
                <a:solidFill>
                  <a:srgbClr val="1B272C"/>
                </a:solidFill>
              </a:rPr>
              <a:t>to </a:t>
            </a:r>
            <a:r>
              <a:rPr lang="fi-FI" sz="1600" dirty="0" err="1">
                <a:solidFill>
                  <a:srgbClr val="1B272C"/>
                </a:solidFill>
              </a:rPr>
              <a:t>be</a:t>
            </a:r>
            <a:r>
              <a:rPr lang="fi-FI" sz="1600" dirty="0">
                <a:solidFill>
                  <a:srgbClr val="1B272C"/>
                </a:solidFill>
              </a:rPr>
              <a:t> </a:t>
            </a:r>
            <a:r>
              <a:rPr lang="fi-FI" sz="1600" dirty="0" err="1">
                <a:solidFill>
                  <a:srgbClr val="1B272C"/>
                </a:solidFill>
              </a:rPr>
              <a:t>used</a:t>
            </a:r>
            <a:r>
              <a:rPr lang="fi-FI" sz="1600" dirty="0">
                <a:solidFill>
                  <a:srgbClr val="1B272C"/>
                </a:solidFill>
              </a:rPr>
              <a:t> to </a:t>
            </a:r>
            <a:r>
              <a:rPr lang="fi-FI" sz="1600" dirty="0" err="1">
                <a:solidFill>
                  <a:srgbClr val="1B272C"/>
                </a:solidFill>
              </a:rPr>
              <a:t>carry</a:t>
            </a:r>
            <a:r>
              <a:rPr lang="fi-FI" sz="1600" dirty="0">
                <a:solidFill>
                  <a:srgbClr val="1B272C"/>
                </a:solidFill>
              </a:rPr>
              <a:t> out </a:t>
            </a:r>
            <a:r>
              <a:rPr lang="fi-FI" sz="1600" dirty="0" err="1">
                <a:solidFill>
                  <a:srgbClr val="1B272C"/>
                </a:solidFill>
              </a:rPr>
              <a:t>the</a:t>
            </a:r>
            <a:r>
              <a:rPr lang="fi-FI" sz="1600" dirty="0">
                <a:solidFill>
                  <a:srgbClr val="1B272C"/>
                </a:solidFill>
              </a:rPr>
              <a:t> </a:t>
            </a:r>
            <a:r>
              <a:rPr lang="fi-FI" sz="1600" dirty="0" err="1">
                <a:solidFill>
                  <a:srgbClr val="1B272C"/>
                </a:solidFill>
              </a:rPr>
              <a:t>evaluation</a:t>
            </a:r>
            <a:r>
              <a:rPr lang="fi-FI" sz="1600" dirty="0">
                <a:solidFill>
                  <a:srgbClr val="1B272C"/>
                </a:solidFill>
              </a:rPr>
              <a:t> </a:t>
            </a:r>
            <a:r>
              <a:rPr lang="fi-FI" sz="1600" dirty="0" smtClean="0">
                <a:solidFill>
                  <a:srgbClr val="1B272C"/>
                </a:solidFill>
              </a:rPr>
              <a:t>no-</a:t>
            </a:r>
            <a:r>
              <a:rPr lang="fi-FI" sz="1600" dirty="0" err="1" smtClean="0">
                <a:solidFill>
                  <a:srgbClr val="1B272C"/>
                </a:solidFill>
              </a:rPr>
              <a:t>one’s</a:t>
            </a:r>
            <a:r>
              <a:rPr lang="fi-FI" sz="1600" dirty="0" smtClean="0">
                <a:solidFill>
                  <a:srgbClr val="1B272C"/>
                </a:solidFill>
              </a:rPr>
              <a:t> </a:t>
            </a:r>
            <a:r>
              <a:rPr lang="fi-FI" sz="1600" dirty="0" err="1">
                <a:solidFill>
                  <a:srgbClr val="1B272C"/>
                </a:solidFill>
              </a:rPr>
              <a:t>mother</a:t>
            </a:r>
            <a:r>
              <a:rPr lang="fi-FI" sz="1600" dirty="0">
                <a:solidFill>
                  <a:srgbClr val="1B272C"/>
                </a:solidFill>
              </a:rPr>
              <a:t> </a:t>
            </a:r>
            <a:r>
              <a:rPr lang="fi-FI" sz="1600" dirty="0" err="1" smtClean="0">
                <a:solidFill>
                  <a:srgbClr val="1B272C"/>
                </a:solidFill>
              </a:rPr>
              <a:t>tongue</a:t>
            </a:r>
            <a:r>
              <a:rPr lang="fi-FI" sz="1600" dirty="0" smtClean="0">
                <a:solidFill>
                  <a:srgbClr val="1B272C"/>
                </a:solidFill>
              </a:rPr>
              <a:t>, a </a:t>
            </a:r>
            <a:r>
              <a:rPr lang="fi-FI" sz="1600" dirty="0" err="1">
                <a:solidFill>
                  <a:srgbClr val="1B272C"/>
                </a:solidFill>
              </a:rPr>
              <a:t>lot</a:t>
            </a:r>
            <a:r>
              <a:rPr lang="fi-FI" sz="1600" dirty="0">
                <a:solidFill>
                  <a:srgbClr val="1B272C"/>
                </a:solidFill>
              </a:rPr>
              <a:t> of </a:t>
            </a:r>
            <a:r>
              <a:rPr lang="fi-FI" sz="1600" dirty="0" err="1">
                <a:solidFill>
                  <a:srgbClr val="1B272C"/>
                </a:solidFill>
              </a:rPr>
              <a:t>translation</a:t>
            </a:r>
            <a:r>
              <a:rPr lang="fi-FI" sz="1600" dirty="0">
                <a:solidFill>
                  <a:srgbClr val="1B272C"/>
                </a:solidFill>
              </a:rPr>
              <a:t> and </a:t>
            </a:r>
            <a:r>
              <a:rPr lang="fi-FI" sz="1600" dirty="0" err="1">
                <a:solidFill>
                  <a:srgbClr val="1B272C"/>
                </a:solidFill>
              </a:rPr>
              <a:t>spelling</a:t>
            </a:r>
            <a:r>
              <a:rPr lang="fi-FI" sz="1600" dirty="0">
                <a:solidFill>
                  <a:srgbClr val="1B272C"/>
                </a:solidFill>
              </a:rPr>
              <a:t> out </a:t>
            </a:r>
            <a:r>
              <a:rPr lang="fi-FI" sz="1600" dirty="0" err="1" smtClean="0">
                <a:solidFill>
                  <a:srgbClr val="1B272C"/>
                </a:solidFill>
              </a:rPr>
              <a:t>are</a:t>
            </a:r>
            <a:r>
              <a:rPr lang="fi-FI" sz="1600" dirty="0" smtClean="0">
                <a:solidFill>
                  <a:srgbClr val="1B272C"/>
                </a:solidFill>
              </a:rPr>
              <a:t> </a:t>
            </a:r>
            <a:r>
              <a:rPr lang="fi-FI" sz="1600" dirty="0" err="1" smtClean="0">
                <a:solidFill>
                  <a:srgbClr val="1B272C"/>
                </a:solidFill>
              </a:rPr>
              <a:t>needed</a:t>
            </a:r>
            <a:endParaRPr lang="fi-FI" sz="1600" dirty="0">
              <a:solidFill>
                <a:srgbClr val="1B272C"/>
              </a:solidFill>
            </a:endParaRPr>
          </a:p>
          <a:p>
            <a:pPr marL="0" indent="0" fontAlgn="auto">
              <a:spcBef>
                <a:spcPts val="0"/>
              </a:spcBef>
              <a:spcAft>
                <a:spcPts val="0"/>
              </a:spcAft>
              <a:buNone/>
            </a:pPr>
            <a:endParaRPr lang="fi-FI" sz="1800" dirty="0">
              <a:solidFill>
                <a:srgbClr val="1B272C"/>
              </a:solidFill>
            </a:endParaRPr>
          </a:p>
          <a:p>
            <a:pPr marL="321750" indent="-285750" fontAlgn="auto">
              <a:spcBef>
                <a:spcPts val="0"/>
              </a:spcBef>
              <a:spcAft>
                <a:spcPts val="0"/>
              </a:spcAft>
            </a:pPr>
            <a:r>
              <a:rPr lang="fi-FI" sz="1800" b="1" dirty="0">
                <a:solidFill>
                  <a:srgbClr val="1B272C"/>
                </a:solidFill>
              </a:rPr>
              <a:t>Team composition </a:t>
            </a:r>
            <a:r>
              <a:rPr lang="fi-FI" sz="1800" b="1" dirty="0" smtClean="0">
                <a:solidFill>
                  <a:srgbClr val="1B272C"/>
                </a:solidFill>
              </a:rPr>
              <a:t>and </a:t>
            </a:r>
            <a:r>
              <a:rPr lang="fi-FI" sz="1800" b="1" dirty="0" err="1" smtClean="0">
                <a:solidFill>
                  <a:srgbClr val="1B272C"/>
                </a:solidFill>
              </a:rPr>
              <a:t>auditor</a:t>
            </a:r>
            <a:r>
              <a:rPr lang="fi-FI" sz="1800" b="1" dirty="0" smtClean="0">
                <a:solidFill>
                  <a:srgbClr val="1B272C"/>
                </a:solidFill>
              </a:rPr>
              <a:t> </a:t>
            </a:r>
            <a:r>
              <a:rPr lang="fi-FI" sz="1800" b="1" dirty="0" err="1" smtClean="0">
                <a:solidFill>
                  <a:srgbClr val="1B272C"/>
                </a:solidFill>
              </a:rPr>
              <a:t>training</a:t>
            </a:r>
            <a:endParaRPr lang="fi-FI" sz="1800" b="1" dirty="0">
              <a:solidFill>
                <a:srgbClr val="1B272C"/>
              </a:solidFill>
            </a:endParaRPr>
          </a:p>
          <a:p>
            <a:pPr lvl="1" fontAlgn="auto">
              <a:spcBef>
                <a:spcPts val="0"/>
              </a:spcBef>
              <a:spcAft>
                <a:spcPts val="0"/>
              </a:spcAft>
            </a:pPr>
            <a:r>
              <a:rPr lang="fi-FI" sz="1600" dirty="0" err="1">
                <a:solidFill>
                  <a:srgbClr val="1B272C"/>
                </a:solidFill>
              </a:rPr>
              <a:t>Systematically</a:t>
            </a:r>
            <a:r>
              <a:rPr lang="fi-FI" sz="1600" dirty="0">
                <a:solidFill>
                  <a:srgbClr val="1B272C"/>
                </a:solidFill>
              </a:rPr>
              <a:t> </a:t>
            </a:r>
            <a:r>
              <a:rPr lang="fi-FI" sz="1600" dirty="0" err="1">
                <a:solidFill>
                  <a:srgbClr val="1B272C"/>
                </a:solidFill>
              </a:rPr>
              <a:t>applied</a:t>
            </a:r>
            <a:r>
              <a:rPr lang="fi-FI" sz="1600" dirty="0">
                <a:solidFill>
                  <a:srgbClr val="1B272C"/>
                </a:solidFill>
              </a:rPr>
              <a:t> and </a:t>
            </a:r>
            <a:r>
              <a:rPr lang="fi-FI" sz="1600" dirty="0" err="1">
                <a:solidFill>
                  <a:srgbClr val="1B272C"/>
                </a:solidFill>
              </a:rPr>
              <a:t>well-thought</a:t>
            </a:r>
            <a:r>
              <a:rPr lang="fi-FI" sz="1600" dirty="0">
                <a:solidFill>
                  <a:srgbClr val="1B272C"/>
                </a:solidFill>
              </a:rPr>
              <a:t> </a:t>
            </a:r>
            <a:r>
              <a:rPr lang="fi-FI" sz="1600" dirty="0" err="1">
                <a:solidFill>
                  <a:srgbClr val="1B272C"/>
                </a:solidFill>
              </a:rPr>
              <a:t>selection</a:t>
            </a:r>
            <a:r>
              <a:rPr lang="fi-FI" sz="1600" dirty="0">
                <a:solidFill>
                  <a:srgbClr val="1B272C"/>
                </a:solidFill>
              </a:rPr>
              <a:t> </a:t>
            </a:r>
            <a:r>
              <a:rPr lang="fi-FI" sz="1600" dirty="0" err="1">
                <a:solidFill>
                  <a:srgbClr val="1B272C"/>
                </a:solidFill>
              </a:rPr>
              <a:t>criteria</a:t>
            </a:r>
            <a:r>
              <a:rPr lang="fi-FI" sz="1600" dirty="0">
                <a:solidFill>
                  <a:srgbClr val="1B272C"/>
                </a:solidFill>
              </a:rPr>
              <a:t> </a:t>
            </a:r>
            <a:r>
              <a:rPr lang="fi-FI" sz="1600" dirty="0" err="1" smtClean="0">
                <a:solidFill>
                  <a:srgbClr val="1B272C"/>
                </a:solidFill>
              </a:rPr>
              <a:t>are</a:t>
            </a:r>
            <a:r>
              <a:rPr lang="fi-FI" sz="1600" dirty="0" smtClean="0">
                <a:solidFill>
                  <a:srgbClr val="1B272C"/>
                </a:solidFill>
              </a:rPr>
              <a:t> </a:t>
            </a:r>
            <a:r>
              <a:rPr lang="fi-FI" sz="1600" dirty="0" err="1" smtClean="0">
                <a:solidFill>
                  <a:srgbClr val="1B272C"/>
                </a:solidFill>
              </a:rPr>
              <a:t>required</a:t>
            </a:r>
            <a:endParaRPr lang="fi-FI" sz="1600" dirty="0">
              <a:solidFill>
                <a:srgbClr val="1B272C"/>
              </a:solidFill>
            </a:endParaRPr>
          </a:p>
          <a:p>
            <a:pPr lvl="1" fontAlgn="auto">
              <a:spcBef>
                <a:spcPts val="0"/>
              </a:spcBef>
              <a:spcAft>
                <a:spcPts val="0"/>
              </a:spcAft>
            </a:pPr>
            <a:r>
              <a:rPr lang="fi-FI" sz="1600" dirty="0" smtClean="0">
                <a:solidFill>
                  <a:srgbClr val="1B272C"/>
                </a:solidFill>
              </a:rPr>
              <a:t>International </a:t>
            </a:r>
            <a:r>
              <a:rPr lang="fi-FI" sz="1600" dirty="0" err="1">
                <a:solidFill>
                  <a:srgbClr val="1B272C"/>
                </a:solidFill>
              </a:rPr>
              <a:t>review</a:t>
            </a:r>
            <a:r>
              <a:rPr lang="fi-FI" sz="1600" dirty="0">
                <a:solidFill>
                  <a:srgbClr val="1B272C"/>
                </a:solidFill>
              </a:rPr>
              <a:t> </a:t>
            </a:r>
            <a:r>
              <a:rPr lang="fi-FI" sz="1600" dirty="0" smtClean="0">
                <a:solidFill>
                  <a:srgbClr val="1B272C"/>
                </a:solidFill>
              </a:rPr>
              <a:t>team: </a:t>
            </a:r>
            <a:r>
              <a:rPr lang="fi-FI" sz="1600" dirty="0" err="1" smtClean="0">
                <a:solidFill>
                  <a:srgbClr val="1B272C"/>
                </a:solidFill>
              </a:rPr>
              <a:t>Experts</a:t>
            </a:r>
            <a:r>
              <a:rPr lang="fi-FI" sz="1600" dirty="0" smtClean="0">
                <a:solidFill>
                  <a:srgbClr val="1B272C"/>
                </a:solidFill>
              </a:rPr>
              <a:t> </a:t>
            </a:r>
            <a:r>
              <a:rPr lang="fi-FI" sz="1600" dirty="0" err="1">
                <a:solidFill>
                  <a:srgbClr val="1B272C"/>
                </a:solidFill>
              </a:rPr>
              <a:t>from</a:t>
            </a:r>
            <a:r>
              <a:rPr lang="fi-FI" sz="1600" dirty="0">
                <a:solidFill>
                  <a:srgbClr val="1B272C"/>
                </a:solidFill>
              </a:rPr>
              <a:t> </a:t>
            </a:r>
            <a:r>
              <a:rPr lang="fi-FI" sz="1600" dirty="0" err="1">
                <a:solidFill>
                  <a:srgbClr val="1B272C"/>
                </a:solidFill>
              </a:rPr>
              <a:t>different</a:t>
            </a:r>
            <a:r>
              <a:rPr lang="fi-FI" sz="1600" dirty="0">
                <a:solidFill>
                  <a:srgbClr val="1B272C"/>
                </a:solidFill>
              </a:rPr>
              <a:t> </a:t>
            </a:r>
            <a:r>
              <a:rPr lang="fi-FI" sz="1600" dirty="0" smtClean="0">
                <a:solidFill>
                  <a:srgbClr val="1B272C"/>
                </a:solidFill>
              </a:rPr>
              <a:t>HE </a:t>
            </a:r>
            <a:r>
              <a:rPr lang="fi-FI" sz="1600" dirty="0">
                <a:solidFill>
                  <a:srgbClr val="1B272C"/>
                </a:solidFill>
              </a:rPr>
              <a:t>and QA </a:t>
            </a:r>
            <a:r>
              <a:rPr lang="fi-FI" sz="1600" dirty="0" err="1">
                <a:solidFill>
                  <a:srgbClr val="1B272C"/>
                </a:solidFill>
              </a:rPr>
              <a:t>systems</a:t>
            </a:r>
            <a:r>
              <a:rPr lang="fi-FI" sz="1600" dirty="0">
                <a:solidFill>
                  <a:srgbClr val="1B272C"/>
                </a:solidFill>
              </a:rPr>
              <a:t> and </a:t>
            </a:r>
            <a:r>
              <a:rPr lang="fi-FI" sz="1600" dirty="0" err="1">
                <a:solidFill>
                  <a:srgbClr val="1B272C"/>
                </a:solidFill>
              </a:rPr>
              <a:t>operational</a:t>
            </a:r>
            <a:r>
              <a:rPr lang="fi-FI" sz="1600" dirty="0">
                <a:solidFill>
                  <a:srgbClr val="1B272C"/>
                </a:solidFill>
              </a:rPr>
              <a:t> </a:t>
            </a:r>
            <a:r>
              <a:rPr lang="fi-FI" sz="1600" dirty="0" err="1">
                <a:solidFill>
                  <a:srgbClr val="1B272C"/>
                </a:solidFill>
              </a:rPr>
              <a:t>cultures</a:t>
            </a:r>
            <a:r>
              <a:rPr lang="fi-FI" sz="1600" dirty="0">
                <a:solidFill>
                  <a:srgbClr val="1B272C"/>
                </a:solidFill>
              </a:rPr>
              <a:t> – </a:t>
            </a:r>
            <a:r>
              <a:rPr lang="fi-FI" sz="1600" dirty="0" err="1">
                <a:solidFill>
                  <a:srgbClr val="1B272C"/>
                </a:solidFill>
              </a:rPr>
              <a:t>various</a:t>
            </a:r>
            <a:r>
              <a:rPr lang="fi-FI" sz="1600" dirty="0">
                <a:solidFill>
                  <a:srgbClr val="1B272C"/>
                </a:solidFill>
              </a:rPr>
              <a:t> </a:t>
            </a:r>
            <a:r>
              <a:rPr lang="fi-FI" sz="1600" dirty="0" err="1">
                <a:solidFill>
                  <a:srgbClr val="1B272C"/>
                </a:solidFill>
              </a:rPr>
              <a:t>challenges</a:t>
            </a:r>
            <a:r>
              <a:rPr lang="fi-FI" sz="1600" dirty="0">
                <a:solidFill>
                  <a:srgbClr val="1B272C"/>
                </a:solidFill>
              </a:rPr>
              <a:t> in </a:t>
            </a:r>
            <a:r>
              <a:rPr lang="fi-FI" sz="1600" dirty="0" err="1">
                <a:solidFill>
                  <a:srgbClr val="1B272C"/>
                </a:solidFill>
              </a:rPr>
              <a:t>the</a:t>
            </a:r>
            <a:r>
              <a:rPr lang="fi-FI" sz="1600" dirty="0">
                <a:solidFill>
                  <a:srgbClr val="1B272C"/>
                </a:solidFill>
              </a:rPr>
              <a:t> </a:t>
            </a:r>
            <a:r>
              <a:rPr lang="fi-FI" sz="1600" dirty="0" err="1">
                <a:solidFill>
                  <a:srgbClr val="1B272C"/>
                </a:solidFill>
              </a:rPr>
              <a:t>audit</a:t>
            </a:r>
            <a:r>
              <a:rPr lang="fi-FI" sz="1600" dirty="0">
                <a:solidFill>
                  <a:srgbClr val="1B272C"/>
                </a:solidFill>
              </a:rPr>
              <a:t> </a:t>
            </a:r>
            <a:r>
              <a:rPr lang="fi-FI" sz="1600" dirty="0" err="1">
                <a:solidFill>
                  <a:srgbClr val="1B272C"/>
                </a:solidFill>
              </a:rPr>
              <a:t>process</a:t>
            </a:r>
            <a:r>
              <a:rPr lang="fi-FI" sz="1600" dirty="0" smtClean="0">
                <a:solidFill>
                  <a:srgbClr val="1B272C"/>
                </a:solidFill>
              </a:rPr>
              <a:t>!</a:t>
            </a:r>
          </a:p>
          <a:p>
            <a:pPr lvl="1" fontAlgn="auto">
              <a:spcBef>
                <a:spcPts val="0"/>
              </a:spcBef>
              <a:spcAft>
                <a:spcPts val="0"/>
              </a:spcAft>
            </a:pPr>
            <a:r>
              <a:rPr lang="fi-FI" sz="1600" dirty="0" err="1" smtClean="0">
                <a:solidFill>
                  <a:srgbClr val="1B272C"/>
                </a:solidFill>
              </a:rPr>
              <a:t>Auditor</a:t>
            </a:r>
            <a:r>
              <a:rPr lang="fi-FI" sz="1600" dirty="0" smtClean="0">
                <a:solidFill>
                  <a:srgbClr val="1B272C"/>
                </a:solidFill>
              </a:rPr>
              <a:t> </a:t>
            </a:r>
            <a:r>
              <a:rPr lang="fi-FI" sz="1600" dirty="0" err="1" smtClean="0">
                <a:solidFill>
                  <a:srgbClr val="1B272C"/>
                </a:solidFill>
              </a:rPr>
              <a:t>training</a:t>
            </a:r>
            <a:r>
              <a:rPr lang="fi-FI" sz="1600" dirty="0" smtClean="0">
                <a:solidFill>
                  <a:srgbClr val="1B272C"/>
                </a:solidFill>
              </a:rPr>
              <a:t> – </a:t>
            </a:r>
            <a:r>
              <a:rPr lang="fi-FI" sz="1600" dirty="0" err="1" smtClean="0">
                <a:solidFill>
                  <a:srgbClr val="1B272C"/>
                </a:solidFill>
              </a:rPr>
              <a:t>Enough</a:t>
            </a:r>
            <a:r>
              <a:rPr lang="fi-FI" sz="1600" dirty="0" smtClean="0">
                <a:solidFill>
                  <a:srgbClr val="1B272C"/>
                </a:solidFill>
              </a:rPr>
              <a:t> </a:t>
            </a:r>
            <a:r>
              <a:rPr lang="fi-FI" sz="1600" dirty="0" err="1" smtClean="0">
                <a:solidFill>
                  <a:srgbClr val="1B272C"/>
                </a:solidFill>
              </a:rPr>
              <a:t>information</a:t>
            </a:r>
            <a:r>
              <a:rPr lang="fi-FI" sz="1600" dirty="0" smtClean="0">
                <a:solidFill>
                  <a:srgbClr val="1B272C"/>
                </a:solidFill>
              </a:rPr>
              <a:t> on </a:t>
            </a:r>
            <a:r>
              <a:rPr lang="fi-FI" sz="1600" dirty="0" err="1" smtClean="0">
                <a:solidFill>
                  <a:srgbClr val="1B272C"/>
                </a:solidFill>
              </a:rPr>
              <a:t>the</a:t>
            </a:r>
            <a:r>
              <a:rPr lang="fi-FI" sz="1600" dirty="0" smtClean="0">
                <a:solidFill>
                  <a:srgbClr val="1B272C"/>
                </a:solidFill>
              </a:rPr>
              <a:t> HE </a:t>
            </a:r>
            <a:r>
              <a:rPr lang="fi-FI" sz="1600" dirty="0" err="1" smtClean="0">
                <a:solidFill>
                  <a:srgbClr val="1B272C"/>
                </a:solidFill>
              </a:rPr>
              <a:t>system</a:t>
            </a:r>
            <a:r>
              <a:rPr lang="fi-FI" sz="1600" dirty="0" smtClean="0">
                <a:solidFill>
                  <a:srgbClr val="1B272C"/>
                </a:solidFill>
              </a:rPr>
              <a:t> and </a:t>
            </a:r>
            <a:r>
              <a:rPr lang="fi-FI" sz="1600" dirty="0" err="1" smtClean="0">
                <a:solidFill>
                  <a:srgbClr val="1B272C"/>
                </a:solidFill>
              </a:rPr>
              <a:t>audit</a:t>
            </a:r>
            <a:r>
              <a:rPr lang="fi-FI" sz="1600" dirty="0" smtClean="0">
                <a:solidFill>
                  <a:srgbClr val="1B272C"/>
                </a:solidFill>
              </a:rPr>
              <a:t> </a:t>
            </a:r>
            <a:r>
              <a:rPr lang="fi-FI" sz="1600" dirty="0" err="1" smtClean="0">
                <a:solidFill>
                  <a:srgbClr val="1B272C"/>
                </a:solidFill>
              </a:rPr>
              <a:t>model</a:t>
            </a:r>
            <a:r>
              <a:rPr lang="fi-FI" sz="1600" dirty="0" smtClean="0">
                <a:solidFill>
                  <a:srgbClr val="1B272C"/>
                </a:solidFill>
              </a:rPr>
              <a:t> as </a:t>
            </a:r>
            <a:r>
              <a:rPr lang="fi-FI" sz="1600" dirty="0" err="1" smtClean="0">
                <a:solidFill>
                  <a:srgbClr val="1B272C"/>
                </a:solidFill>
              </a:rPr>
              <a:t>well</a:t>
            </a:r>
            <a:r>
              <a:rPr lang="fi-FI" sz="1600" dirty="0" smtClean="0">
                <a:solidFill>
                  <a:srgbClr val="1B272C"/>
                </a:solidFill>
              </a:rPr>
              <a:t> as </a:t>
            </a:r>
            <a:r>
              <a:rPr lang="fi-FI" sz="1600" dirty="0" err="1" smtClean="0">
                <a:solidFill>
                  <a:srgbClr val="1B272C"/>
                </a:solidFill>
              </a:rPr>
              <a:t>plenty</a:t>
            </a:r>
            <a:r>
              <a:rPr lang="fi-FI" sz="1600" dirty="0" smtClean="0">
                <a:solidFill>
                  <a:srgbClr val="1B272C"/>
                </a:solidFill>
              </a:rPr>
              <a:t> of </a:t>
            </a:r>
            <a:r>
              <a:rPr lang="fi-FI" sz="1600" dirty="0" err="1" smtClean="0">
                <a:solidFill>
                  <a:srgbClr val="1B272C"/>
                </a:solidFill>
              </a:rPr>
              <a:t>hands-on</a:t>
            </a:r>
            <a:r>
              <a:rPr lang="fi-FI" sz="1600" dirty="0" smtClean="0">
                <a:solidFill>
                  <a:srgbClr val="1B272C"/>
                </a:solidFill>
              </a:rPr>
              <a:t> </a:t>
            </a:r>
            <a:r>
              <a:rPr lang="fi-FI" sz="1600" dirty="0" err="1" smtClean="0">
                <a:solidFill>
                  <a:srgbClr val="1B272C"/>
                </a:solidFill>
              </a:rPr>
              <a:t>training</a:t>
            </a:r>
            <a:r>
              <a:rPr lang="fi-FI" sz="1600" dirty="0" smtClean="0">
                <a:solidFill>
                  <a:srgbClr val="1B272C"/>
                </a:solidFill>
              </a:rPr>
              <a:t> and </a:t>
            </a:r>
            <a:r>
              <a:rPr lang="fi-FI" sz="1600" dirty="0" err="1" smtClean="0">
                <a:solidFill>
                  <a:srgbClr val="1B272C"/>
                </a:solidFill>
              </a:rPr>
              <a:t>exercises</a:t>
            </a:r>
            <a:r>
              <a:rPr lang="fi-FI" sz="1600" dirty="0" smtClean="0">
                <a:solidFill>
                  <a:srgbClr val="1B272C"/>
                </a:solidFill>
              </a:rPr>
              <a:t> </a:t>
            </a:r>
          </a:p>
          <a:p>
            <a:pPr lvl="1" fontAlgn="auto">
              <a:spcBef>
                <a:spcPts val="0"/>
              </a:spcBef>
              <a:spcAft>
                <a:spcPts val="0"/>
              </a:spcAft>
            </a:pPr>
            <a:r>
              <a:rPr lang="fi-FI" sz="1600" dirty="0" err="1" smtClean="0">
                <a:solidFill>
                  <a:srgbClr val="1B272C"/>
                </a:solidFill>
              </a:rPr>
              <a:t>Facilitating</a:t>
            </a:r>
            <a:r>
              <a:rPr lang="fi-FI" sz="1600" dirty="0" smtClean="0">
                <a:solidFill>
                  <a:srgbClr val="1B272C"/>
                </a:solidFill>
              </a:rPr>
              <a:t> </a:t>
            </a:r>
            <a:r>
              <a:rPr lang="fi-FI" sz="1600" dirty="0" err="1" smtClean="0">
                <a:solidFill>
                  <a:srgbClr val="1B272C"/>
                </a:solidFill>
              </a:rPr>
              <a:t>group</a:t>
            </a:r>
            <a:r>
              <a:rPr lang="fi-FI" sz="1600" dirty="0" smtClean="0">
                <a:solidFill>
                  <a:srgbClr val="1B272C"/>
                </a:solidFill>
              </a:rPr>
              <a:t> </a:t>
            </a:r>
            <a:r>
              <a:rPr lang="fi-FI" sz="1600" dirty="0" err="1" smtClean="0">
                <a:solidFill>
                  <a:srgbClr val="1B272C"/>
                </a:solidFill>
              </a:rPr>
              <a:t>dynamics</a:t>
            </a:r>
            <a:r>
              <a:rPr lang="fi-FI" sz="1600" dirty="0" smtClean="0">
                <a:solidFill>
                  <a:srgbClr val="1B272C"/>
                </a:solidFill>
              </a:rPr>
              <a:t> in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early</a:t>
            </a:r>
            <a:r>
              <a:rPr lang="fi-FI" sz="1600" dirty="0" smtClean="0">
                <a:solidFill>
                  <a:srgbClr val="1B272C"/>
                </a:solidFill>
              </a:rPr>
              <a:t> </a:t>
            </a:r>
            <a:r>
              <a:rPr lang="fi-FI" sz="1600" dirty="0" err="1" smtClean="0">
                <a:solidFill>
                  <a:srgbClr val="1B272C"/>
                </a:solidFill>
              </a:rPr>
              <a:t>phases</a:t>
            </a:r>
            <a:r>
              <a:rPr lang="fi-FI" sz="1600" dirty="0" smtClean="0">
                <a:solidFill>
                  <a:srgbClr val="1B272C"/>
                </a:solidFill>
              </a:rPr>
              <a:t> of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process</a:t>
            </a:r>
            <a:r>
              <a:rPr lang="fi-FI" sz="1600" dirty="0" smtClean="0">
                <a:solidFill>
                  <a:srgbClr val="1B272C"/>
                </a:solidFill>
              </a:rPr>
              <a:t> is </a:t>
            </a:r>
            <a:r>
              <a:rPr lang="fi-FI" sz="1600" dirty="0" err="1" smtClean="0">
                <a:solidFill>
                  <a:srgbClr val="1B272C"/>
                </a:solidFill>
              </a:rPr>
              <a:t>fruitful</a:t>
            </a:r>
            <a:r>
              <a:rPr lang="fi-FI" sz="1600" dirty="0" smtClean="0">
                <a:solidFill>
                  <a:srgbClr val="1B272C"/>
                </a:solidFill>
              </a:rPr>
              <a:t> for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whole</a:t>
            </a:r>
            <a:r>
              <a:rPr lang="fi-FI" sz="1600" dirty="0" smtClean="0">
                <a:solidFill>
                  <a:srgbClr val="1B272C"/>
                </a:solidFill>
              </a:rPr>
              <a:t> </a:t>
            </a:r>
            <a:r>
              <a:rPr lang="fi-FI" sz="1600" dirty="0" err="1" smtClean="0">
                <a:solidFill>
                  <a:srgbClr val="1B272C"/>
                </a:solidFill>
              </a:rPr>
              <a:t>process</a:t>
            </a:r>
            <a:endParaRPr lang="fi-FI" sz="1600" dirty="0">
              <a:solidFill>
                <a:srgbClr val="1B272C"/>
              </a:solidFill>
            </a:endParaRPr>
          </a:p>
          <a:p>
            <a:pPr fontAlgn="auto">
              <a:spcBef>
                <a:spcPts val="0"/>
              </a:spcBef>
              <a:spcAft>
                <a:spcPts val="0"/>
              </a:spcAft>
            </a:pPr>
            <a:endParaRPr lang="fi-FI" sz="1800" dirty="0" smtClean="0">
              <a:solidFill>
                <a:srgbClr val="1B272C"/>
              </a:solidFill>
            </a:endParaRPr>
          </a:p>
          <a:p>
            <a:pPr fontAlgn="auto">
              <a:spcBef>
                <a:spcPts val="0"/>
              </a:spcBef>
              <a:spcAft>
                <a:spcPts val="0"/>
              </a:spcAft>
            </a:pPr>
            <a:r>
              <a:rPr lang="fi-FI" sz="1800" b="1" dirty="0" err="1" smtClean="0">
                <a:solidFill>
                  <a:srgbClr val="1B272C"/>
                </a:solidFill>
              </a:rPr>
              <a:t>Site</a:t>
            </a:r>
            <a:r>
              <a:rPr lang="fi-FI" sz="1800" b="1" dirty="0" smtClean="0">
                <a:solidFill>
                  <a:srgbClr val="1B272C"/>
                </a:solidFill>
              </a:rPr>
              <a:t> </a:t>
            </a:r>
            <a:r>
              <a:rPr lang="fi-FI" sz="1800" b="1" dirty="0" err="1" smtClean="0">
                <a:solidFill>
                  <a:srgbClr val="1B272C"/>
                </a:solidFill>
              </a:rPr>
              <a:t>visit</a:t>
            </a:r>
            <a:r>
              <a:rPr lang="fi-FI" sz="1800" b="1" dirty="0" smtClean="0">
                <a:solidFill>
                  <a:srgbClr val="1B272C"/>
                </a:solidFill>
              </a:rPr>
              <a:t> </a:t>
            </a:r>
            <a:endParaRPr lang="fi-FI" sz="1800" b="1" dirty="0">
              <a:solidFill>
                <a:srgbClr val="1B272C"/>
              </a:solidFill>
            </a:endParaRPr>
          </a:p>
          <a:p>
            <a:pPr lvl="1" fontAlgn="auto">
              <a:spcBef>
                <a:spcPts val="0"/>
              </a:spcBef>
              <a:spcAft>
                <a:spcPts val="0"/>
              </a:spcAft>
              <a:buFont typeface="Arial" pitchFamily="34" charset="0"/>
              <a:buChar char="•"/>
            </a:pPr>
            <a:r>
              <a:rPr lang="fi-FI" sz="1600" dirty="0" err="1" smtClean="0">
                <a:solidFill>
                  <a:srgbClr val="1B272C"/>
                </a:solidFill>
              </a:rPr>
              <a:t>Should</a:t>
            </a:r>
            <a:r>
              <a:rPr lang="fi-FI" sz="1600" dirty="0" smtClean="0">
                <a:solidFill>
                  <a:srgbClr val="1B272C"/>
                </a:solidFill>
              </a:rPr>
              <a:t> </a:t>
            </a:r>
            <a:r>
              <a:rPr lang="fi-FI" sz="1600" dirty="0" err="1" smtClean="0">
                <a:solidFill>
                  <a:srgbClr val="1B272C"/>
                </a:solidFill>
              </a:rPr>
              <a:t>be</a:t>
            </a:r>
            <a:r>
              <a:rPr lang="fi-FI" sz="1600" dirty="0" smtClean="0">
                <a:solidFill>
                  <a:srgbClr val="1B272C"/>
                </a:solidFill>
              </a:rPr>
              <a:t> </a:t>
            </a:r>
            <a:r>
              <a:rPr lang="fi-FI" sz="1600" dirty="0" err="1" smtClean="0">
                <a:solidFill>
                  <a:srgbClr val="1B272C"/>
                </a:solidFill>
              </a:rPr>
              <a:t>well-planned</a:t>
            </a:r>
            <a:r>
              <a:rPr lang="fi-FI" sz="1600" dirty="0" smtClean="0">
                <a:solidFill>
                  <a:srgbClr val="1B272C"/>
                </a:solidFill>
              </a:rPr>
              <a:t> and </a:t>
            </a:r>
            <a:r>
              <a:rPr lang="fi-FI" sz="1600" dirty="0" err="1" smtClean="0">
                <a:solidFill>
                  <a:srgbClr val="1B272C"/>
                </a:solidFill>
              </a:rPr>
              <a:t>comprehensive</a:t>
            </a:r>
            <a:endParaRPr lang="fi-FI" sz="1600" dirty="0" smtClean="0">
              <a:solidFill>
                <a:srgbClr val="1B272C"/>
              </a:solidFill>
            </a:endParaRPr>
          </a:p>
          <a:p>
            <a:pPr lvl="1" fontAlgn="auto">
              <a:spcBef>
                <a:spcPts val="0"/>
              </a:spcBef>
              <a:spcAft>
                <a:spcPts val="0"/>
              </a:spcAft>
              <a:buFont typeface="Arial" pitchFamily="34" charset="0"/>
              <a:buChar char="•"/>
            </a:pPr>
            <a:r>
              <a:rPr lang="fi-FI" sz="1600" dirty="0" err="1" smtClean="0">
                <a:solidFill>
                  <a:srgbClr val="1B272C"/>
                </a:solidFill>
              </a:rPr>
              <a:t>Should</a:t>
            </a:r>
            <a:r>
              <a:rPr lang="fi-FI" sz="1600" dirty="0" smtClean="0">
                <a:solidFill>
                  <a:srgbClr val="1B272C"/>
                </a:solidFill>
              </a:rPr>
              <a:t> </a:t>
            </a:r>
            <a:r>
              <a:rPr lang="fi-FI" sz="1600" dirty="0" err="1" smtClean="0">
                <a:solidFill>
                  <a:srgbClr val="1B272C"/>
                </a:solidFill>
              </a:rPr>
              <a:t>focus</a:t>
            </a:r>
            <a:r>
              <a:rPr lang="fi-FI" sz="1600" dirty="0" smtClean="0">
                <a:solidFill>
                  <a:srgbClr val="1B272C"/>
                </a:solidFill>
              </a:rPr>
              <a:t> on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right</a:t>
            </a:r>
            <a:r>
              <a:rPr lang="fi-FI" sz="1600" dirty="0" smtClean="0">
                <a:solidFill>
                  <a:srgbClr val="1B272C"/>
                </a:solidFill>
              </a:rPr>
              <a:t> and </a:t>
            </a:r>
            <a:r>
              <a:rPr lang="fi-FI" sz="1600" dirty="0" err="1" smtClean="0">
                <a:solidFill>
                  <a:srgbClr val="1B272C"/>
                </a:solidFill>
              </a:rPr>
              <a:t>important</a:t>
            </a:r>
            <a:r>
              <a:rPr lang="fi-FI" sz="1600" dirty="0" smtClean="0">
                <a:solidFill>
                  <a:srgbClr val="1B272C"/>
                </a:solidFill>
              </a:rPr>
              <a:t> </a:t>
            </a:r>
            <a:r>
              <a:rPr lang="fi-FI" sz="1600" dirty="0" err="1" smtClean="0">
                <a:solidFill>
                  <a:srgbClr val="1B272C"/>
                </a:solidFill>
              </a:rPr>
              <a:t>issues</a:t>
            </a:r>
            <a:endParaRPr lang="fi-FI" sz="1600" dirty="0" smtClean="0">
              <a:solidFill>
                <a:srgbClr val="1B272C"/>
              </a:solidFill>
            </a:endParaRPr>
          </a:p>
          <a:p>
            <a:pPr lvl="1" fontAlgn="auto">
              <a:spcBef>
                <a:spcPts val="0"/>
              </a:spcBef>
              <a:spcAft>
                <a:spcPts val="0"/>
              </a:spcAft>
              <a:buFont typeface="Arial" pitchFamily="34" charset="0"/>
              <a:buChar char="•"/>
            </a:pPr>
            <a:r>
              <a:rPr lang="fi-FI" sz="1600" dirty="0" smtClean="0">
                <a:solidFill>
                  <a:srgbClr val="1B272C"/>
                </a:solidFill>
              </a:rPr>
              <a:t>Is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key</a:t>
            </a:r>
            <a:r>
              <a:rPr lang="fi-FI" sz="1600" dirty="0" smtClean="0">
                <a:solidFill>
                  <a:srgbClr val="1B272C"/>
                </a:solidFill>
              </a:rPr>
              <a:t> </a:t>
            </a:r>
            <a:r>
              <a:rPr lang="fi-FI" sz="1600" dirty="0" err="1">
                <a:solidFill>
                  <a:srgbClr val="1B272C"/>
                </a:solidFill>
              </a:rPr>
              <a:t>element</a:t>
            </a:r>
            <a:r>
              <a:rPr lang="fi-FI" sz="1600" dirty="0">
                <a:solidFill>
                  <a:srgbClr val="1B272C"/>
                </a:solidFill>
              </a:rPr>
              <a:t> for </a:t>
            </a:r>
            <a:r>
              <a:rPr lang="fi-FI" sz="1600" dirty="0" err="1">
                <a:solidFill>
                  <a:srgbClr val="1B272C"/>
                </a:solidFill>
              </a:rPr>
              <a:t>the</a:t>
            </a:r>
            <a:r>
              <a:rPr lang="fi-FI" sz="1600" dirty="0">
                <a:solidFill>
                  <a:srgbClr val="1B272C"/>
                </a:solidFill>
              </a:rPr>
              <a:t> </a:t>
            </a:r>
            <a:r>
              <a:rPr lang="fi-FI" sz="1600" dirty="0" err="1">
                <a:solidFill>
                  <a:srgbClr val="1B272C"/>
                </a:solidFill>
              </a:rPr>
              <a:t>success</a:t>
            </a:r>
            <a:r>
              <a:rPr lang="fi-FI" sz="1600" dirty="0">
                <a:solidFill>
                  <a:srgbClr val="1B272C"/>
                </a:solidFill>
              </a:rPr>
              <a:t> of </a:t>
            </a:r>
            <a:r>
              <a:rPr lang="fi-FI" sz="1600" dirty="0" err="1">
                <a:solidFill>
                  <a:srgbClr val="1B272C"/>
                </a:solidFill>
              </a:rPr>
              <a:t>the</a:t>
            </a:r>
            <a:r>
              <a:rPr lang="fi-FI" sz="1600" dirty="0">
                <a:solidFill>
                  <a:srgbClr val="1B272C"/>
                </a:solidFill>
              </a:rPr>
              <a:t> </a:t>
            </a:r>
            <a:r>
              <a:rPr lang="fi-FI" sz="1600" dirty="0" err="1">
                <a:solidFill>
                  <a:srgbClr val="1B272C"/>
                </a:solidFill>
              </a:rPr>
              <a:t>whole</a:t>
            </a:r>
            <a:r>
              <a:rPr lang="fi-FI" sz="1600" dirty="0">
                <a:solidFill>
                  <a:srgbClr val="1B272C"/>
                </a:solidFill>
              </a:rPr>
              <a:t> </a:t>
            </a:r>
            <a:r>
              <a:rPr lang="fi-FI" sz="1600" dirty="0" err="1" smtClean="0">
                <a:solidFill>
                  <a:srgbClr val="1B272C"/>
                </a:solidFill>
              </a:rPr>
              <a:t>process</a:t>
            </a:r>
            <a:endParaRPr lang="fi-FI" sz="1600" dirty="0">
              <a:solidFill>
                <a:srgbClr val="1B272C"/>
              </a:solidFill>
            </a:endParaRPr>
          </a:p>
          <a:p>
            <a:pPr marL="249750" indent="-285750" fontAlgn="auto">
              <a:spcBef>
                <a:spcPts val="0"/>
              </a:spcBef>
              <a:spcAft>
                <a:spcPts val="0"/>
              </a:spcAft>
            </a:pPr>
            <a:endParaRPr lang="fi-FI" sz="1800" dirty="0" smtClean="0">
              <a:solidFill>
                <a:srgbClr val="1B272C"/>
              </a:solidFill>
            </a:endParaRPr>
          </a:p>
          <a:p>
            <a:pPr marL="249750" indent="-285750" fontAlgn="auto">
              <a:spcBef>
                <a:spcPts val="0"/>
              </a:spcBef>
              <a:spcAft>
                <a:spcPts val="0"/>
              </a:spcAft>
            </a:pPr>
            <a:r>
              <a:rPr lang="fi-FI" sz="1800" b="1" dirty="0" err="1" smtClean="0">
                <a:solidFill>
                  <a:srgbClr val="1B272C"/>
                </a:solidFill>
              </a:rPr>
              <a:t>Fair</a:t>
            </a:r>
            <a:r>
              <a:rPr lang="fi-FI" sz="1800" b="1" dirty="0" smtClean="0">
                <a:solidFill>
                  <a:srgbClr val="1B272C"/>
                </a:solidFill>
              </a:rPr>
              <a:t> </a:t>
            </a:r>
            <a:r>
              <a:rPr lang="fi-FI" sz="1800" b="1" dirty="0" err="1" smtClean="0">
                <a:solidFill>
                  <a:srgbClr val="1B272C"/>
                </a:solidFill>
              </a:rPr>
              <a:t>decision-making</a:t>
            </a:r>
            <a:r>
              <a:rPr lang="fi-FI" sz="1800" b="1" dirty="0" smtClean="0">
                <a:solidFill>
                  <a:srgbClr val="1B272C"/>
                </a:solidFill>
              </a:rPr>
              <a:t> </a:t>
            </a:r>
            <a:r>
              <a:rPr lang="fi-FI" sz="1800" b="1" dirty="0" err="1" smtClean="0">
                <a:solidFill>
                  <a:srgbClr val="1B272C"/>
                </a:solidFill>
              </a:rPr>
              <a:t>regarding</a:t>
            </a:r>
            <a:r>
              <a:rPr lang="fi-FI" sz="1800" b="1" dirty="0" smtClean="0">
                <a:solidFill>
                  <a:srgbClr val="1B272C"/>
                </a:solidFill>
              </a:rPr>
              <a:t> </a:t>
            </a:r>
            <a:r>
              <a:rPr lang="fi-FI" sz="1800" b="1" dirty="0" err="1" smtClean="0">
                <a:solidFill>
                  <a:srgbClr val="1B272C"/>
                </a:solidFill>
              </a:rPr>
              <a:t>the</a:t>
            </a:r>
            <a:r>
              <a:rPr lang="fi-FI" sz="1800" b="1" dirty="0" smtClean="0">
                <a:solidFill>
                  <a:srgbClr val="1B272C"/>
                </a:solidFill>
              </a:rPr>
              <a:t> </a:t>
            </a:r>
            <a:r>
              <a:rPr lang="fi-FI" sz="1800" b="1" dirty="0" err="1" smtClean="0">
                <a:solidFill>
                  <a:srgbClr val="1B272C"/>
                </a:solidFill>
              </a:rPr>
              <a:t>outcome</a:t>
            </a:r>
            <a:r>
              <a:rPr lang="fi-FI" sz="1800" b="1" dirty="0" smtClean="0">
                <a:solidFill>
                  <a:srgbClr val="1B272C"/>
                </a:solidFill>
              </a:rPr>
              <a:t> of </a:t>
            </a:r>
            <a:r>
              <a:rPr lang="fi-FI" sz="1800" b="1" dirty="0" err="1" smtClean="0">
                <a:solidFill>
                  <a:srgbClr val="1B272C"/>
                </a:solidFill>
              </a:rPr>
              <a:t>audit</a:t>
            </a:r>
            <a:endParaRPr lang="fi-FI" sz="1800" b="1" dirty="0">
              <a:solidFill>
                <a:srgbClr val="1B272C"/>
              </a:solidFill>
            </a:endParaRPr>
          </a:p>
          <a:p>
            <a:pPr lvl="1" fontAlgn="auto">
              <a:spcBef>
                <a:spcPts val="0"/>
              </a:spcBef>
              <a:spcAft>
                <a:spcPts val="0"/>
              </a:spcAft>
            </a:pPr>
            <a:r>
              <a:rPr lang="fi-FI" sz="1600" dirty="0" smtClean="0">
                <a:solidFill>
                  <a:srgbClr val="1B272C"/>
                </a:solidFill>
              </a:rPr>
              <a:t>Is </a:t>
            </a:r>
            <a:r>
              <a:rPr lang="fi-FI" sz="1600" dirty="0" err="1" smtClean="0">
                <a:solidFill>
                  <a:srgbClr val="1B272C"/>
                </a:solidFill>
              </a:rPr>
              <a:t>based</a:t>
            </a:r>
            <a:r>
              <a:rPr lang="fi-FI" sz="1600" dirty="0" smtClean="0">
                <a:solidFill>
                  <a:srgbClr val="1B272C"/>
                </a:solidFill>
              </a:rPr>
              <a:t> on </a:t>
            </a:r>
            <a:r>
              <a:rPr lang="fi-FI" sz="1600" dirty="0" err="1" smtClean="0">
                <a:solidFill>
                  <a:srgbClr val="1B272C"/>
                </a:solidFill>
              </a:rPr>
              <a:t>systematic</a:t>
            </a:r>
            <a:r>
              <a:rPr lang="fi-FI" sz="1600" dirty="0" smtClean="0">
                <a:solidFill>
                  <a:srgbClr val="1B272C"/>
                </a:solidFill>
              </a:rPr>
              <a:t> </a:t>
            </a:r>
            <a:r>
              <a:rPr lang="fi-FI" sz="1600" dirty="0" err="1" smtClean="0">
                <a:solidFill>
                  <a:srgbClr val="1B272C"/>
                </a:solidFill>
              </a:rPr>
              <a:t>application</a:t>
            </a:r>
            <a:r>
              <a:rPr lang="fi-FI" sz="1600" dirty="0" smtClean="0">
                <a:solidFill>
                  <a:srgbClr val="1B272C"/>
                </a:solidFill>
              </a:rPr>
              <a:t> of </a:t>
            </a:r>
            <a:r>
              <a:rPr lang="fi-FI" sz="1600" dirty="0" err="1" smtClean="0">
                <a:solidFill>
                  <a:srgbClr val="1B272C"/>
                </a:solidFill>
              </a:rPr>
              <a:t>the</a:t>
            </a:r>
            <a:r>
              <a:rPr lang="fi-FI" sz="1600" dirty="0" smtClean="0">
                <a:solidFill>
                  <a:srgbClr val="1B272C"/>
                </a:solidFill>
              </a:rPr>
              <a:t> </a:t>
            </a:r>
            <a:r>
              <a:rPr lang="fi-FI" sz="1600" dirty="0" err="1" smtClean="0">
                <a:solidFill>
                  <a:srgbClr val="1B272C"/>
                </a:solidFill>
              </a:rPr>
              <a:t>criteria</a:t>
            </a:r>
            <a:r>
              <a:rPr lang="fi-FI" sz="1600" dirty="0" smtClean="0">
                <a:solidFill>
                  <a:srgbClr val="1B272C"/>
                </a:solidFill>
              </a:rPr>
              <a:t> and </a:t>
            </a:r>
            <a:r>
              <a:rPr lang="fi-FI" sz="1600" dirty="0" err="1" smtClean="0">
                <a:solidFill>
                  <a:srgbClr val="1B272C"/>
                </a:solidFill>
              </a:rPr>
              <a:t>consistent</a:t>
            </a:r>
            <a:r>
              <a:rPr lang="fi-FI" sz="1600" dirty="0" smtClean="0">
                <a:solidFill>
                  <a:srgbClr val="1B272C"/>
                </a:solidFill>
              </a:rPr>
              <a:t> </a:t>
            </a:r>
            <a:r>
              <a:rPr lang="fi-FI" sz="1600" dirty="0" err="1" smtClean="0">
                <a:solidFill>
                  <a:srgbClr val="1B272C"/>
                </a:solidFill>
              </a:rPr>
              <a:t>evaluation</a:t>
            </a:r>
            <a:r>
              <a:rPr lang="fi-FI" sz="1600" dirty="0" smtClean="0">
                <a:solidFill>
                  <a:srgbClr val="1B272C"/>
                </a:solidFill>
              </a:rPr>
              <a:t> </a:t>
            </a:r>
            <a:r>
              <a:rPr lang="fi-FI" sz="1600" dirty="0" err="1" smtClean="0">
                <a:solidFill>
                  <a:srgbClr val="1B272C"/>
                </a:solidFill>
              </a:rPr>
              <a:t>procedures</a:t>
            </a:r>
            <a:r>
              <a:rPr lang="fi-FI" sz="1600" dirty="0" smtClean="0">
                <a:solidFill>
                  <a:srgbClr val="1B272C"/>
                </a:solidFill>
              </a:rPr>
              <a:t>,</a:t>
            </a:r>
          </a:p>
          <a:p>
            <a:pPr lvl="1" fontAlgn="auto">
              <a:spcBef>
                <a:spcPts val="0"/>
              </a:spcBef>
              <a:spcAft>
                <a:spcPts val="0"/>
              </a:spcAft>
            </a:pPr>
            <a:r>
              <a:rPr lang="fi-FI" sz="1600" dirty="0" err="1" smtClean="0">
                <a:solidFill>
                  <a:srgbClr val="1B272C"/>
                </a:solidFill>
              </a:rPr>
              <a:t>High-quality</a:t>
            </a:r>
            <a:r>
              <a:rPr lang="fi-FI" sz="1600" dirty="0" smtClean="0">
                <a:solidFill>
                  <a:srgbClr val="1B272C"/>
                </a:solidFill>
              </a:rPr>
              <a:t> </a:t>
            </a:r>
            <a:r>
              <a:rPr lang="fi-FI" sz="1600" dirty="0" err="1" smtClean="0">
                <a:solidFill>
                  <a:srgbClr val="1B272C"/>
                </a:solidFill>
              </a:rPr>
              <a:t>reports</a:t>
            </a:r>
            <a:endParaRPr lang="fi-FI" sz="1600" dirty="0" smtClean="0">
              <a:solidFill>
                <a:srgbClr val="1B272C"/>
              </a:solidFill>
            </a:endParaRPr>
          </a:p>
          <a:p>
            <a:pPr marL="914400" lvl="2" indent="0" fontAlgn="auto">
              <a:spcBef>
                <a:spcPts val="0"/>
              </a:spcBef>
              <a:spcAft>
                <a:spcPts val="0"/>
              </a:spcAft>
              <a:buNone/>
            </a:pPr>
            <a:r>
              <a:rPr lang="fi-FI" sz="1600" i="1" dirty="0" err="1" smtClean="0">
                <a:solidFill>
                  <a:srgbClr val="1B272C"/>
                </a:solidFill>
              </a:rPr>
              <a:t>Ensuring</a:t>
            </a:r>
            <a:r>
              <a:rPr lang="fi-FI" sz="1600" i="1" dirty="0" smtClean="0">
                <a:solidFill>
                  <a:srgbClr val="1B272C"/>
                </a:solidFill>
              </a:rPr>
              <a:t> </a:t>
            </a:r>
            <a:r>
              <a:rPr lang="fi-FI" sz="1600" i="1" dirty="0" err="1" smtClean="0">
                <a:solidFill>
                  <a:srgbClr val="1B272C"/>
                </a:solidFill>
              </a:rPr>
              <a:t>equal</a:t>
            </a:r>
            <a:r>
              <a:rPr lang="fi-FI" sz="1600" i="1" dirty="0" smtClean="0">
                <a:solidFill>
                  <a:srgbClr val="1B272C"/>
                </a:solidFill>
              </a:rPr>
              <a:t> </a:t>
            </a:r>
            <a:r>
              <a:rPr lang="fi-FI" sz="1600" i="1" dirty="0" err="1" smtClean="0">
                <a:solidFill>
                  <a:srgbClr val="1B272C"/>
                </a:solidFill>
              </a:rPr>
              <a:t>treatment</a:t>
            </a:r>
            <a:r>
              <a:rPr lang="fi-FI" sz="1600" i="1" dirty="0" smtClean="0">
                <a:solidFill>
                  <a:srgbClr val="1B272C"/>
                </a:solidFill>
              </a:rPr>
              <a:t> of </a:t>
            </a:r>
            <a:r>
              <a:rPr lang="fi-FI" sz="1600" i="1" dirty="0" err="1" smtClean="0">
                <a:solidFill>
                  <a:srgbClr val="1B272C"/>
                </a:solidFill>
              </a:rPr>
              <a:t>the</a:t>
            </a:r>
            <a:r>
              <a:rPr lang="fi-FI" sz="1600" i="1" dirty="0" smtClean="0">
                <a:solidFill>
                  <a:srgbClr val="1B272C"/>
                </a:solidFill>
              </a:rPr>
              <a:t> </a:t>
            </a:r>
            <a:r>
              <a:rPr lang="fi-FI" sz="1600" i="1" dirty="0" err="1" smtClean="0">
                <a:solidFill>
                  <a:srgbClr val="1B272C"/>
                </a:solidFill>
              </a:rPr>
              <a:t>audited</a:t>
            </a:r>
            <a:r>
              <a:rPr lang="fi-FI" sz="1600" i="1" dirty="0" smtClean="0">
                <a:solidFill>
                  <a:srgbClr val="1B272C"/>
                </a:solidFill>
              </a:rPr>
              <a:t> </a:t>
            </a:r>
            <a:r>
              <a:rPr lang="fi-FI" sz="1600" i="1" dirty="0" err="1" smtClean="0">
                <a:solidFill>
                  <a:srgbClr val="1B272C"/>
                </a:solidFill>
              </a:rPr>
              <a:t>institutions</a:t>
            </a:r>
            <a:r>
              <a:rPr lang="fi-FI" sz="1600" i="1" dirty="0" smtClean="0">
                <a:solidFill>
                  <a:srgbClr val="1B272C"/>
                </a:solidFill>
              </a:rPr>
              <a:t>!</a:t>
            </a:r>
          </a:p>
          <a:p>
            <a:pPr fontAlgn="auto">
              <a:spcBef>
                <a:spcPts val="0"/>
              </a:spcBef>
              <a:spcAft>
                <a:spcPts val="0"/>
              </a:spcAft>
            </a:pPr>
            <a:endParaRPr lang="fi-FI" sz="1800" dirty="0" smtClean="0">
              <a:solidFill>
                <a:srgbClr val="1B272C"/>
              </a:solidFill>
            </a:endParaRPr>
          </a:p>
          <a:p>
            <a:pPr fontAlgn="auto">
              <a:spcBef>
                <a:spcPts val="0"/>
              </a:spcBef>
              <a:spcAft>
                <a:spcPts val="0"/>
              </a:spcAft>
            </a:pPr>
            <a:endParaRPr lang="fi-FI" sz="1800" dirty="0">
              <a:solidFill>
                <a:srgbClr val="1B272C"/>
              </a:solidFill>
            </a:endParaRPr>
          </a:p>
          <a:p>
            <a:pPr marL="0" indent="0" fontAlgn="auto">
              <a:spcBef>
                <a:spcPts val="0"/>
              </a:spcBef>
              <a:spcAft>
                <a:spcPts val="0"/>
              </a:spcAft>
              <a:buNone/>
            </a:pPr>
            <a:endParaRPr lang="fi-FI" sz="1800" dirty="0">
              <a:solidFill>
                <a:srgbClr val="1B272C"/>
              </a:solidFill>
            </a:endParaRPr>
          </a:p>
          <a:p>
            <a:pPr marL="0" indent="0" fontAlgn="auto">
              <a:spcBef>
                <a:spcPts val="0"/>
              </a:spcBef>
              <a:spcAft>
                <a:spcPts val="0"/>
              </a:spcAft>
              <a:buNone/>
            </a:pPr>
            <a:endParaRPr lang="fi-FI" sz="1800" dirty="0" smtClean="0">
              <a:solidFill>
                <a:srgbClr val="1B272C"/>
              </a:solidFill>
            </a:endParaRPr>
          </a:p>
          <a:p>
            <a:pPr marL="0" indent="0" fontAlgn="auto">
              <a:spcBef>
                <a:spcPts val="0"/>
              </a:spcBef>
              <a:spcAft>
                <a:spcPts val="0"/>
              </a:spcAft>
              <a:buNone/>
            </a:pPr>
            <a:endParaRPr lang="fi-FI" sz="1800" dirty="0">
              <a:solidFill>
                <a:srgbClr val="1B272C"/>
              </a:solidFill>
            </a:endParaRPr>
          </a:p>
          <a:p>
            <a:pPr lvl="0" eaLnBrk="1" fontAlgn="auto" hangingPunct="1">
              <a:spcBef>
                <a:spcPts val="0"/>
              </a:spcBef>
              <a:spcAft>
                <a:spcPts val="0"/>
              </a:spcAft>
              <a:buFont typeface="Arial" pitchFamily="34" charset="0"/>
              <a:buChar char="•"/>
            </a:pPr>
            <a:endParaRPr lang="fi-FI" sz="1800" dirty="0">
              <a:solidFill>
                <a:srgbClr val="1B272C"/>
              </a:solidFill>
            </a:endParaRPr>
          </a:p>
        </p:txBody>
      </p:sp>
    </p:spTree>
    <p:extLst>
      <p:ext uri="{BB962C8B-B14F-4D97-AF65-F5344CB8AC3E}">
        <p14:creationId xmlns:p14="http://schemas.microsoft.com/office/powerpoint/2010/main" val="22561978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18487" cy="779462"/>
          </a:xfrm>
        </p:spPr>
        <p:txBody>
          <a:bodyPr rtlCol="0">
            <a:normAutofit/>
          </a:bodyPr>
          <a:lstStyle/>
          <a:p>
            <a:pPr eaLnBrk="1" fontAlgn="auto" hangingPunct="1">
              <a:spcAft>
                <a:spcPts val="0"/>
              </a:spcAft>
              <a:defRPr/>
            </a:pPr>
            <a:r>
              <a:rPr lang="sv-FI" sz="2900" b="1" dirty="0" err="1" smtClean="0"/>
              <a:t>Conclusions</a:t>
            </a:r>
            <a:r>
              <a:rPr lang="sv-FI" sz="2900" b="1" dirty="0" smtClean="0"/>
              <a:t>		</a:t>
            </a:r>
            <a:endParaRPr lang="en-GB" sz="2900" dirty="0"/>
          </a:p>
        </p:txBody>
      </p:sp>
      <p:sp>
        <p:nvSpPr>
          <p:cNvPr id="18435" name="Content Placeholder 4"/>
          <p:cNvSpPr>
            <a:spLocks noGrp="1"/>
          </p:cNvSpPr>
          <p:nvPr>
            <p:ph idx="1"/>
          </p:nvPr>
        </p:nvSpPr>
        <p:spPr>
          <a:xfrm>
            <a:off x="467544" y="1268760"/>
            <a:ext cx="8229600" cy="5040559"/>
          </a:xfrm>
        </p:spPr>
        <p:txBody>
          <a:bodyPr>
            <a:normAutofit/>
          </a:bodyPr>
          <a:lstStyle/>
          <a:p>
            <a:pPr lvl="0" fontAlgn="auto">
              <a:spcBef>
                <a:spcPts val="0"/>
              </a:spcBef>
              <a:spcAft>
                <a:spcPts val="0"/>
              </a:spcAft>
              <a:buFont typeface="Arial" pitchFamily="34" charset="0"/>
              <a:buChar char="•"/>
            </a:pPr>
            <a:r>
              <a:rPr lang="fi-FI" sz="1800" dirty="0" err="1" smtClean="0">
                <a:solidFill>
                  <a:srgbClr val="1B272C"/>
                </a:solidFill>
              </a:rPr>
              <a:t>Experienced</a:t>
            </a:r>
            <a:r>
              <a:rPr lang="fi-FI" sz="1800" dirty="0" smtClean="0">
                <a:solidFill>
                  <a:srgbClr val="1B272C"/>
                </a:solidFill>
              </a:rPr>
              <a:t> </a:t>
            </a:r>
            <a:r>
              <a:rPr lang="fi-FI" sz="1800" dirty="0" err="1" smtClean="0">
                <a:solidFill>
                  <a:srgbClr val="1B272C"/>
                </a:solidFill>
              </a:rPr>
              <a:t>actor</a:t>
            </a:r>
            <a:r>
              <a:rPr lang="fi-FI" sz="1800" dirty="0" smtClean="0">
                <a:solidFill>
                  <a:srgbClr val="1B272C"/>
                </a:solidFill>
              </a:rPr>
              <a:t> in </a:t>
            </a:r>
            <a:r>
              <a:rPr lang="fi-FI" sz="1800" dirty="0" err="1" smtClean="0">
                <a:solidFill>
                  <a:srgbClr val="1B272C"/>
                </a:solidFill>
              </a:rPr>
              <a:t>institutional</a:t>
            </a:r>
            <a:r>
              <a:rPr lang="fi-FI" sz="1800" dirty="0" smtClean="0">
                <a:solidFill>
                  <a:srgbClr val="1B272C"/>
                </a:solidFill>
              </a:rPr>
              <a:t> </a:t>
            </a:r>
            <a:r>
              <a:rPr lang="fi-FI" sz="1800" dirty="0" err="1" smtClean="0">
                <a:solidFill>
                  <a:srgbClr val="1B272C"/>
                </a:solidFill>
              </a:rPr>
              <a:t>audits</a:t>
            </a:r>
            <a:r>
              <a:rPr lang="fi-FI" sz="1800" dirty="0" smtClean="0">
                <a:solidFill>
                  <a:srgbClr val="1B272C"/>
                </a:solidFill>
              </a:rPr>
              <a:t>: </a:t>
            </a:r>
            <a:r>
              <a:rPr lang="fi-FI" sz="1800" dirty="0">
                <a:solidFill>
                  <a:srgbClr val="1B272C"/>
                </a:solidFill>
              </a:rPr>
              <a:t>Full </a:t>
            </a:r>
            <a:r>
              <a:rPr lang="fi-FI" sz="1800" dirty="0" err="1">
                <a:solidFill>
                  <a:srgbClr val="1B272C"/>
                </a:solidFill>
              </a:rPr>
              <a:t>cycle</a:t>
            </a:r>
            <a:r>
              <a:rPr lang="fi-FI" sz="1800" dirty="0">
                <a:solidFill>
                  <a:srgbClr val="1B272C"/>
                </a:solidFill>
              </a:rPr>
              <a:t> of </a:t>
            </a:r>
            <a:r>
              <a:rPr lang="fi-FI" sz="1800" dirty="0" err="1">
                <a:solidFill>
                  <a:srgbClr val="1B272C"/>
                </a:solidFill>
              </a:rPr>
              <a:t>audits</a:t>
            </a:r>
            <a:r>
              <a:rPr lang="fi-FI" sz="1800" dirty="0">
                <a:solidFill>
                  <a:srgbClr val="1B272C"/>
                </a:solidFill>
              </a:rPr>
              <a:t> </a:t>
            </a:r>
            <a:r>
              <a:rPr lang="fi-FI" sz="1800" dirty="0" err="1">
                <a:solidFill>
                  <a:srgbClr val="1B272C"/>
                </a:solidFill>
              </a:rPr>
              <a:t>conducted</a:t>
            </a:r>
            <a:r>
              <a:rPr lang="fi-FI" sz="1800" dirty="0">
                <a:solidFill>
                  <a:srgbClr val="1B272C"/>
                </a:solidFill>
              </a:rPr>
              <a:t> </a:t>
            </a:r>
            <a:r>
              <a:rPr lang="fi-FI" sz="1800" dirty="0" err="1">
                <a:solidFill>
                  <a:srgbClr val="1B272C"/>
                </a:solidFill>
              </a:rPr>
              <a:t>during</a:t>
            </a:r>
            <a:r>
              <a:rPr lang="fi-FI" sz="1800" dirty="0">
                <a:solidFill>
                  <a:srgbClr val="1B272C"/>
                </a:solidFill>
              </a:rPr>
              <a:t> </a:t>
            </a:r>
            <a:r>
              <a:rPr lang="fi-FI" sz="1800" dirty="0" err="1">
                <a:solidFill>
                  <a:srgbClr val="1B272C"/>
                </a:solidFill>
              </a:rPr>
              <a:t>the</a:t>
            </a:r>
            <a:r>
              <a:rPr lang="fi-FI" sz="1800" dirty="0">
                <a:solidFill>
                  <a:srgbClr val="1B272C"/>
                </a:solidFill>
              </a:rPr>
              <a:t> </a:t>
            </a:r>
            <a:r>
              <a:rPr lang="fi-FI" sz="1800" dirty="0" err="1">
                <a:solidFill>
                  <a:srgbClr val="1B272C"/>
                </a:solidFill>
              </a:rPr>
              <a:t>years</a:t>
            </a:r>
            <a:r>
              <a:rPr lang="fi-FI" sz="1800" dirty="0">
                <a:solidFill>
                  <a:srgbClr val="1B272C"/>
                </a:solidFill>
              </a:rPr>
              <a:t> </a:t>
            </a:r>
            <a:r>
              <a:rPr lang="fi-FI" sz="1800" dirty="0" smtClean="0">
                <a:solidFill>
                  <a:srgbClr val="1B272C"/>
                </a:solidFill>
              </a:rPr>
              <a:t>2005-2012; </a:t>
            </a:r>
            <a:r>
              <a:rPr lang="fi-FI" sz="1800" dirty="0" err="1" smtClean="0">
                <a:solidFill>
                  <a:srgbClr val="1B272C"/>
                </a:solidFill>
              </a:rPr>
              <a:t>the</a:t>
            </a:r>
            <a:r>
              <a:rPr lang="fi-FI" sz="1800" dirty="0" smtClean="0">
                <a:solidFill>
                  <a:srgbClr val="1B272C"/>
                </a:solidFill>
              </a:rPr>
              <a:t> </a:t>
            </a:r>
            <a:r>
              <a:rPr lang="fi-FI" sz="1800" dirty="0" err="1">
                <a:solidFill>
                  <a:srgbClr val="1B272C"/>
                </a:solidFill>
              </a:rPr>
              <a:t>second</a:t>
            </a:r>
            <a:r>
              <a:rPr lang="fi-FI" sz="1800" dirty="0">
                <a:solidFill>
                  <a:srgbClr val="1B272C"/>
                </a:solidFill>
              </a:rPr>
              <a:t> </a:t>
            </a:r>
            <a:r>
              <a:rPr lang="fi-FI" sz="1800" dirty="0" err="1">
                <a:solidFill>
                  <a:srgbClr val="1B272C"/>
                </a:solidFill>
              </a:rPr>
              <a:t>audit</a:t>
            </a:r>
            <a:r>
              <a:rPr lang="fi-FI" sz="1800" dirty="0">
                <a:solidFill>
                  <a:srgbClr val="1B272C"/>
                </a:solidFill>
              </a:rPr>
              <a:t> </a:t>
            </a:r>
            <a:r>
              <a:rPr lang="fi-FI" sz="1800" dirty="0" err="1">
                <a:solidFill>
                  <a:srgbClr val="1B272C"/>
                </a:solidFill>
              </a:rPr>
              <a:t>round</a:t>
            </a:r>
            <a:r>
              <a:rPr lang="fi-FI" sz="1800" dirty="0">
                <a:solidFill>
                  <a:srgbClr val="1B272C"/>
                </a:solidFill>
              </a:rPr>
              <a:t> </a:t>
            </a:r>
            <a:r>
              <a:rPr lang="fi-FI" sz="1800" dirty="0" err="1">
                <a:solidFill>
                  <a:srgbClr val="1B272C"/>
                </a:solidFill>
              </a:rPr>
              <a:t>going</a:t>
            </a:r>
            <a:r>
              <a:rPr lang="fi-FI" sz="1800" dirty="0">
                <a:solidFill>
                  <a:srgbClr val="1B272C"/>
                </a:solidFill>
              </a:rPr>
              <a:t> on (</a:t>
            </a:r>
            <a:r>
              <a:rPr lang="fi-FI" sz="1800" dirty="0" err="1">
                <a:solidFill>
                  <a:srgbClr val="1B272C"/>
                </a:solidFill>
              </a:rPr>
              <a:t>until</a:t>
            </a:r>
            <a:r>
              <a:rPr lang="fi-FI" sz="1800" dirty="0">
                <a:solidFill>
                  <a:srgbClr val="1B272C"/>
                </a:solidFill>
              </a:rPr>
              <a:t> 2018)</a:t>
            </a:r>
          </a:p>
          <a:p>
            <a:pPr lvl="1" fontAlgn="auto">
              <a:spcBef>
                <a:spcPts val="0"/>
              </a:spcBef>
              <a:spcAft>
                <a:spcPts val="0"/>
              </a:spcAft>
            </a:pPr>
            <a:r>
              <a:rPr lang="fi-FI" sz="1600" dirty="0">
                <a:solidFill>
                  <a:srgbClr val="1B272C"/>
                </a:solidFill>
              </a:rPr>
              <a:t>Feedback </a:t>
            </a:r>
            <a:r>
              <a:rPr lang="fi-FI" sz="1600" dirty="0" err="1">
                <a:solidFill>
                  <a:srgbClr val="1B272C"/>
                </a:solidFill>
              </a:rPr>
              <a:t>from</a:t>
            </a:r>
            <a:r>
              <a:rPr lang="fi-FI" sz="1600" dirty="0">
                <a:solidFill>
                  <a:srgbClr val="1B272C"/>
                </a:solidFill>
              </a:rPr>
              <a:t> </a:t>
            </a:r>
            <a:r>
              <a:rPr lang="fi-FI" sz="1600" dirty="0" err="1">
                <a:solidFill>
                  <a:srgbClr val="1B272C"/>
                </a:solidFill>
              </a:rPr>
              <a:t>the</a:t>
            </a:r>
            <a:r>
              <a:rPr lang="fi-FI" sz="1600" dirty="0">
                <a:solidFill>
                  <a:srgbClr val="1B272C"/>
                </a:solidFill>
              </a:rPr>
              <a:t> </a:t>
            </a:r>
            <a:r>
              <a:rPr lang="fi-FI" sz="1600" dirty="0" err="1">
                <a:solidFill>
                  <a:srgbClr val="1B272C"/>
                </a:solidFill>
              </a:rPr>
              <a:t>audited</a:t>
            </a:r>
            <a:r>
              <a:rPr lang="fi-FI" sz="1600" dirty="0">
                <a:solidFill>
                  <a:srgbClr val="1B272C"/>
                </a:solidFill>
              </a:rPr>
              <a:t> </a:t>
            </a:r>
            <a:r>
              <a:rPr lang="fi-FI" sz="1600" dirty="0" err="1">
                <a:solidFill>
                  <a:srgbClr val="1B272C"/>
                </a:solidFill>
              </a:rPr>
              <a:t>Finnish</a:t>
            </a:r>
            <a:r>
              <a:rPr lang="fi-FI" sz="1600" dirty="0">
                <a:solidFill>
                  <a:srgbClr val="1B272C"/>
                </a:solidFill>
              </a:rPr>
              <a:t> </a:t>
            </a:r>
            <a:r>
              <a:rPr lang="fi-FI" sz="1600" dirty="0" err="1">
                <a:solidFill>
                  <a:srgbClr val="1B272C"/>
                </a:solidFill>
              </a:rPr>
              <a:t>HEIs</a:t>
            </a:r>
            <a:r>
              <a:rPr lang="fi-FI" sz="1600" dirty="0">
                <a:solidFill>
                  <a:srgbClr val="1B272C"/>
                </a:solidFill>
              </a:rPr>
              <a:t> </a:t>
            </a:r>
            <a:r>
              <a:rPr lang="fi-FI" sz="1600" dirty="0" err="1">
                <a:solidFill>
                  <a:srgbClr val="1B272C"/>
                </a:solidFill>
              </a:rPr>
              <a:t>shows</a:t>
            </a:r>
            <a:r>
              <a:rPr lang="fi-FI" sz="1600" dirty="0">
                <a:solidFill>
                  <a:srgbClr val="1B272C"/>
                </a:solidFill>
              </a:rPr>
              <a:t> </a:t>
            </a:r>
            <a:r>
              <a:rPr lang="fi-FI" sz="1600" dirty="0" err="1">
                <a:solidFill>
                  <a:srgbClr val="1B272C"/>
                </a:solidFill>
              </a:rPr>
              <a:t>that</a:t>
            </a:r>
            <a:r>
              <a:rPr lang="fi-FI" sz="1600" dirty="0">
                <a:solidFill>
                  <a:srgbClr val="1B272C"/>
                </a:solidFill>
              </a:rPr>
              <a:t> </a:t>
            </a:r>
            <a:r>
              <a:rPr lang="fi-FI" sz="1600" dirty="0" err="1">
                <a:solidFill>
                  <a:srgbClr val="1B272C"/>
                </a:solidFill>
              </a:rPr>
              <a:t>they</a:t>
            </a:r>
            <a:r>
              <a:rPr lang="fi-FI" sz="1600" dirty="0">
                <a:solidFill>
                  <a:srgbClr val="1B272C"/>
                </a:solidFill>
              </a:rPr>
              <a:t> </a:t>
            </a:r>
            <a:r>
              <a:rPr lang="fi-FI" sz="1600" dirty="0" err="1">
                <a:solidFill>
                  <a:srgbClr val="1B272C"/>
                </a:solidFill>
              </a:rPr>
              <a:t>have</a:t>
            </a:r>
            <a:r>
              <a:rPr lang="fi-FI" sz="1600" dirty="0">
                <a:solidFill>
                  <a:srgbClr val="1B272C"/>
                </a:solidFill>
              </a:rPr>
              <a:t> </a:t>
            </a:r>
            <a:r>
              <a:rPr lang="fi-FI" sz="1600" dirty="0" err="1">
                <a:solidFill>
                  <a:srgbClr val="1B272C"/>
                </a:solidFill>
              </a:rPr>
              <a:t>been</a:t>
            </a:r>
            <a:r>
              <a:rPr lang="fi-FI" sz="1600" dirty="0">
                <a:solidFill>
                  <a:srgbClr val="1B272C"/>
                </a:solidFill>
              </a:rPr>
              <a:t> </a:t>
            </a:r>
            <a:r>
              <a:rPr lang="fi-FI" sz="1600" dirty="0" err="1">
                <a:solidFill>
                  <a:srgbClr val="1B272C"/>
                </a:solidFill>
              </a:rPr>
              <a:t>quite</a:t>
            </a:r>
            <a:r>
              <a:rPr lang="fi-FI" sz="1600" dirty="0">
                <a:solidFill>
                  <a:srgbClr val="1B272C"/>
                </a:solidFill>
              </a:rPr>
              <a:t> </a:t>
            </a:r>
            <a:r>
              <a:rPr lang="fi-FI" sz="1600" dirty="0" err="1">
                <a:solidFill>
                  <a:srgbClr val="1B272C"/>
                </a:solidFill>
              </a:rPr>
              <a:t>satisfied</a:t>
            </a:r>
            <a:r>
              <a:rPr lang="fi-FI" sz="1600" dirty="0">
                <a:solidFill>
                  <a:srgbClr val="1B272C"/>
                </a:solidFill>
              </a:rPr>
              <a:t> </a:t>
            </a:r>
            <a:r>
              <a:rPr lang="fi-FI" sz="1600" dirty="0" err="1">
                <a:solidFill>
                  <a:srgbClr val="1B272C"/>
                </a:solidFill>
              </a:rPr>
              <a:t>with</a:t>
            </a:r>
            <a:r>
              <a:rPr lang="fi-FI" sz="1600" dirty="0">
                <a:solidFill>
                  <a:srgbClr val="1B272C"/>
                </a:solidFill>
              </a:rPr>
              <a:t> </a:t>
            </a:r>
            <a:r>
              <a:rPr lang="fi-FI" sz="1600" dirty="0" err="1">
                <a:solidFill>
                  <a:srgbClr val="1B272C"/>
                </a:solidFill>
              </a:rPr>
              <a:t>the</a:t>
            </a:r>
            <a:r>
              <a:rPr lang="fi-FI" sz="1600" dirty="0">
                <a:solidFill>
                  <a:srgbClr val="1B272C"/>
                </a:solidFill>
              </a:rPr>
              <a:t> </a:t>
            </a:r>
            <a:r>
              <a:rPr lang="fi-FI" sz="1600" dirty="0" err="1">
                <a:solidFill>
                  <a:srgbClr val="1B272C"/>
                </a:solidFill>
              </a:rPr>
              <a:t>audits</a:t>
            </a:r>
            <a:endParaRPr lang="fi-FI" sz="1600" dirty="0">
              <a:solidFill>
                <a:srgbClr val="1B272C"/>
              </a:solidFill>
            </a:endParaRPr>
          </a:p>
          <a:p>
            <a:pPr lvl="1" fontAlgn="auto">
              <a:spcBef>
                <a:spcPts val="0"/>
              </a:spcBef>
              <a:spcAft>
                <a:spcPts val="0"/>
              </a:spcAft>
            </a:pPr>
            <a:r>
              <a:rPr lang="fi-FI" sz="1600" dirty="0">
                <a:solidFill>
                  <a:srgbClr val="1B272C"/>
                </a:solidFill>
              </a:rPr>
              <a:t>The </a:t>
            </a:r>
            <a:r>
              <a:rPr lang="fi-FI" sz="1600" dirty="0" err="1">
                <a:solidFill>
                  <a:srgbClr val="1B272C"/>
                </a:solidFill>
              </a:rPr>
              <a:t>model</a:t>
            </a:r>
            <a:r>
              <a:rPr lang="fi-FI" sz="1600" dirty="0">
                <a:solidFill>
                  <a:srgbClr val="1B272C"/>
                </a:solidFill>
              </a:rPr>
              <a:t> </a:t>
            </a:r>
            <a:r>
              <a:rPr lang="fi-FI" sz="1600" dirty="0" err="1">
                <a:solidFill>
                  <a:srgbClr val="1B272C"/>
                </a:solidFill>
              </a:rPr>
              <a:t>refined</a:t>
            </a:r>
            <a:r>
              <a:rPr lang="fi-FI" sz="1600" dirty="0">
                <a:solidFill>
                  <a:srgbClr val="1B272C"/>
                </a:solidFill>
              </a:rPr>
              <a:t> </a:t>
            </a:r>
            <a:r>
              <a:rPr lang="fi-FI" sz="1600" dirty="0" err="1">
                <a:solidFill>
                  <a:srgbClr val="1B272C"/>
                </a:solidFill>
              </a:rPr>
              <a:t>four</a:t>
            </a:r>
            <a:r>
              <a:rPr lang="fi-FI" sz="1600" dirty="0">
                <a:solidFill>
                  <a:srgbClr val="1B272C"/>
                </a:solidFill>
              </a:rPr>
              <a:t> </a:t>
            </a:r>
            <a:r>
              <a:rPr lang="fi-FI" sz="1600" dirty="0" err="1">
                <a:solidFill>
                  <a:srgbClr val="1B272C"/>
                </a:solidFill>
              </a:rPr>
              <a:t>times</a:t>
            </a:r>
            <a:endParaRPr lang="fi-FI" sz="1600" dirty="0">
              <a:solidFill>
                <a:srgbClr val="1B272C"/>
              </a:solidFill>
            </a:endParaRPr>
          </a:p>
          <a:p>
            <a:pPr lvl="1" fontAlgn="auto">
              <a:spcBef>
                <a:spcPts val="0"/>
              </a:spcBef>
              <a:spcAft>
                <a:spcPts val="0"/>
              </a:spcAft>
            </a:pPr>
            <a:r>
              <a:rPr lang="fi-FI" sz="1600" dirty="0" err="1">
                <a:solidFill>
                  <a:srgbClr val="1B272C"/>
                </a:solidFill>
              </a:rPr>
              <a:t>All</a:t>
            </a:r>
            <a:r>
              <a:rPr lang="fi-FI" sz="1600" dirty="0">
                <a:solidFill>
                  <a:srgbClr val="1B272C"/>
                </a:solidFill>
              </a:rPr>
              <a:t> </a:t>
            </a:r>
            <a:r>
              <a:rPr lang="fi-FI" sz="1600" dirty="0" err="1">
                <a:solidFill>
                  <a:srgbClr val="1B272C"/>
                </a:solidFill>
              </a:rPr>
              <a:t>Finnish</a:t>
            </a:r>
            <a:r>
              <a:rPr lang="fi-FI" sz="1600" dirty="0">
                <a:solidFill>
                  <a:srgbClr val="1B272C"/>
                </a:solidFill>
              </a:rPr>
              <a:t> </a:t>
            </a:r>
            <a:r>
              <a:rPr lang="fi-FI" sz="1600" dirty="0" err="1">
                <a:solidFill>
                  <a:srgbClr val="1B272C"/>
                </a:solidFill>
              </a:rPr>
              <a:t>HEIs</a:t>
            </a:r>
            <a:r>
              <a:rPr lang="fi-FI" sz="1600" dirty="0">
                <a:solidFill>
                  <a:srgbClr val="1B272C"/>
                </a:solidFill>
              </a:rPr>
              <a:t> </a:t>
            </a:r>
            <a:r>
              <a:rPr lang="fi-FI" sz="1600" dirty="0" err="1">
                <a:solidFill>
                  <a:srgbClr val="1B272C"/>
                </a:solidFill>
              </a:rPr>
              <a:t>signed</a:t>
            </a:r>
            <a:r>
              <a:rPr lang="fi-FI" sz="1600" dirty="0">
                <a:solidFill>
                  <a:srgbClr val="1B272C"/>
                </a:solidFill>
              </a:rPr>
              <a:t> </a:t>
            </a:r>
            <a:r>
              <a:rPr lang="fi-FI" sz="1600" dirty="0" err="1">
                <a:solidFill>
                  <a:srgbClr val="1B272C"/>
                </a:solidFill>
              </a:rPr>
              <a:t>up</a:t>
            </a:r>
            <a:r>
              <a:rPr lang="fi-FI" sz="1600" dirty="0">
                <a:solidFill>
                  <a:srgbClr val="1B272C"/>
                </a:solidFill>
              </a:rPr>
              <a:t> for a </a:t>
            </a:r>
            <a:r>
              <a:rPr lang="fi-FI" sz="1600" dirty="0" smtClean="0">
                <a:solidFill>
                  <a:srgbClr val="1B272C"/>
                </a:solidFill>
              </a:rPr>
              <a:t>FINEEC </a:t>
            </a:r>
            <a:r>
              <a:rPr lang="fi-FI" sz="1600" dirty="0" err="1">
                <a:solidFill>
                  <a:srgbClr val="1B272C"/>
                </a:solidFill>
              </a:rPr>
              <a:t>second</a:t>
            </a:r>
            <a:r>
              <a:rPr lang="fi-FI" sz="1600" dirty="0">
                <a:solidFill>
                  <a:srgbClr val="1B272C"/>
                </a:solidFill>
              </a:rPr>
              <a:t> </a:t>
            </a:r>
            <a:r>
              <a:rPr lang="fi-FI" sz="1600" dirty="0" err="1">
                <a:solidFill>
                  <a:srgbClr val="1B272C"/>
                </a:solidFill>
              </a:rPr>
              <a:t>round</a:t>
            </a:r>
            <a:r>
              <a:rPr lang="fi-FI" sz="1600" dirty="0">
                <a:solidFill>
                  <a:srgbClr val="1B272C"/>
                </a:solidFill>
              </a:rPr>
              <a:t> </a:t>
            </a:r>
            <a:r>
              <a:rPr lang="fi-FI" sz="1600" dirty="0" err="1">
                <a:solidFill>
                  <a:srgbClr val="1B272C"/>
                </a:solidFill>
              </a:rPr>
              <a:t>audit</a:t>
            </a:r>
            <a:r>
              <a:rPr lang="fi-FI" sz="1600" dirty="0">
                <a:solidFill>
                  <a:srgbClr val="1B272C"/>
                </a:solidFill>
              </a:rPr>
              <a:t> </a:t>
            </a:r>
          </a:p>
          <a:p>
            <a:pPr lvl="1" fontAlgn="auto">
              <a:spcBef>
                <a:spcPts val="0"/>
              </a:spcBef>
              <a:spcAft>
                <a:spcPts val="0"/>
              </a:spcAft>
            </a:pPr>
            <a:r>
              <a:rPr lang="fi-FI" sz="1600" dirty="0" err="1" smtClean="0">
                <a:solidFill>
                  <a:srgbClr val="1B272C"/>
                </a:solidFill>
              </a:rPr>
              <a:t>Added</a:t>
            </a:r>
            <a:r>
              <a:rPr lang="fi-FI" sz="1600" dirty="0" smtClean="0">
                <a:solidFill>
                  <a:srgbClr val="1B272C"/>
                </a:solidFill>
              </a:rPr>
              <a:t> </a:t>
            </a:r>
            <a:r>
              <a:rPr lang="fi-FI" sz="1600" dirty="0" err="1" smtClean="0">
                <a:solidFill>
                  <a:srgbClr val="1B272C"/>
                </a:solidFill>
              </a:rPr>
              <a:t>value</a:t>
            </a:r>
            <a:r>
              <a:rPr lang="fi-FI" sz="1600" dirty="0" smtClean="0">
                <a:solidFill>
                  <a:srgbClr val="1B272C"/>
                </a:solidFill>
              </a:rPr>
              <a:t> of </a:t>
            </a:r>
            <a:r>
              <a:rPr lang="fi-FI" sz="1600" dirty="0" err="1" smtClean="0">
                <a:solidFill>
                  <a:srgbClr val="1B272C"/>
                </a:solidFill>
              </a:rPr>
              <a:t>international</a:t>
            </a:r>
            <a:r>
              <a:rPr lang="fi-FI" sz="1600" dirty="0" smtClean="0">
                <a:solidFill>
                  <a:srgbClr val="1B272C"/>
                </a:solidFill>
              </a:rPr>
              <a:t> </a:t>
            </a:r>
            <a:r>
              <a:rPr lang="fi-FI" sz="1600" dirty="0" err="1" smtClean="0">
                <a:solidFill>
                  <a:srgbClr val="1B272C"/>
                </a:solidFill>
              </a:rPr>
              <a:t>audit</a:t>
            </a:r>
            <a:r>
              <a:rPr lang="fi-FI" sz="1600" dirty="0" smtClean="0">
                <a:solidFill>
                  <a:srgbClr val="1B272C"/>
                </a:solidFill>
              </a:rPr>
              <a:t> </a:t>
            </a:r>
            <a:r>
              <a:rPr lang="fi-FI" sz="1600" dirty="0" err="1" smtClean="0">
                <a:solidFill>
                  <a:srgbClr val="1B272C"/>
                </a:solidFill>
              </a:rPr>
              <a:t>teams</a:t>
            </a:r>
            <a:r>
              <a:rPr lang="fi-FI" sz="1600" dirty="0" smtClean="0">
                <a:solidFill>
                  <a:srgbClr val="1B272C"/>
                </a:solidFill>
              </a:rPr>
              <a:t> – </a:t>
            </a:r>
            <a:r>
              <a:rPr lang="fi-FI" sz="1600" dirty="0" err="1" smtClean="0">
                <a:solidFill>
                  <a:srgbClr val="1B272C"/>
                </a:solidFill>
              </a:rPr>
              <a:t>new</a:t>
            </a:r>
            <a:r>
              <a:rPr lang="fi-FI" sz="1600" dirty="0" smtClean="0">
                <a:solidFill>
                  <a:srgbClr val="1B272C"/>
                </a:solidFill>
              </a:rPr>
              <a:t> </a:t>
            </a:r>
            <a:r>
              <a:rPr lang="fi-FI" sz="1600" dirty="0" err="1" smtClean="0">
                <a:solidFill>
                  <a:srgbClr val="1B272C"/>
                </a:solidFill>
              </a:rPr>
              <a:t>perspectives</a:t>
            </a:r>
            <a:endParaRPr lang="fi-FI" sz="1600" dirty="0">
              <a:solidFill>
                <a:srgbClr val="1B272C"/>
              </a:solidFill>
            </a:endParaRPr>
          </a:p>
          <a:p>
            <a:pPr lvl="0" fontAlgn="auto">
              <a:spcBef>
                <a:spcPts val="0"/>
              </a:spcBef>
              <a:spcAft>
                <a:spcPts val="0"/>
              </a:spcAft>
              <a:buFont typeface="Arial" pitchFamily="34" charset="0"/>
              <a:buChar char="•"/>
            </a:pPr>
            <a:endParaRPr lang="fi-FI" sz="1600" dirty="0" smtClean="0">
              <a:solidFill>
                <a:srgbClr val="1B272C"/>
              </a:solidFill>
            </a:endParaRPr>
          </a:p>
          <a:p>
            <a:pPr lvl="0" fontAlgn="auto">
              <a:spcBef>
                <a:spcPts val="0"/>
              </a:spcBef>
              <a:spcAft>
                <a:spcPts val="0"/>
              </a:spcAft>
              <a:buFont typeface="Arial" pitchFamily="34" charset="0"/>
              <a:buChar char="•"/>
            </a:pPr>
            <a:r>
              <a:rPr lang="fi-FI" sz="1800" dirty="0" smtClean="0">
                <a:solidFill>
                  <a:srgbClr val="1B272C"/>
                </a:solidFill>
              </a:rPr>
              <a:t>The </a:t>
            </a:r>
            <a:r>
              <a:rPr lang="fi-FI" sz="1800" dirty="0" err="1">
                <a:solidFill>
                  <a:srgbClr val="1B272C"/>
                </a:solidFill>
              </a:rPr>
              <a:t>Finnish</a:t>
            </a:r>
            <a:r>
              <a:rPr lang="fi-FI" sz="1800" dirty="0">
                <a:solidFill>
                  <a:srgbClr val="1B272C"/>
                </a:solidFill>
              </a:rPr>
              <a:t> </a:t>
            </a:r>
            <a:r>
              <a:rPr lang="fi-FI" sz="1800" dirty="0" err="1">
                <a:solidFill>
                  <a:srgbClr val="1B272C"/>
                </a:solidFill>
              </a:rPr>
              <a:t>audit</a:t>
            </a:r>
            <a:r>
              <a:rPr lang="fi-FI" sz="1800" dirty="0">
                <a:solidFill>
                  <a:srgbClr val="1B272C"/>
                </a:solidFill>
              </a:rPr>
              <a:t> </a:t>
            </a:r>
            <a:r>
              <a:rPr lang="fi-FI" sz="1800" dirty="0" err="1">
                <a:solidFill>
                  <a:srgbClr val="1B272C"/>
                </a:solidFill>
              </a:rPr>
              <a:t>system</a:t>
            </a:r>
            <a:r>
              <a:rPr lang="fi-FI" sz="1800" dirty="0">
                <a:solidFill>
                  <a:srgbClr val="1B272C"/>
                </a:solidFill>
              </a:rPr>
              <a:t> </a:t>
            </a:r>
            <a:r>
              <a:rPr lang="fi-FI" sz="1800" dirty="0" err="1">
                <a:solidFill>
                  <a:srgbClr val="1B272C"/>
                </a:solidFill>
              </a:rPr>
              <a:t>can</a:t>
            </a:r>
            <a:r>
              <a:rPr lang="fi-FI" sz="1800" dirty="0">
                <a:solidFill>
                  <a:srgbClr val="1B272C"/>
                </a:solidFill>
              </a:rPr>
              <a:t> </a:t>
            </a:r>
            <a:r>
              <a:rPr lang="fi-FI" sz="1800" dirty="0" err="1">
                <a:solidFill>
                  <a:srgbClr val="1B272C"/>
                </a:solidFill>
              </a:rPr>
              <a:t>be</a:t>
            </a:r>
            <a:r>
              <a:rPr lang="fi-FI" sz="1800" dirty="0">
                <a:solidFill>
                  <a:srgbClr val="1B272C"/>
                </a:solidFill>
              </a:rPr>
              <a:t> </a:t>
            </a:r>
            <a:r>
              <a:rPr lang="fi-FI" sz="1800" dirty="0" err="1">
                <a:solidFill>
                  <a:srgbClr val="1B272C"/>
                </a:solidFill>
              </a:rPr>
              <a:t>considered</a:t>
            </a:r>
            <a:r>
              <a:rPr lang="fi-FI" sz="1800" dirty="0">
                <a:solidFill>
                  <a:srgbClr val="1B272C"/>
                </a:solidFill>
              </a:rPr>
              <a:t> a </a:t>
            </a:r>
            <a:r>
              <a:rPr lang="fi-FI" sz="1800" dirty="0" err="1">
                <a:solidFill>
                  <a:srgbClr val="1B272C"/>
                </a:solidFill>
              </a:rPr>
              <a:t>success</a:t>
            </a:r>
            <a:r>
              <a:rPr lang="fi-FI" sz="1800" dirty="0">
                <a:solidFill>
                  <a:srgbClr val="1B272C"/>
                </a:solidFill>
              </a:rPr>
              <a:t> – </a:t>
            </a:r>
            <a:r>
              <a:rPr lang="fi-FI" sz="1800" dirty="0" err="1">
                <a:solidFill>
                  <a:srgbClr val="1B272C"/>
                </a:solidFill>
              </a:rPr>
              <a:t>audits</a:t>
            </a:r>
            <a:r>
              <a:rPr lang="fi-FI" sz="1800" dirty="0">
                <a:solidFill>
                  <a:srgbClr val="1B272C"/>
                </a:solidFill>
              </a:rPr>
              <a:t> as </a:t>
            </a:r>
            <a:r>
              <a:rPr lang="fi-FI" sz="1800" dirty="0" err="1">
                <a:solidFill>
                  <a:srgbClr val="1B272C"/>
                </a:solidFill>
              </a:rPr>
              <a:t>enhancement</a:t>
            </a:r>
            <a:r>
              <a:rPr lang="fi-FI" sz="1800" dirty="0">
                <a:solidFill>
                  <a:srgbClr val="1B272C"/>
                </a:solidFill>
              </a:rPr>
              <a:t>-led </a:t>
            </a:r>
            <a:r>
              <a:rPr lang="fi-FI" sz="1800" dirty="0" err="1">
                <a:solidFill>
                  <a:srgbClr val="1B272C"/>
                </a:solidFill>
              </a:rPr>
              <a:t>evaluations</a:t>
            </a:r>
            <a:r>
              <a:rPr lang="fi-FI" sz="1800" dirty="0">
                <a:solidFill>
                  <a:srgbClr val="1B272C"/>
                </a:solidFill>
              </a:rPr>
              <a:t> </a:t>
            </a:r>
            <a:r>
              <a:rPr lang="fi-FI" sz="1800" dirty="0" err="1">
                <a:solidFill>
                  <a:srgbClr val="1B272C"/>
                </a:solidFill>
              </a:rPr>
              <a:t>have</a:t>
            </a:r>
            <a:r>
              <a:rPr lang="fi-FI" sz="1800" dirty="0">
                <a:solidFill>
                  <a:srgbClr val="1B272C"/>
                </a:solidFill>
              </a:rPr>
              <a:t> </a:t>
            </a:r>
            <a:r>
              <a:rPr lang="fi-FI" sz="1800" b="1" dirty="0" err="1">
                <a:solidFill>
                  <a:srgbClr val="1B272C"/>
                </a:solidFill>
              </a:rPr>
              <a:t>received</a:t>
            </a:r>
            <a:r>
              <a:rPr lang="fi-FI" sz="1800" b="1" dirty="0">
                <a:solidFill>
                  <a:srgbClr val="1B272C"/>
                </a:solidFill>
              </a:rPr>
              <a:t> </a:t>
            </a:r>
            <a:r>
              <a:rPr lang="fi-FI" sz="1800" b="1" dirty="0" err="1">
                <a:solidFill>
                  <a:srgbClr val="1B272C"/>
                </a:solidFill>
              </a:rPr>
              <a:t>wide</a:t>
            </a:r>
            <a:r>
              <a:rPr lang="fi-FI" sz="1800" b="1" dirty="0">
                <a:solidFill>
                  <a:srgbClr val="1B272C"/>
                </a:solidFill>
              </a:rPr>
              <a:t> </a:t>
            </a:r>
            <a:r>
              <a:rPr lang="fi-FI" sz="1800" b="1" dirty="0" err="1">
                <a:solidFill>
                  <a:srgbClr val="1B272C"/>
                </a:solidFill>
              </a:rPr>
              <a:t>acceptance</a:t>
            </a:r>
            <a:r>
              <a:rPr lang="fi-FI" sz="1800" b="1" dirty="0">
                <a:solidFill>
                  <a:srgbClr val="1B272C"/>
                </a:solidFill>
              </a:rPr>
              <a:t> </a:t>
            </a:r>
          </a:p>
          <a:p>
            <a:pPr lvl="1" fontAlgn="auto">
              <a:spcBef>
                <a:spcPts val="0"/>
              </a:spcBef>
              <a:spcAft>
                <a:spcPts val="0"/>
              </a:spcAft>
            </a:pPr>
            <a:r>
              <a:rPr lang="fi-FI" sz="1600" dirty="0" err="1">
                <a:solidFill>
                  <a:srgbClr val="1B272C"/>
                </a:solidFill>
              </a:rPr>
              <a:t>HEIs</a:t>
            </a:r>
            <a:r>
              <a:rPr lang="fi-FI" sz="1600" dirty="0">
                <a:solidFill>
                  <a:srgbClr val="1B272C"/>
                </a:solidFill>
              </a:rPr>
              <a:t> and </a:t>
            </a:r>
            <a:r>
              <a:rPr lang="fi-FI" sz="1600" dirty="0" smtClean="0">
                <a:solidFill>
                  <a:srgbClr val="1B272C"/>
                </a:solidFill>
              </a:rPr>
              <a:t>FINEEC </a:t>
            </a:r>
            <a:r>
              <a:rPr lang="fi-FI" sz="1600" b="1" dirty="0" err="1">
                <a:solidFill>
                  <a:srgbClr val="1B272C"/>
                </a:solidFill>
              </a:rPr>
              <a:t>mutually</a:t>
            </a:r>
            <a:r>
              <a:rPr lang="fi-FI" sz="1600" b="1" dirty="0">
                <a:solidFill>
                  <a:srgbClr val="1B272C"/>
                </a:solidFill>
              </a:rPr>
              <a:t> </a:t>
            </a:r>
            <a:r>
              <a:rPr lang="fi-FI" sz="1600" b="1" dirty="0" err="1">
                <a:solidFill>
                  <a:srgbClr val="1B272C"/>
                </a:solidFill>
              </a:rPr>
              <a:t>trust</a:t>
            </a:r>
            <a:r>
              <a:rPr lang="fi-FI" sz="1600" dirty="0">
                <a:solidFill>
                  <a:srgbClr val="1B272C"/>
                </a:solidFill>
              </a:rPr>
              <a:t> </a:t>
            </a:r>
            <a:r>
              <a:rPr lang="fi-FI" sz="1600" dirty="0" err="1">
                <a:solidFill>
                  <a:srgbClr val="1B272C"/>
                </a:solidFill>
              </a:rPr>
              <a:t>one</a:t>
            </a:r>
            <a:r>
              <a:rPr lang="fi-FI" sz="1600" dirty="0">
                <a:solidFill>
                  <a:srgbClr val="1B272C"/>
                </a:solidFill>
              </a:rPr>
              <a:t> </a:t>
            </a:r>
            <a:r>
              <a:rPr lang="fi-FI" sz="1600" dirty="0" err="1">
                <a:solidFill>
                  <a:srgbClr val="1B272C"/>
                </a:solidFill>
              </a:rPr>
              <a:t>another</a:t>
            </a:r>
            <a:r>
              <a:rPr lang="fi-FI" sz="1600" dirty="0">
                <a:solidFill>
                  <a:srgbClr val="1B272C"/>
                </a:solidFill>
              </a:rPr>
              <a:t>, </a:t>
            </a:r>
            <a:r>
              <a:rPr lang="fi-FI" sz="1600" dirty="0" err="1">
                <a:solidFill>
                  <a:srgbClr val="1B272C"/>
                </a:solidFill>
              </a:rPr>
              <a:t>communication</a:t>
            </a:r>
            <a:r>
              <a:rPr lang="fi-FI" sz="1600" dirty="0">
                <a:solidFill>
                  <a:srgbClr val="1B272C"/>
                </a:solidFill>
              </a:rPr>
              <a:t> open and </a:t>
            </a:r>
            <a:r>
              <a:rPr lang="fi-FI" sz="1600" dirty="0" err="1">
                <a:solidFill>
                  <a:srgbClr val="1B272C"/>
                </a:solidFill>
              </a:rPr>
              <a:t>supportive</a:t>
            </a:r>
            <a:endParaRPr lang="fi-FI" sz="1600" dirty="0">
              <a:solidFill>
                <a:srgbClr val="1B272C"/>
              </a:solidFill>
            </a:endParaRPr>
          </a:p>
          <a:p>
            <a:pPr lvl="1" fontAlgn="auto">
              <a:spcBef>
                <a:spcPts val="0"/>
              </a:spcBef>
              <a:spcAft>
                <a:spcPts val="0"/>
              </a:spcAft>
            </a:pPr>
            <a:r>
              <a:rPr lang="fi-FI" sz="1600" dirty="0" err="1">
                <a:solidFill>
                  <a:srgbClr val="1B272C"/>
                </a:solidFill>
              </a:rPr>
              <a:t>All</a:t>
            </a:r>
            <a:r>
              <a:rPr lang="fi-FI" sz="1600" dirty="0">
                <a:solidFill>
                  <a:srgbClr val="1B272C"/>
                </a:solidFill>
              </a:rPr>
              <a:t> </a:t>
            </a:r>
            <a:r>
              <a:rPr lang="fi-FI" sz="1600" dirty="0" err="1">
                <a:solidFill>
                  <a:srgbClr val="1B272C"/>
                </a:solidFill>
              </a:rPr>
              <a:t>Finnish</a:t>
            </a:r>
            <a:r>
              <a:rPr lang="fi-FI" sz="1600" dirty="0">
                <a:solidFill>
                  <a:srgbClr val="1B272C"/>
                </a:solidFill>
              </a:rPr>
              <a:t> </a:t>
            </a:r>
            <a:r>
              <a:rPr lang="fi-FI" sz="1600" dirty="0" err="1">
                <a:solidFill>
                  <a:srgbClr val="1B272C"/>
                </a:solidFill>
              </a:rPr>
              <a:t>HEIs</a:t>
            </a:r>
            <a:r>
              <a:rPr lang="fi-FI" sz="1600" dirty="0">
                <a:solidFill>
                  <a:srgbClr val="1B272C"/>
                </a:solidFill>
              </a:rPr>
              <a:t> </a:t>
            </a:r>
            <a:r>
              <a:rPr lang="fi-FI" sz="1600" dirty="0" err="1">
                <a:solidFill>
                  <a:srgbClr val="1B272C"/>
                </a:solidFill>
              </a:rPr>
              <a:t>have</a:t>
            </a:r>
            <a:r>
              <a:rPr lang="fi-FI" sz="1600" dirty="0">
                <a:solidFill>
                  <a:srgbClr val="1B272C"/>
                </a:solidFill>
              </a:rPr>
              <a:t> </a:t>
            </a:r>
            <a:r>
              <a:rPr lang="fi-FI" sz="1600" dirty="0" err="1">
                <a:solidFill>
                  <a:srgbClr val="1B272C"/>
                </a:solidFill>
              </a:rPr>
              <a:t>established</a:t>
            </a:r>
            <a:r>
              <a:rPr lang="fi-FI" sz="1600" dirty="0">
                <a:solidFill>
                  <a:srgbClr val="1B272C"/>
                </a:solidFill>
              </a:rPr>
              <a:t> </a:t>
            </a:r>
            <a:r>
              <a:rPr lang="fi-FI" sz="1600" dirty="0" err="1">
                <a:solidFill>
                  <a:srgbClr val="1B272C"/>
                </a:solidFill>
              </a:rPr>
              <a:t>comprehensive</a:t>
            </a:r>
            <a:r>
              <a:rPr lang="fi-FI" sz="1600" dirty="0">
                <a:solidFill>
                  <a:srgbClr val="1B272C"/>
                </a:solidFill>
              </a:rPr>
              <a:t> </a:t>
            </a:r>
            <a:r>
              <a:rPr lang="fi-FI" sz="1600" dirty="0" err="1">
                <a:solidFill>
                  <a:srgbClr val="1B272C"/>
                </a:solidFill>
              </a:rPr>
              <a:t>quality</a:t>
            </a:r>
            <a:r>
              <a:rPr lang="fi-FI" sz="1600" dirty="0">
                <a:solidFill>
                  <a:srgbClr val="1B272C"/>
                </a:solidFill>
              </a:rPr>
              <a:t> </a:t>
            </a:r>
            <a:r>
              <a:rPr lang="fi-FI" sz="1600" dirty="0" err="1">
                <a:solidFill>
                  <a:srgbClr val="1B272C"/>
                </a:solidFill>
              </a:rPr>
              <a:t>systems</a:t>
            </a:r>
            <a:r>
              <a:rPr lang="fi-FI" sz="1600" dirty="0">
                <a:solidFill>
                  <a:srgbClr val="1B272C"/>
                </a:solidFill>
              </a:rPr>
              <a:t> </a:t>
            </a:r>
          </a:p>
          <a:p>
            <a:pPr fontAlgn="auto">
              <a:spcBef>
                <a:spcPts val="0"/>
              </a:spcBef>
              <a:spcAft>
                <a:spcPts val="0"/>
              </a:spcAft>
              <a:buFont typeface="Arial" pitchFamily="34" charset="0"/>
              <a:buChar char="•"/>
            </a:pPr>
            <a:endParaRPr lang="fi-FI" sz="1800" dirty="0" smtClean="0">
              <a:solidFill>
                <a:srgbClr val="1B272C"/>
              </a:solidFill>
            </a:endParaRPr>
          </a:p>
          <a:p>
            <a:pPr fontAlgn="auto">
              <a:spcBef>
                <a:spcPts val="0"/>
              </a:spcBef>
              <a:spcAft>
                <a:spcPts val="0"/>
              </a:spcAft>
              <a:buFont typeface="Arial" pitchFamily="34" charset="0"/>
              <a:buChar char="•"/>
            </a:pPr>
            <a:endParaRPr lang="fi-FI" sz="1800" dirty="0" smtClean="0">
              <a:solidFill>
                <a:srgbClr val="1B272C"/>
              </a:solidFill>
            </a:endParaRPr>
          </a:p>
          <a:p>
            <a:pPr marL="0" indent="0" algn="ctr" fontAlgn="auto">
              <a:spcBef>
                <a:spcPts val="0"/>
              </a:spcBef>
              <a:spcAft>
                <a:spcPts val="0"/>
              </a:spcAft>
              <a:buNone/>
            </a:pPr>
            <a:r>
              <a:rPr lang="fi-FI" sz="2000" b="1" dirty="0" err="1" smtClean="0">
                <a:solidFill>
                  <a:srgbClr val="1B272C"/>
                </a:solidFill>
              </a:rPr>
              <a:t>Trust</a:t>
            </a:r>
            <a:r>
              <a:rPr lang="fi-FI" sz="2000" b="1" dirty="0" smtClean="0">
                <a:solidFill>
                  <a:srgbClr val="1B272C"/>
                </a:solidFill>
              </a:rPr>
              <a:t> </a:t>
            </a:r>
            <a:r>
              <a:rPr lang="fi-FI" sz="2000" b="1" dirty="0" err="1">
                <a:solidFill>
                  <a:srgbClr val="1B272C"/>
                </a:solidFill>
              </a:rPr>
              <a:t>between</a:t>
            </a:r>
            <a:r>
              <a:rPr lang="fi-FI" sz="2000" b="1" dirty="0">
                <a:solidFill>
                  <a:srgbClr val="1B272C"/>
                </a:solidFill>
              </a:rPr>
              <a:t> </a:t>
            </a:r>
            <a:r>
              <a:rPr lang="fi-FI" sz="2000" b="1" dirty="0" err="1">
                <a:solidFill>
                  <a:srgbClr val="1B272C"/>
                </a:solidFill>
              </a:rPr>
              <a:t>HEIs</a:t>
            </a:r>
            <a:r>
              <a:rPr lang="fi-FI" sz="2000" b="1" dirty="0">
                <a:solidFill>
                  <a:srgbClr val="1B272C"/>
                </a:solidFill>
              </a:rPr>
              <a:t> and QA </a:t>
            </a:r>
            <a:r>
              <a:rPr lang="fi-FI" sz="2000" b="1" dirty="0" err="1">
                <a:solidFill>
                  <a:srgbClr val="1B272C"/>
                </a:solidFill>
              </a:rPr>
              <a:t>agency</a:t>
            </a:r>
            <a:r>
              <a:rPr lang="fi-FI" sz="2000" b="1" dirty="0">
                <a:solidFill>
                  <a:srgbClr val="1B272C"/>
                </a:solidFill>
              </a:rPr>
              <a:t> is of </a:t>
            </a:r>
            <a:r>
              <a:rPr lang="fi-FI" sz="2000" b="1" dirty="0" err="1">
                <a:solidFill>
                  <a:srgbClr val="1B272C"/>
                </a:solidFill>
              </a:rPr>
              <a:t>utmost</a:t>
            </a:r>
            <a:r>
              <a:rPr lang="fi-FI" sz="2000" b="1" dirty="0">
                <a:solidFill>
                  <a:srgbClr val="1B272C"/>
                </a:solidFill>
              </a:rPr>
              <a:t> </a:t>
            </a:r>
            <a:r>
              <a:rPr lang="fi-FI" sz="2000" b="1" dirty="0" err="1">
                <a:solidFill>
                  <a:srgbClr val="1B272C"/>
                </a:solidFill>
              </a:rPr>
              <a:t>importance</a:t>
            </a:r>
            <a:r>
              <a:rPr lang="fi-FI" sz="2000" b="1" dirty="0">
                <a:solidFill>
                  <a:srgbClr val="1B272C"/>
                </a:solidFill>
              </a:rPr>
              <a:t> – </a:t>
            </a:r>
            <a:r>
              <a:rPr lang="fi-FI" sz="2000" b="1" dirty="0" err="1">
                <a:solidFill>
                  <a:srgbClr val="1B272C"/>
                </a:solidFill>
              </a:rPr>
              <a:t>can</a:t>
            </a:r>
            <a:r>
              <a:rPr lang="fi-FI" sz="2000" b="1" dirty="0">
                <a:solidFill>
                  <a:srgbClr val="1B272C"/>
                </a:solidFill>
              </a:rPr>
              <a:t> </a:t>
            </a:r>
            <a:r>
              <a:rPr lang="fi-FI" sz="2000" b="1" dirty="0" err="1">
                <a:solidFill>
                  <a:srgbClr val="1B272C"/>
                </a:solidFill>
              </a:rPr>
              <a:t>be</a:t>
            </a:r>
            <a:r>
              <a:rPr lang="fi-FI" sz="2000" b="1" dirty="0">
                <a:solidFill>
                  <a:srgbClr val="1B272C"/>
                </a:solidFill>
              </a:rPr>
              <a:t> </a:t>
            </a:r>
            <a:r>
              <a:rPr lang="fi-FI" sz="2000" b="1" dirty="0" err="1">
                <a:solidFill>
                  <a:srgbClr val="1B272C"/>
                </a:solidFill>
              </a:rPr>
              <a:t>build</a:t>
            </a:r>
            <a:r>
              <a:rPr lang="fi-FI" sz="2000" b="1" dirty="0">
                <a:solidFill>
                  <a:srgbClr val="1B272C"/>
                </a:solidFill>
              </a:rPr>
              <a:t> </a:t>
            </a:r>
            <a:r>
              <a:rPr lang="fi-FI" sz="2000" b="1" dirty="0" err="1">
                <a:solidFill>
                  <a:srgbClr val="1B272C"/>
                </a:solidFill>
              </a:rPr>
              <a:t>up</a:t>
            </a:r>
            <a:r>
              <a:rPr lang="fi-FI" sz="2000" b="1" dirty="0">
                <a:solidFill>
                  <a:srgbClr val="1B272C"/>
                </a:solidFill>
              </a:rPr>
              <a:t> </a:t>
            </a:r>
            <a:r>
              <a:rPr lang="fi-FI" sz="2000" b="1" dirty="0" err="1">
                <a:solidFill>
                  <a:srgbClr val="1B272C"/>
                </a:solidFill>
              </a:rPr>
              <a:t>gradually</a:t>
            </a:r>
            <a:r>
              <a:rPr lang="fi-FI" sz="2000" b="1" dirty="0">
                <a:solidFill>
                  <a:srgbClr val="1B272C"/>
                </a:solidFill>
              </a:rPr>
              <a:t> and </a:t>
            </a:r>
            <a:r>
              <a:rPr lang="fi-FI" sz="2000" b="1" dirty="0" err="1">
                <a:solidFill>
                  <a:srgbClr val="1B272C"/>
                </a:solidFill>
              </a:rPr>
              <a:t>by</a:t>
            </a:r>
            <a:r>
              <a:rPr lang="fi-FI" sz="2000" b="1" dirty="0">
                <a:solidFill>
                  <a:srgbClr val="1B272C"/>
                </a:solidFill>
              </a:rPr>
              <a:t> </a:t>
            </a:r>
            <a:r>
              <a:rPr lang="fi-FI" sz="2000" b="1" dirty="0" smtClean="0">
                <a:solidFill>
                  <a:srgbClr val="1B272C"/>
                </a:solidFill>
              </a:rPr>
              <a:t>open and </a:t>
            </a:r>
            <a:r>
              <a:rPr lang="fi-FI" sz="2000" b="1" dirty="0" err="1" smtClean="0">
                <a:solidFill>
                  <a:srgbClr val="1B272C"/>
                </a:solidFill>
              </a:rPr>
              <a:t>transparent</a:t>
            </a:r>
            <a:r>
              <a:rPr lang="fi-FI" sz="2000" b="1" dirty="0" smtClean="0">
                <a:solidFill>
                  <a:srgbClr val="1B272C"/>
                </a:solidFill>
              </a:rPr>
              <a:t> </a:t>
            </a:r>
            <a:r>
              <a:rPr lang="fi-FI" sz="2000" b="1" dirty="0" err="1" smtClean="0">
                <a:solidFill>
                  <a:srgbClr val="1B272C"/>
                </a:solidFill>
              </a:rPr>
              <a:t>communication</a:t>
            </a:r>
            <a:r>
              <a:rPr lang="fi-FI" sz="2000" b="1" dirty="0" smtClean="0">
                <a:solidFill>
                  <a:srgbClr val="1B272C"/>
                </a:solidFill>
              </a:rPr>
              <a:t> and </a:t>
            </a:r>
            <a:r>
              <a:rPr lang="fi-FI" sz="2000" b="1" dirty="0" err="1" smtClean="0">
                <a:solidFill>
                  <a:srgbClr val="1B272C"/>
                </a:solidFill>
              </a:rPr>
              <a:t>cooperation</a:t>
            </a:r>
            <a:r>
              <a:rPr lang="fi-FI" sz="2000" b="1" dirty="0">
                <a:solidFill>
                  <a:srgbClr val="1B272C"/>
                </a:solidFill>
              </a:rPr>
              <a:t>!</a:t>
            </a:r>
          </a:p>
          <a:p>
            <a:pPr lvl="0" eaLnBrk="1" fontAlgn="auto" hangingPunct="1">
              <a:spcBef>
                <a:spcPts val="0"/>
              </a:spcBef>
              <a:spcAft>
                <a:spcPts val="0"/>
              </a:spcAft>
              <a:buFont typeface="Arial" pitchFamily="34" charset="0"/>
              <a:buChar char="•"/>
            </a:pPr>
            <a:endParaRPr lang="fi-FI" sz="1800" dirty="0" smtClean="0">
              <a:solidFill>
                <a:srgbClr val="1B272C"/>
              </a:solidFill>
            </a:endParaRPr>
          </a:p>
          <a:p>
            <a:pPr lvl="0" eaLnBrk="1" fontAlgn="auto" hangingPunct="1">
              <a:spcBef>
                <a:spcPts val="0"/>
              </a:spcBef>
              <a:spcAft>
                <a:spcPts val="0"/>
              </a:spcAft>
              <a:buFont typeface="Arial" pitchFamily="34" charset="0"/>
              <a:buChar char="•"/>
            </a:pPr>
            <a:endParaRPr lang="fi-FI" sz="1800" dirty="0">
              <a:solidFill>
                <a:srgbClr val="1B272C"/>
              </a:solidFill>
            </a:endParaRPr>
          </a:p>
        </p:txBody>
      </p:sp>
    </p:spTree>
    <p:extLst>
      <p:ext uri="{BB962C8B-B14F-4D97-AF65-F5344CB8AC3E}">
        <p14:creationId xmlns:p14="http://schemas.microsoft.com/office/powerpoint/2010/main" val="2862998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8487" cy="779462"/>
          </a:xfrm>
        </p:spPr>
        <p:txBody>
          <a:bodyPr rtlCol="0">
            <a:normAutofit/>
          </a:bodyPr>
          <a:lstStyle/>
          <a:p>
            <a:pPr fontAlgn="auto">
              <a:spcAft>
                <a:spcPts val="0"/>
              </a:spcAft>
              <a:defRPr/>
            </a:pPr>
            <a:r>
              <a:rPr lang="fi-FI" sz="3200" b="1" dirty="0">
                <a:solidFill>
                  <a:srgbClr val="0D93D2"/>
                </a:solidFill>
              </a:rPr>
              <a:t>Key </a:t>
            </a:r>
            <a:r>
              <a:rPr lang="fi-FI" sz="3200" b="1" dirty="0" err="1">
                <a:solidFill>
                  <a:srgbClr val="0D93D2"/>
                </a:solidFill>
              </a:rPr>
              <a:t>features</a:t>
            </a:r>
            <a:r>
              <a:rPr lang="fi-FI" sz="3200" b="1" dirty="0">
                <a:solidFill>
                  <a:srgbClr val="0D93D2"/>
                </a:solidFill>
              </a:rPr>
              <a:t> of </a:t>
            </a:r>
            <a:r>
              <a:rPr lang="fi-FI" sz="3200" b="1" dirty="0" err="1">
                <a:solidFill>
                  <a:srgbClr val="0D93D2"/>
                </a:solidFill>
              </a:rPr>
              <a:t>the</a:t>
            </a:r>
            <a:r>
              <a:rPr lang="fi-FI" sz="3200" b="1" dirty="0">
                <a:solidFill>
                  <a:srgbClr val="0D93D2"/>
                </a:solidFill>
              </a:rPr>
              <a:t> HE </a:t>
            </a:r>
            <a:r>
              <a:rPr lang="fi-FI" sz="3200" b="1" dirty="0" err="1" smtClean="0">
                <a:solidFill>
                  <a:srgbClr val="0D93D2"/>
                </a:solidFill>
              </a:rPr>
              <a:t>system</a:t>
            </a:r>
            <a:r>
              <a:rPr lang="fi-FI" sz="3200" b="1" dirty="0" smtClean="0">
                <a:solidFill>
                  <a:srgbClr val="0D93D2"/>
                </a:solidFill>
              </a:rPr>
              <a:t> (1/2)</a:t>
            </a:r>
            <a:endParaRPr lang="en-GB" sz="3200" b="1" dirty="0"/>
          </a:p>
        </p:txBody>
      </p:sp>
      <p:sp>
        <p:nvSpPr>
          <p:cNvPr id="18435" name="Content Placeholder 4"/>
          <p:cNvSpPr>
            <a:spLocks noGrp="1"/>
          </p:cNvSpPr>
          <p:nvPr>
            <p:ph idx="1"/>
          </p:nvPr>
        </p:nvSpPr>
        <p:spPr>
          <a:xfrm>
            <a:off x="446967" y="1268760"/>
            <a:ext cx="8229600" cy="5040560"/>
          </a:xfrm>
        </p:spPr>
        <p:txBody>
          <a:bodyPr>
            <a:normAutofit fontScale="25000" lnSpcReduction="20000"/>
          </a:bodyPr>
          <a:lstStyle/>
          <a:p>
            <a:pPr>
              <a:spcBef>
                <a:spcPts val="0"/>
              </a:spcBef>
            </a:pPr>
            <a:endParaRPr lang="fi-FI" sz="1800" dirty="0" smtClean="0">
              <a:solidFill>
                <a:srgbClr val="1B272C"/>
              </a:solidFill>
            </a:endParaRPr>
          </a:p>
          <a:p>
            <a:pPr>
              <a:spcBef>
                <a:spcPts val="600"/>
              </a:spcBef>
              <a:spcAft>
                <a:spcPts val="1200"/>
              </a:spcAft>
              <a:buFont typeface="Arial" panose="020B0604020202020204" pitchFamily="34" charset="0"/>
              <a:buChar char="•"/>
            </a:pPr>
            <a:r>
              <a:rPr lang="en-US" sz="7200" b="1" dirty="0"/>
              <a:t>Dual </a:t>
            </a:r>
            <a:r>
              <a:rPr lang="en-US" sz="7200" b="1" dirty="0" smtClean="0"/>
              <a:t>system:</a:t>
            </a:r>
            <a:r>
              <a:rPr lang="en-US" sz="7200" dirty="0" smtClean="0"/>
              <a:t> </a:t>
            </a:r>
            <a:r>
              <a:rPr lang="en-US" sz="7200" dirty="0"/>
              <a:t>universities (14) and universities of applied sciences (24) </a:t>
            </a:r>
          </a:p>
          <a:p>
            <a:pPr>
              <a:spcBef>
                <a:spcPts val="600"/>
              </a:spcBef>
              <a:spcAft>
                <a:spcPts val="1200"/>
              </a:spcAft>
              <a:buFont typeface="Arial" panose="020B0604020202020204" pitchFamily="34" charset="0"/>
              <a:buChar char="•"/>
            </a:pPr>
            <a:r>
              <a:rPr lang="en-US" sz="7200" dirty="0" smtClean="0"/>
              <a:t>Core funding from the state but HEIs </a:t>
            </a:r>
            <a:r>
              <a:rPr lang="en-US" sz="7200" dirty="0"/>
              <a:t>enjoy </a:t>
            </a:r>
            <a:r>
              <a:rPr lang="en-US" sz="7200" b="1" dirty="0" smtClean="0">
                <a:cs typeface="Calibri" pitchFamily="34" charset="0"/>
              </a:rPr>
              <a:t>wide </a:t>
            </a:r>
            <a:r>
              <a:rPr lang="en-US" sz="7200" b="1" dirty="0">
                <a:cs typeface="Calibri" pitchFamily="34" charset="0"/>
              </a:rPr>
              <a:t>degree of autonomy </a:t>
            </a:r>
            <a:r>
              <a:rPr lang="en-US" sz="7200" dirty="0">
                <a:cs typeface="Calibri" pitchFamily="34" charset="0"/>
              </a:rPr>
              <a:t>from government </a:t>
            </a:r>
            <a:r>
              <a:rPr lang="en-US" sz="7200" dirty="0" smtClean="0">
                <a:cs typeface="Calibri" pitchFamily="34" charset="0"/>
              </a:rPr>
              <a:t>steering </a:t>
            </a:r>
            <a:endParaRPr lang="en-US" sz="7200" dirty="0">
              <a:cs typeface="Calibri" pitchFamily="34" charset="0"/>
            </a:endParaRPr>
          </a:p>
          <a:p>
            <a:pPr marL="342900" lvl="1" indent="-342900">
              <a:spcBef>
                <a:spcPts val="600"/>
              </a:spcBef>
              <a:spcAft>
                <a:spcPts val="1200"/>
              </a:spcAft>
              <a:buFont typeface="Arial" panose="020B0604020202020204" pitchFamily="34" charset="0"/>
              <a:buChar char="•"/>
            </a:pPr>
            <a:r>
              <a:rPr lang="fi-FI" sz="7200" dirty="0" smtClean="0"/>
              <a:t>The mission of </a:t>
            </a:r>
            <a:r>
              <a:rPr lang="fi-FI" sz="7200" b="1" dirty="0" err="1" smtClean="0"/>
              <a:t>universities</a:t>
            </a:r>
            <a:r>
              <a:rPr lang="fi-FI" sz="7200" dirty="0" smtClean="0"/>
              <a:t> is to </a:t>
            </a:r>
            <a:r>
              <a:rPr lang="fi-FI" sz="7200" dirty="0" err="1" smtClean="0"/>
              <a:t>conduct</a:t>
            </a:r>
            <a:r>
              <a:rPr lang="fi-FI" sz="7200" dirty="0" smtClean="0"/>
              <a:t> </a:t>
            </a:r>
            <a:r>
              <a:rPr lang="fi-FI" sz="7200" dirty="0" err="1" smtClean="0"/>
              <a:t>scientific</a:t>
            </a:r>
            <a:r>
              <a:rPr lang="fi-FI" sz="7200" dirty="0" smtClean="0"/>
              <a:t> </a:t>
            </a:r>
            <a:r>
              <a:rPr lang="fi-FI" sz="7200" dirty="0" err="1" smtClean="0"/>
              <a:t>research</a:t>
            </a:r>
            <a:r>
              <a:rPr lang="fi-FI" sz="7200" dirty="0" smtClean="0"/>
              <a:t> and </a:t>
            </a:r>
            <a:r>
              <a:rPr lang="fi-FI" sz="7200" dirty="0" err="1" smtClean="0"/>
              <a:t>provide</a:t>
            </a:r>
            <a:r>
              <a:rPr lang="fi-FI" sz="7200" dirty="0" smtClean="0"/>
              <a:t> </a:t>
            </a:r>
            <a:r>
              <a:rPr lang="fi-FI" sz="7200" dirty="0" err="1" smtClean="0"/>
              <a:t>undergraduate</a:t>
            </a:r>
            <a:r>
              <a:rPr lang="fi-FI" sz="7200" dirty="0" smtClean="0"/>
              <a:t> and </a:t>
            </a:r>
            <a:r>
              <a:rPr lang="fi-FI" sz="7200" dirty="0" err="1" smtClean="0"/>
              <a:t>graduate</a:t>
            </a:r>
            <a:r>
              <a:rPr lang="fi-FI" sz="7200" dirty="0" smtClean="0"/>
              <a:t> </a:t>
            </a:r>
            <a:r>
              <a:rPr lang="fi-FI" sz="7200" dirty="0" err="1" smtClean="0"/>
              <a:t>education</a:t>
            </a:r>
            <a:r>
              <a:rPr lang="fi-FI" sz="7200" dirty="0" smtClean="0"/>
              <a:t> </a:t>
            </a:r>
            <a:r>
              <a:rPr lang="fi-FI" sz="7200" dirty="0" err="1" smtClean="0"/>
              <a:t>based</a:t>
            </a:r>
            <a:r>
              <a:rPr lang="fi-FI" sz="7200" dirty="0" smtClean="0"/>
              <a:t> on it</a:t>
            </a:r>
          </a:p>
          <a:p>
            <a:pPr marL="342900" lvl="1" indent="-342900">
              <a:spcBef>
                <a:spcPts val="600"/>
              </a:spcBef>
              <a:spcAft>
                <a:spcPts val="1200"/>
              </a:spcAft>
              <a:buFont typeface="Arial" panose="020B0604020202020204" pitchFamily="34" charset="0"/>
              <a:buChar char="•"/>
            </a:pPr>
            <a:r>
              <a:rPr lang="fi-FI" sz="7200" dirty="0" smtClean="0"/>
              <a:t>The mission of </a:t>
            </a:r>
            <a:r>
              <a:rPr lang="fi-FI" sz="7200" b="1" dirty="0" err="1" smtClean="0"/>
              <a:t>UASs</a:t>
            </a:r>
            <a:r>
              <a:rPr lang="fi-FI" sz="7200" dirty="0" smtClean="0"/>
              <a:t> is to </a:t>
            </a:r>
            <a:r>
              <a:rPr lang="fi-FI" sz="7200" dirty="0" err="1" smtClean="0"/>
              <a:t>train</a:t>
            </a:r>
            <a:r>
              <a:rPr lang="fi-FI" sz="7200" dirty="0" smtClean="0"/>
              <a:t> </a:t>
            </a:r>
            <a:r>
              <a:rPr lang="fi-FI" sz="7200" dirty="0" err="1" smtClean="0"/>
              <a:t>professionals</a:t>
            </a:r>
            <a:r>
              <a:rPr lang="fi-FI" sz="7200" dirty="0" smtClean="0"/>
              <a:t> in </a:t>
            </a:r>
            <a:r>
              <a:rPr lang="fi-FI" sz="7200" dirty="0" err="1" smtClean="0"/>
              <a:t>response</a:t>
            </a:r>
            <a:r>
              <a:rPr lang="fi-FI" sz="7200" dirty="0" smtClean="0"/>
              <a:t> to labour market </a:t>
            </a:r>
            <a:r>
              <a:rPr lang="fi-FI" sz="7200" dirty="0" err="1" smtClean="0"/>
              <a:t>needs</a:t>
            </a:r>
            <a:r>
              <a:rPr lang="fi-FI" sz="7200" dirty="0" smtClean="0"/>
              <a:t> and </a:t>
            </a:r>
            <a:r>
              <a:rPr lang="fi-FI" sz="7200" dirty="0" err="1" smtClean="0"/>
              <a:t>conduct</a:t>
            </a:r>
            <a:r>
              <a:rPr lang="fi-FI" sz="7200" dirty="0" smtClean="0"/>
              <a:t> R&amp;D </a:t>
            </a:r>
            <a:r>
              <a:rPr lang="fi-FI" sz="7200" dirty="0" err="1" smtClean="0"/>
              <a:t>which</a:t>
            </a:r>
            <a:r>
              <a:rPr lang="fi-FI" sz="7200" dirty="0" smtClean="0"/>
              <a:t> </a:t>
            </a:r>
            <a:r>
              <a:rPr lang="fi-FI" sz="7200" dirty="0" err="1" smtClean="0"/>
              <a:t>supports</a:t>
            </a:r>
            <a:r>
              <a:rPr lang="fi-FI" sz="7200" dirty="0" smtClean="0"/>
              <a:t> </a:t>
            </a:r>
            <a:r>
              <a:rPr lang="fi-FI" sz="7200" dirty="0" err="1" smtClean="0"/>
              <a:t>instruction</a:t>
            </a:r>
            <a:r>
              <a:rPr lang="fi-FI" sz="7200" dirty="0" smtClean="0"/>
              <a:t> and </a:t>
            </a:r>
            <a:r>
              <a:rPr lang="fi-FI" sz="7200" dirty="0" err="1" smtClean="0"/>
              <a:t>promotes</a:t>
            </a:r>
            <a:r>
              <a:rPr lang="fi-FI" sz="7200" dirty="0" smtClean="0"/>
              <a:t> </a:t>
            </a:r>
            <a:r>
              <a:rPr lang="fi-FI" sz="7200" dirty="0" err="1" smtClean="0"/>
              <a:t>regional</a:t>
            </a:r>
            <a:r>
              <a:rPr lang="fi-FI" sz="7200" dirty="0" smtClean="0"/>
              <a:t> </a:t>
            </a:r>
            <a:r>
              <a:rPr lang="fi-FI" sz="7200" dirty="0" err="1" smtClean="0"/>
              <a:t>development</a:t>
            </a:r>
            <a:r>
              <a:rPr lang="fi-FI" sz="7200" dirty="0" smtClean="0"/>
              <a:t> in </a:t>
            </a:r>
            <a:r>
              <a:rPr lang="fi-FI" sz="7200" dirty="0" err="1" smtClean="0"/>
              <a:t>particular</a:t>
            </a:r>
            <a:endParaRPr lang="fi-FI" sz="7200" dirty="0" smtClean="0"/>
          </a:p>
          <a:p>
            <a:pPr marL="342900" lvl="1" indent="-342900">
              <a:spcBef>
                <a:spcPts val="600"/>
              </a:spcBef>
              <a:spcAft>
                <a:spcPts val="1200"/>
              </a:spcAft>
              <a:buFont typeface="Arial" panose="020B0604020202020204" pitchFamily="34" charset="0"/>
              <a:buChar char="•"/>
            </a:pPr>
            <a:r>
              <a:rPr lang="fi-FI" sz="7200" dirty="0" err="1" smtClean="0"/>
              <a:t>Several</a:t>
            </a:r>
            <a:r>
              <a:rPr lang="fi-FI" sz="7200" dirty="0" smtClean="0"/>
              <a:t> </a:t>
            </a:r>
            <a:r>
              <a:rPr lang="fi-FI" sz="7200" dirty="0" err="1" smtClean="0"/>
              <a:t>reforms</a:t>
            </a:r>
            <a:r>
              <a:rPr lang="fi-FI" sz="7200" dirty="0" smtClean="0"/>
              <a:t> and </a:t>
            </a:r>
            <a:r>
              <a:rPr lang="fi-FI" sz="7200" dirty="0" err="1" smtClean="0"/>
              <a:t>some</a:t>
            </a:r>
            <a:r>
              <a:rPr lang="fi-FI" sz="7200" dirty="0" smtClean="0"/>
              <a:t> </a:t>
            </a:r>
            <a:r>
              <a:rPr lang="fi-FI" sz="7200" dirty="0" err="1" smtClean="0"/>
              <a:t>still</a:t>
            </a:r>
            <a:r>
              <a:rPr lang="fi-FI" sz="7200" dirty="0" smtClean="0"/>
              <a:t> </a:t>
            </a:r>
            <a:r>
              <a:rPr lang="fi-FI" sz="7200" dirty="0" err="1" smtClean="0"/>
              <a:t>going</a:t>
            </a:r>
            <a:r>
              <a:rPr lang="fi-FI" sz="7200" dirty="0" smtClean="0"/>
              <a:t> on at </a:t>
            </a:r>
            <a:r>
              <a:rPr lang="fi-FI" sz="7200" dirty="0" err="1" smtClean="0"/>
              <a:t>both</a:t>
            </a:r>
            <a:r>
              <a:rPr lang="fi-FI" sz="7200" dirty="0" smtClean="0"/>
              <a:t> </a:t>
            </a:r>
            <a:r>
              <a:rPr lang="fi-FI" sz="7200" dirty="0" err="1" smtClean="0"/>
              <a:t>sectors</a:t>
            </a:r>
            <a:r>
              <a:rPr lang="fi-FI" sz="7200" dirty="0" smtClean="0"/>
              <a:t>: </a:t>
            </a:r>
            <a:r>
              <a:rPr lang="fi-FI" sz="7200" dirty="0" err="1" smtClean="0"/>
              <a:t>legal</a:t>
            </a:r>
            <a:r>
              <a:rPr lang="fi-FI" sz="7200" dirty="0" smtClean="0"/>
              <a:t> status, </a:t>
            </a:r>
            <a:r>
              <a:rPr lang="fi-FI" sz="7200" dirty="0" err="1" smtClean="0"/>
              <a:t>number</a:t>
            </a:r>
            <a:r>
              <a:rPr lang="fi-FI" sz="7200" dirty="0" smtClean="0"/>
              <a:t> of </a:t>
            </a:r>
            <a:r>
              <a:rPr lang="fi-FI" sz="7200" dirty="0" err="1" smtClean="0"/>
              <a:t>institutions</a:t>
            </a:r>
            <a:r>
              <a:rPr lang="fi-FI" sz="7200" dirty="0" smtClean="0"/>
              <a:t>, </a:t>
            </a:r>
            <a:r>
              <a:rPr lang="fi-FI" sz="7200" dirty="0" err="1" smtClean="0"/>
              <a:t>organisational</a:t>
            </a:r>
            <a:r>
              <a:rPr lang="fi-FI" sz="7200" dirty="0" smtClean="0"/>
              <a:t> </a:t>
            </a:r>
            <a:r>
              <a:rPr lang="fi-FI" sz="7200" dirty="0" err="1" smtClean="0"/>
              <a:t>structures</a:t>
            </a:r>
            <a:r>
              <a:rPr lang="fi-FI" sz="7200" dirty="0" smtClean="0"/>
              <a:t>, </a:t>
            </a:r>
            <a:r>
              <a:rPr lang="fi-FI" sz="7200" dirty="0" err="1" smtClean="0"/>
              <a:t>funding</a:t>
            </a:r>
            <a:r>
              <a:rPr lang="fi-FI" sz="7200" dirty="0" smtClean="0"/>
              <a:t> </a:t>
            </a:r>
            <a:r>
              <a:rPr lang="fi-FI" sz="7200" dirty="0" err="1" smtClean="0"/>
              <a:t>system</a:t>
            </a:r>
            <a:r>
              <a:rPr lang="fi-FI" sz="7200" dirty="0"/>
              <a:t> </a:t>
            </a:r>
            <a:r>
              <a:rPr lang="fi-FI" sz="7200" dirty="0" smtClean="0"/>
              <a:t>etc.</a:t>
            </a:r>
          </a:p>
          <a:p>
            <a:pPr marL="342900" lvl="1" indent="-342900">
              <a:spcBef>
                <a:spcPts val="600"/>
              </a:spcBef>
              <a:spcAft>
                <a:spcPts val="1200"/>
              </a:spcAft>
              <a:buFont typeface="Arial" panose="020B0604020202020204" pitchFamily="34" charset="0"/>
              <a:buChar char="•"/>
            </a:pPr>
            <a:r>
              <a:rPr lang="fi-FI" sz="7200" dirty="0" err="1" smtClean="0"/>
              <a:t>University</a:t>
            </a:r>
            <a:r>
              <a:rPr lang="fi-FI" sz="7200" dirty="0" smtClean="0"/>
              <a:t> and UAS </a:t>
            </a:r>
            <a:r>
              <a:rPr lang="fi-FI" sz="7200" dirty="0" err="1" smtClean="0"/>
              <a:t>public</a:t>
            </a:r>
            <a:r>
              <a:rPr lang="fi-FI" sz="7200" dirty="0" smtClean="0"/>
              <a:t> </a:t>
            </a:r>
            <a:r>
              <a:rPr lang="fi-FI" sz="7200" dirty="0" err="1" smtClean="0"/>
              <a:t>databases</a:t>
            </a:r>
            <a:r>
              <a:rPr lang="fi-FI" sz="7200" dirty="0" smtClean="0"/>
              <a:t> </a:t>
            </a:r>
            <a:r>
              <a:rPr lang="fi-FI" sz="7200" dirty="0" err="1" smtClean="0"/>
              <a:t>openly</a:t>
            </a:r>
            <a:r>
              <a:rPr lang="fi-FI" sz="7200" dirty="0" smtClean="0"/>
              <a:t> </a:t>
            </a:r>
            <a:r>
              <a:rPr lang="fi-FI" sz="7200" dirty="0" err="1" smtClean="0"/>
              <a:t>available</a:t>
            </a:r>
            <a:r>
              <a:rPr lang="fi-FI" sz="7200" dirty="0" smtClean="0"/>
              <a:t> online (an </a:t>
            </a:r>
            <a:r>
              <a:rPr lang="fi-FI" sz="7200" dirty="0" err="1" smtClean="0"/>
              <a:t>important</a:t>
            </a:r>
            <a:r>
              <a:rPr lang="fi-FI" sz="7200" dirty="0" smtClean="0"/>
              <a:t> </a:t>
            </a:r>
            <a:r>
              <a:rPr lang="fi-FI" sz="7200" dirty="0" err="1" smtClean="0"/>
              <a:t>part</a:t>
            </a:r>
            <a:r>
              <a:rPr lang="fi-FI" sz="7200" dirty="0" smtClean="0"/>
              <a:t> of </a:t>
            </a:r>
            <a:r>
              <a:rPr lang="fi-FI" sz="7200" dirty="0" err="1" smtClean="0"/>
              <a:t>quality</a:t>
            </a:r>
            <a:r>
              <a:rPr lang="fi-FI" sz="7200" dirty="0" smtClean="0"/>
              <a:t> </a:t>
            </a:r>
            <a:r>
              <a:rPr lang="fi-FI" sz="7200" dirty="0" err="1" smtClean="0"/>
              <a:t>assurance</a:t>
            </a:r>
            <a:r>
              <a:rPr lang="fi-FI" sz="7200" dirty="0" smtClean="0"/>
              <a:t>)</a:t>
            </a: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Tree>
    <p:extLst>
      <p:ext uri="{BB962C8B-B14F-4D97-AF65-F5344CB8AC3E}">
        <p14:creationId xmlns:p14="http://schemas.microsoft.com/office/powerpoint/2010/main" val="3661439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60648"/>
            <a:ext cx="8229600" cy="1143000"/>
          </a:xfrm>
        </p:spPr>
        <p:txBody>
          <a:bodyPr>
            <a:normAutofit/>
          </a:bodyPr>
          <a:lstStyle/>
          <a:p>
            <a:r>
              <a:rPr lang="fi-FI" sz="3600" dirty="0" err="1" smtClean="0"/>
              <a:t>Discussion</a:t>
            </a:r>
            <a:endParaRPr lang="fi-FI" sz="3600" dirty="0"/>
          </a:p>
        </p:txBody>
      </p:sp>
      <p:sp>
        <p:nvSpPr>
          <p:cNvPr id="3" name="Sisällön paikkamerkki 2"/>
          <p:cNvSpPr>
            <a:spLocks noGrp="1"/>
          </p:cNvSpPr>
          <p:nvPr>
            <p:ph idx="1"/>
          </p:nvPr>
        </p:nvSpPr>
        <p:spPr>
          <a:xfrm>
            <a:off x="457200" y="1340768"/>
            <a:ext cx="8229600" cy="4785395"/>
          </a:xfrm>
        </p:spPr>
        <p:txBody>
          <a:bodyPr>
            <a:normAutofit/>
          </a:bodyPr>
          <a:lstStyle/>
          <a:p>
            <a:r>
              <a:rPr lang="en-GB" sz="2800" i="1" dirty="0" smtClean="0"/>
              <a:t>Questions on the presentation?</a:t>
            </a:r>
          </a:p>
          <a:p>
            <a:pPr marL="0" indent="0">
              <a:buNone/>
            </a:pPr>
            <a:endParaRPr lang="en-GB" sz="2800" dirty="0" smtClean="0"/>
          </a:p>
          <a:p>
            <a:r>
              <a:rPr lang="en-GB" sz="2800" i="1" dirty="0" smtClean="0"/>
              <a:t>What kind of strengths are there in the accreditation system in Azerbaijan?</a:t>
            </a:r>
          </a:p>
          <a:p>
            <a:endParaRPr lang="en-GB" sz="2800" i="1" dirty="0"/>
          </a:p>
          <a:p>
            <a:r>
              <a:rPr lang="en-GB" sz="2800" i="1" dirty="0" smtClean="0"/>
              <a:t>What kind of challenges are there in the accreditation system in Azerbaijan? </a:t>
            </a:r>
          </a:p>
          <a:p>
            <a:endParaRPr lang="en-GB" sz="2800" i="1" dirty="0"/>
          </a:p>
          <a:p>
            <a:endParaRPr lang="en-GB" sz="2800" i="1" dirty="0"/>
          </a:p>
          <a:p>
            <a:endParaRPr lang="en-GB" sz="2800" i="1" dirty="0"/>
          </a:p>
          <a:p>
            <a:pPr marL="0" indent="0">
              <a:buNone/>
            </a:pPr>
            <a:endParaRPr lang="en-GB" sz="2800" i="1" dirty="0" smtClean="0"/>
          </a:p>
          <a:p>
            <a:endParaRPr lang="en-GB" sz="2800" dirty="0"/>
          </a:p>
          <a:p>
            <a:pPr marL="0" indent="0">
              <a:buNone/>
            </a:pPr>
            <a:endParaRPr lang="en-GB" sz="2400" dirty="0" smtClean="0"/>
          </a:p>
          <a:p>
            <a:endParaRPr lang="fi-FI" sz="2400" dirty="0"/>
          </a:p>
        </p:txBody>
      </p:sp>
      <p:sp>
        <p:nvSpPr>
          <p:cNvPr id="4" name="Dian numeron paikkamerkki 3"/>
          <p:cNvSpPr>
            <a:spLocks noGrp="1"/>
          </p:cNvSpPr>
          <p:nvPr>
            <p:ph type="sldNum" sz="quarter" idx="12"/>
          </p:nvPr>
        </p:nvSpPr>
        <p:spPr/>
        <p:txBody>
          <a:bodyPr/>
          <a:lstStyle/>
          <a:p>
            <a:fld id="{139301F4-86FD-4910-9F5A-C4CF14468D5D}" type="slidenum">
              <a:rPr lang="fi-FI" smtClean="0"/>
              <a:t>50</a:t>
            </a:fld>
            <a:endParaRPr lang="fi-FI" dirty="0"/>
          </a:p>
        </p:txBody>
      </p:sp>
    </p:spTree>
    <p:extLst>
      <p:ext uri="{BB962C8B-B14F-4D97-AF65-F5344CB8AC3E}">
        <p14:creationId xmlns:p14="http://schemas.microsoft.com/office/powerpoint/2010/main" val="172161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18487" cy="779462"/>
          </a:xfrm>
        </p:spPr>
        <p:txBody>
          <a:bodyPr rtlCol="0">
            <a:normAutofit/>
          </a:bodyPr>
          <a:lstStyle/>
          <a:p>
            <a:pPr fontAlgn="auto">
              <a:spcAft>
                <a:spcPts val="0"/>
              </a:spcAft>
              <a:defRPr/>
            </a:pPr>
            <a:r>
              <a:rPr lang="fi-FI" sz="3200" b="1" dirty="0">
                <a:solidFill>
                  <a:srgbClr val="0D93D2"/>
                </a:solidFill>
              </a:rPr>
              <a:t>Key </a:t>
            </a:r>
            <a:r>
              <a:rPr lang="fi-FI" sz="3200" b="1" dirty="0" err="1">
                <a:solidFill>
                  <a:srgbClr val="0D93D2"/>
                </a:solidFill>
              </a:rPr>
              <a:t>features</a:t>
            </a:r>
            <a:r>
              <a:rPr lang="fi-FI" sz="3200" b="1" dirty="0">
                <a:solidFill>
                  <a:srgbClr val="0D93D2"/>
                </a:solidFill>
              </a:rPr>
              <a:t> of </a:t>
            </a:r>
            <a:r>
              <a:rPr lang="fi-FI" sz="3200" b="1" dirty="0" err="1">
                <a:solidFill>
                  <a:srgbClr val="0D93D2"/>
                </a:solidFill>
              </a:rPr>
              <a:t>the</a:t>
            </a:r>
            <a:r>
              <a:rPr lang="fi-FI" sz="3200" b="1" dirty="0">
                <a:solidFill>
                  <a:srgbClr val="0D93D2"/>
                </a:solidFill>
              </a:rPr>
              <a:t> HE </a:t>
            </a:r>
            <a:r>
              <a:rPr lang="fi-FI" sz="3200" b="1" dirty="0" err="1" smtClean="0">
                <a:solidFill>
                  <a:srgbClr val="0D93D2"/>
                </a:solidFill>
              </a:rPr>
              <a:t>system</a:t>
            </a:r>
            <a:r>
              <a:rPr lang="fi-FI" sz="3200" b="1" dirty="0" smtClean="0">
                <a:solidFill>
                  <a:srgbClr val="0D93D2"/>
                </a:solidFill>
              </a:rPr>
              <a:t> (2/2)</a:t>
            </a:r>
            <a:endParaRPr lang="en-GB" sz="3200" b="1" dirty="0"/>
          </a:p>
        </p:txBody>
      </p:sp>
      <p:sp>
        <p:nvSpPr>
          <p:cNvPr id="18435" name="Content Placeholder 4"/>
          <p:cNvSpPr>
            <a:spLocks noGrp="1"/>
          </p:cNvSpPr>
          <p:nvPr>
            <p:ph idx="1"/>
          </p:nvPr>
        </p:nvSpPr>
        <p:spPr>
          <a:xfrm>
            <a:off x="461987" y="1124744"/>
            <a:ext cx="8229600" cy="5040560"/>
          </a:xfrm>
        </p:spPr>
        <p:txBody>
          <a:bodyPr>
            <a:normAutofit fontScale="32500" lnSpcReduction="20000"/>
          </a:bodyPr>
          <a:lstStyle/>
          <a:p>
            <a:pPr>
              <a:spcBef>
                <a:spcPts val="0"/>
              </a:spcBef>
            </a:pPr>
            <a:endParaRPr lang="fi-FI" sz="1800" dirty="0" smtClean="0">
              <a:solidFill>
                <a:srgbClr val="1B272C"/>
              </a:solidFill>
            </a:endParaRPr>
          </a:p>
          <a:p>
            <a:pPr marL="342900" lvl="1" indent="-342900">
              <a:spcBef>
                <a:spcPts val="600"/>
              </a:spcBef>
              <a:spcAft>
                <a:spcPts val="1200"/>
              </a:spcAft>
              <a:buFont typeface="Arial" panose="020B0604020202020204" pitchFamily="34" charset="0"/>
              <a:buChar char="•"/>
            </a:pPr>
            <a:r>
              <a:rPr lang="fi-FI" sz="6200" dirty="0" smtClean="0"/>
              <a:t>The </a:t>
            </a:r>
            <a:r>
              <a:rPr lang="fi-FI" sz="6200" dirty="0"/>
              <a:t>r</a:t>
            </a:r>
            <a:r>
              <a:rPr lang="en-US" sz="6200" dirty="0" err="1"/>
              <a:t>ight</a:t>
            </a:r>
            <a:r>
              <a:rPr lang="en-US" sz="6200" dirty="0"/>
              <a:t> to award degrees/ educational responsibility is determined in legislation (universities) and in operating </a:t>
            </a:r>
            <a:r>
              <a:rPr lang="en-US" sz="6200" dirty="0" err="1"/>
              <a:t>licences</a:t>
            </a:r>
            <a:r>
              <a:rPr lang="en-US" sz="6200" dirty="0"/>
              <a:t> (UASs</a:t>
            </a:r>
            <a:r>
              <a:rPr lang="en-US" sz="6200" dirty="0" smtClean="0"/>
              <a:t>)</a:t>
            </a:r>
          </a:p>
          <a:p>
            <a:pPr lvl="0">
              <a:spcBef>
                <a:spcPts val="600"/>
              </a:spcBef>
              <a:spcAft>
                <a:spcPts val="1200"/>
              </a:spcAft>
              <a:buFont typeface="Arial" panose="020B0604020202020204" pitchFamily="34" charset="0"/>
              <a:buChar char="•"/>
            </a:pPr>
            <a:r>
              <a:rPr lang="en-US" sz="6200" dirty="0" smtClean="0">
                <a:solidFill>
                  <a:prstClr val="black"/>
                </a:solidFill>
              </a:rPr>
              <a:t>Restricted but equal access; general eligibility for HE is given by the matriculation examination and the upper secondary vocational qualification;</a:t>
            </a:r>
            <a:r>
              <a:rPr lang="en-US" sz="6200" dirty="0" smtClean="0">
                <a:solidFill>
                  <a:prstClr val="black"/>
                </a:solidFill>
                <a:cs typeface="Arial"/>
              </a:rPr>
              <a:t> </a:t>
            </a:r>
            <a:r>
              <a:rPr lang="en-US" sz="6200" dirty="0">
                <a:solidFill>
                  <a:prstClr val="black"/>
                </a:solidFill>
                <a:cs typeface="Arial"/>
              </a:rPr>
              <a:t>entrance </a:t>
            </a:r>
            <a:r>
              <a:rPr lang="en-US" sz="6200" dirty="0" smtClean="0">
                <a:solidFill>
                  <a:prstClr val="black"/>
                </a:solidFill>
                <a:cs typeface="Arial"/>
              </a:rPr>
              <a:t>tests applied in many fields; access usually results of matriculation exams and entrance tests</a:t>
            </a:r>
          </a:p>
          <a:p>
            <a:pPr lvl="0">
              <a:spcBef>
                <a:spcPts val="600"/>
              </a:spcBef>
              <a:spcAft>
                <a:spcPts val="1200"/>
              </a:spcAft>
              <a:buFont typeface="Arial" panose="020B0604020202020204" pitchFamily="34" charset="0"/>
              <a:buChar char="•"/>
            </a:pPr>
            <a:r>
              <a:rPr lang="en-US" sz="6200" dirty="0" smtClean="0">
                <a:solidFill>
                  <a:prstClr val="black"/>
                </a:solidFill>
                <a:cs typeface="Arial"/>
              </a:rPr>
              <a:t>Higher education studies are measured in credits; the credit system complies with the European Credit Transfer and Accumulation System (ECTS) – Study courses quantified according to the workload required</a:t>
            </a:r>
            <a:endParaRPr lang="en-US" sz="6200" dirty="0">
              <a:solidFill>
                <a:prstClr val="black"/>
              </a:solidFill>
              <a:cs typeface="Arial"/>
            </a:endParaRPr>
          </a:p>
          <a:p>
            <a:pPr marL="342900" lvl="1" indent="-342900">
              <a:spcBef>
                <a:spcPts val="600"/>
              </a:spcBef>
              <a:spcAft>
                <a:spcPts val="1200"/>
              </a:spcAft>
              <a:buFont typeface="Arial" panose="020B0604020202020204" pitchFamily="34" charset="0"/>
              <a:buChar char="•"/>
            </a:pPr>
            <a:r>
              <a:rPr lang="en-US" sz="6200" b="1" dirty="0">
                <a:solidFill>
                  <a:prstClr val="black"/>
                </a:solidFill>
              </a:rPr>
              <a:t>Tuition-fee free system </a:t>
            </a:r>
            <a:r>
              <a:rPr lang="en-US" sz="6200" dirty="0">
                <a:solidFill>
                  <a:prstClr val="black"/>
                </a:solidFill>
              </a:rPr>
              <a:t>(plan to introduce fees to non-EU/EEA students in 2016)</a:t>
            </a: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Tree>
    <p:extLst>
      <p:ext uri="{BB962C8B-B14F-4D97-AF65-F5344CB8AC3E}">
        <p14:creationId xmlns:p14="http://schemas.microsoft.com/office/powerpoint/2010/main" val="253613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32656"/>
            <a:ext cx="8218487" cy="779462"/>
          </a:xfrm>
        </p:spPr>
        <p:txBody>
          <a:bodyPr rtlCol="0">
            <a:normAutofit/>
          </a:bodyPr>
          <a:lstStyle/>
          <a:p>
            <a:pPr eaLnBrk="1" fontAlgn="auto" hangingPunct="1">
              <a:spcAft>
                <a:spcPts val="0"/>
              </a:spcAft>
              <a:defRPr/>
            </a:pPr>
            <a:r>
              <a:rPr lang="sv-FI" sz="3200" b="1" dirty="0" smtClean="0"/>
              <a:t>University </a:t>
            </a:r>
            <a:r>
              <a:rPr lang="sv-FI" sz="3200" b="1" dirty="0" err="1" smtClean="0"/>
              <a:t>degrees</a:t>
            </a:r>
            <a:endParaRPr lang="en-GB" sz="3200" b="1" dirty="0"/>
          </a:p>
        </p:txBody>
      </p:sp>
      <p:sp>
        <p:nvSpPr>
          <p:cNvPr id="18435" name="Content Placeholder 4"/>
          <p:cNvSpPr>
            <a:spLocks noGrp="1"/>
          </p:cNvSpPr>
          <p:nvPr>
            <p:ph idx="1"/>
          </p:nvPr>
        </p:nvSpPr>
        <p:spPr>
          <a:xfrm>
            <a:off x="456431" y="1340768"/>
            <a:ext cx="8229600" cy="5040560"/>
          </a:xfrm>
        </p:spPr>
        <p:txBody>
          <a:bodyPr>
            <a:normAutofit/>
          </a:bodyPr>
          <a:lstStyle/>
          <a:p>
            <a:pPr>
              <a:spcAft>
                <a:spcPts val="1200"/>
              </a:spcAft>
              <a:buFont typeface="Arial" panose="020B0604020202020204" pitchFamily="34" charset="0"/>
              <a:buChar char="•"/>
              <a:defRPr/>
            </a:pPr>
            <a:r>
              <a:rPr lang="en-US" sz="1800" dirty="0" smtClean="0">
                <a:cs typeface="Calibri" pitchFamily="34" charset="0"/>
              </a:rPr>
              <a:t>The Government Decree on University Degrees (794/2004) defines the objectives, extent and overall structure of degrees</a:t>
            </a:r>
          </a:p>
          <a:p>
            <a:pPr>
              <a:spcAft>
                <a:spcPts val="1200"/>
              </a:spcAft>
              <a:buFont typeface="Arial" panose="020B0604020202020204" pitchFamily="34" charset="0"/>
              <a:buChar char="•"/>
              <a:defRPr/>
            </a:pPr>
            <a:r>
              <a:rPr lang="en-US" sz="1800" dirty="0" smtClean="0">
                <a:cs typeface="Calibri" pitchFamily="34" charset="0"/>
              </a:rPr>
              <a:t>The universities decide on the detailed contents and structure of the degrees they award; they also decide on their curricula and forms of instruction </a:t>
            </a:r>
          </a:p>
          <a:p>
            <a:pPr>
              <a:spcAft>
                <a:spcPts val="1200"/>
              </a:spcAft>
              <a:buFont typeface="Arial" panose="020B0604020202020204" pitchFamily="34" charset="0"/>
              <a:buChar char="•"/>
              <a:defRPr/>
            </a:pPr>
            <a:r>
              <a:rPr lang="en-US" sz="1800" dirty="0">
                <a:cs typeface="Calibri" pitchFamily="34" charset="0"/>
              </a:rPr>
              <a:t>Three-cycle system (3+2+4); Bachelor students usually enroll directly to a master’s degree </a:t>
            </a:r>
            <a:r>
              <a:rPr lang="en-US" sz="1800" dirty="0" err="1" smtClean="0">
                <a:cs typeface="Calibri" pitchFamily="34" charset="0"/>
              </a:rPr>
              <a:t>programme</a:t>
            </a:r>
            <a:endParaRPr lang="en-US" sz="1800" dirty="0" smtClean="0">
              <a:cs typeface="Calibri" pitchFamily="34" charset="0"/>
            </a:endParaRPr>
          </a:p>
          <a:p>
            <a:pPr>
              <a:spcAft>
                <a:spcPts val="1200"/>
              </a:spcAft>
              <a:buFont typeface="Arial" panose="020B0604020202020204" pitchFamily="34" charset="0"/>
              <a:buChar char="•"/>
              <a:defRPr/>
            </a:pPr>
            <a:r>
              <a:rPr lang="en-US" sz="1800" dirty="0" smtClean="0">
                <a:cs typeface="Calibri" pitchFamily="34" charset="0"/>
              </a:rPr>
              <a:t>1</a:t>
            </a:r>
            <a:r>
              <a:rPr lang="en-US" sz="1800" baseline="30000" dirty="0" smtClean="0">
                <a:cs typeface="Calibri" pitchFamily="34" charset="0"/>
              </a:rPr>
              <a:t>st</a:t>
            </a:r>
            <a:r>
              <a:rPr lang="en-US" sz="1800" dirty="0" smtClean="0">
                <a:cs typeface="Calibri" pitchFamily="34" charset="0"/>
              </a:rPr>
              <a:t> cycle degree: Bachelor’s degree, at least 180 ECTS (3 years)</a:t>
            </a:r>
          </a:p>
          <a:p>
            <a:pPr>
              <a:spcAft>
                <a:spcPts val="1200"/>
              </a:spcAft>
              <a:buFont typeface="Arial" panose="020B0604020202020204" pitchFamily="34" charset="0"/>
              <a:buChar char="•"/>
              <a:defRPr/>
            </a:pPr>
            <a:r>
              <a:rPr lang="en-US" sz="1800" dirty="0" smtClean="0">
                <a:cs typeface="Calibri" pitchFamily="34" charset="0"/>
              </a:rPr>
              <a:t>2</a:t>
            </a:r>
            <a:r>
              <a:rPr lang="en-US" sz="1800" baseline="30000" dirty="0" smtClean="0">
                <a:cs typeface="Calibri" pitchFamily="34" charset="0"/>
              </a:rPr>
              <a:t>nd</a:t>
            </a:r>
            <a:r>
              <a:rPr lang="en-US" sz="1800" dirty="0" smtClean="0">
                <a:cs typeface="Calibri" pitchFamily="34" charset="0"/>
              </a:rPr>
              <a:t> cycle degree: Master’s degree, at least 120 ECTS (2 years) </a:t>
            </a:r>
            <a:endParaRPr lang="en-US" sz="1800" dirty="0">
              <a:cs typeface="Calibri" pitchFamily="34" charset="0"/>
            </a:endParaRPr>
          </a:p>
          <a:p>
            <a:pPr>
              <a:spcAft>
                <a:spcPts val="1200"/>
              </a:spcAft>
              <a:buFont typeface="Arial" panose="020B0604020202020204" pitchFamily="34" charset="0"/>
              <a:buChar char="•"/>
              <a:defRPr/>
            </a:pPr>
            <a:r>
              <a:rPr lang="en-US" sz="1800" dirty="0" smtClean="0">
                <a:cs typeface="Calibri" pitchFamily="34" charset="0"/>
              </a:rPr>
              <a:t>3</a:t>
            </a:r>
            <a:r>
              <a:rPr lang="en-US" sz="1800" baseline="30000" dirty="0" smtClean="0">
                <a:cs typeface="Calibri" pitchFamily="34" charset="0"/>
              </a:rPr>
              <a:t>rd</a:t>
            </a:r>
            <a:r>
              <a:rPr lang="en-US" sz="1800" dirty="0" smtClean="0">
                <a:cs typeface="Calibri" pitchFamily="34" charset="0"/>
              </a:rPr>
              <a:t> cycle degree: Doctoral degree (4 years)</a:t>
            </a: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Tree>
    <p:extLst>
      <p:ext uri="{BB962C8B-B14F-4D97-AF65-F5344CB8AC3E}">
        <p14:creationId xmlns:p14="http://schemas.microsoft.com/office/powerpoint/2010/main" val="1673650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1059" y="404664"/>
            <a:ext cx="8218487" cy="779462"/>
          </a:xfrm>
        </p:spPr>
        <p:txBody>
          <a:bodyPr rtlCol="0">
            <a:normAutofit/>
          </a:bodyPr>
          <a:lstStyle/>
          <a:p>
            <a:pPr eaLnBrk="1" fontAlgn="auto" hangingPunct="1">
              <a:spcAft>
                <a:spcPts val="0"/>
              </a:spcAft>
              <a:defRPr/>
            </a:pPr>
            <a:r>
              <a:rPr lang="sv-FI" sz="3200" b="1" dirty="0" smtClean="0"/>
              <a:t>UAS </a:t>
            </a:r>
            <a:r>
              <a:rPr lang="sv-FI" sz="3200" b="1" dirty="0" err="1" smtClean="0"/>
              <a:t>degrees</a:t>
            </a:r>
            <a:endParaRPr lang="en-GB" sz="3200" b="1" dirty="0"/>
          </a:p>
        </p:txBody>
      </p:sp>
      <p:sp>
        <p:nvSpPr>
          <p:cNvPr id="18435" name="Content Placeholder 4"/>
          <p:cNvSpPr>
            <a:spLocks noGrp="1"/>
          </p:cNvSpPr>
          <p:nvPr>
            <p:ph idx="1"/>
          </p:nvPr>
        </p:nvSpPr>
        <p:spPr>
          <a:xfrm>
            <a:off x="478812" y="1340768"/>
            <a:ext cx="8229600" cy="5040560"/>
          </a:xfrm>
        </p:spPr>
        <p:txBody>
          <a:bodyPr>
            <a:normAutofit/>
          </a:bodyPr>
          <a:lstStyle/>
          <a:p>
            <a:pPr>
              <a:spcAft>
                <a:spcPts val="1200"/>
              </a:spcAft>
              <a:buFont typeface="Arial" panose="020B0604020202020204" pitchFamily="34" charset="0"/>
              <a:buChar char="•"/>
              <a:defRPr/>
            </a:pPr>
            <a:r>
              <a:rPr lang="en-US" sz="1800" dirty="0" smtClean="0">
                <a:cs typeface="Calibri" pitchFamily="34" charset="0"/>
              </a:rPr>
              <a:t>The </a:t>
            </a:r>
            <a:r>
              <a:rPr lang="en-US" sz="1800" dirty="0">
                <a:cs typeface="Calibri" pitchFamily="34" charset="0"/>
              </a:rPr>
              <a:t>Government Decree on Polytechnics (352/2003) defines the objectives, extent and overall structure of UAS degrees</a:t>
            </a:r>
          </a:p>
          <a:p>
            <a:pPr>
              <a:spcAft>
                <a:spcPts val="1200"/>
              </a:spcAft>
              <a:buFont typeface="Arial" panose="020B0604020202020204" pitchFamily="34" charset="0"/>
              <a:buChar char="•"/>
              <a:defRPr/>
            </a:pPr>
            <a:r>
              <a:rPr lang="en-US" sz="1800" dirty="0" err="1">
                <a:cs typeface="Calibri" pitchFamily="34" charset="0"/>
              </a:rPr>
              <a:t>MoE</a:t>
            </a:r>
            <a:r>
              <a:rPr lang="en-US" sz="1800" dirty="0">
                <a:cs typeface="Calibri" pitchFamily="34" charset="0"/>
              </a:rPr>
              <a:t> confirms the degree </a:t>
            </a:r>
            <a:r>
              <a:rPr lang="en-US" sz="1800" dirty="0" err="1">
                <a:cs typeface="Calibri" pitchFamily="34" charset="0"/>
              </a:rPr>
              <a:t>programmes</a:t>
            </a:r>
            <a:r>
              <a:rPr lang="en-US" sz="1800" dirty="0">
                <a:cs typeface="Calibri" pitchFamily="34" charset="0"/>
              </a:rPr>
              <a:t>, and within the framework of these regulations, </a:t>
            </a:r>
            <a:endParaRPr lang="en-US" sz="1800" dirty="0" smtClean="0">
              <a:cs typeface="Calibri" pitchFamily="34" charset="0"/>
            </a:endParaRPr>
          </a:p>
          <a:p>
            <a:pPr>
              <a:spcAft>
                <a:spcPts val="1200"/>
              </a:spcAft>
              <a:buFont typeface="Arial" panose="020B0604020202020204" pitchFamily="34" charset="0"/>
              <a:buChar char="•"/>
              <a:defRPr/>
            </a:pPr>
            <a:r>
              <a:rPr lang="en-US" sz="1800" dirty="0" smtClean="0">
                <a:cs typeface="Calibri" pitchFamily="34" charset="0"/>
              </a:rPr>
              <a:t>UASs </a:t>
            </a:r>
            <a:r>
              <a:rPr lang="en-US" sz="1800" dirty="0">
                <a:cs typeface="Calibri" pitchFamily="34" charset="0"/>
              </a:rPr>
              <a:t>decide on the content and structure of their degrees in more detail; they also decide on their annual curricula and forms of instruction</a:t>
            </a:r>
          </a:p>
          <a:p>
            <a:pPr>
              <a:spcAft>
                <a:spcPts val="1200"/>
              </a:spcAft>
              <a:buFont typeface="Arial" panose="020B0604020202020204" pitchFamily="34" charset="0"/>
              <a:buChar char="•"/>
              <a:defRPr/>
            </a:pPr>
            <a:r>
              <a:rPr lang="en-US" sz="1800" dirty="0" smtClean="0">
                <a:cs typeface="Calibri" pitchFamily="34" charset="0"/>
              </a:rPr>
              <a:t>1</a:t>
            </a:r>
            <a:r>
              <a:rPr lang="en-US" sz="1800" baseline="30000" dirty="0" smtClean="0">
                <a:cs typeface="Calibri" pitchFamily="34" charset="0"/>
              </a:rPr>
              <a:t>st</a:t>
            </a:r>
            <a:r>
              <a:rPr lang="en-US" sz="1800" dirty="0" smtClean="0">
                <a:cs typeface="Calibri" pitchFamily="34" charset="0"/>
              </a:rPr>
              <a:t> cycle degree = Bachelor’s degree; 180, 210 or 240 ECTS (3-4 years) </a:t>
            </a:r>
          </a:p>
          <a:p>
            <a:pPr>
              <a:spcAft>
                <a:spcPts val="1200"/>
              </a:spcAft>
              <a:buFont typeface="Arial" panose="020B0604020202020204" pitchFamily="34" charset="0"/>
              <a:buChar char="•"/>
              <a:defRPr/>
            </a:pPr>
            <a:r>
              <a:rPr lang="en-US" sz="1800" dirty="0" smtClean="0">
                <a:cs typeface="Calibri" pitchFamily="34" charset="0"/>
              </a:rPr>
              <a:t>2</a:t>
            </a:r>
            <a:r>
              <a:rPr lang="en-US" sz="1800" baseline="30000" dirty="0" smtClean="0">
                <a:cs typeface="Calibri" pitchFamily="34" charset="0"/>
              </a:rPr>
              <a:t>nd</a:t>
            </a:r>
            <a:r>
              <a:rPr lang="en-US" sz="1800" dirty="0" smtClean="0">
                <a:cs typeface="Calibri" pitchFamily="34" charset="0"/>
              </a:rPr>
              <a:t> cycle degree = Master’s degree; 60 or 90 ECTS (1-1.5 years)</a:t>
            </a:r>
          </a:p>
          <a:p>
            <a:pPr lvl="1">
              <a:spcAft>
                <a:spcPts val="1200"/>
              </a:spcAft>
              <a:buFont typeface="Arial" panose="020B0604020202020204" pitchFamily="34" charset="0"/>
              <a:buChar char="•"/>
              <a:defRPr/>
            </a:pPr>
            <a:r>
              <a:rPr lang="en-US" sz="1600" dirty="0" smtClean="0">
                <a:cs typeface="Calibri" pitchFamily="34" charset="0"/>
              </a:rPr>
              <a:t>Eligibility: Relevant first-cycle degree with at least 3 years of relevant work or artistic experience  </a:t>
            </a:r>
          </a:p>
          <a:p>
            <a:pPr marL="395288" indent="-358775" eaLnBrk="1" hangingPunct="1">
              <a:lnSpc>
                <a:spcPts val="3000"/>
              </a:lnSpc>
              <a:buClr>
                <a:srgbClr val="E73333"/>
              </a:buClr>
              <a:buFont typeface="Arial" charset="0"/>
              <a:buChar char="x"/>
              <a:defRPr/>
            </a:pPr>
            <a:endParaRPr lang="en-GB" sz="700" dirty="0" smtClean="0">
              <a:latin typeface="Arial" charset="0"/>
              <a:cs typeface="Arial" charset="0"/>
            </a:endParaRPr>
          </a:p>
        </p:txBody>
      </p:sp>
    </p:spTree>
    <p:extLst>
      <p:ext uri="{BB962C8B-B14F-4D97-AF65-F5344CB8AC3E}">
        <p14:creationId xmlns:p14="http://schemas.microsoft.com/office/powerpoint/2010/main" val="2362881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400" dirty="0" smtClean="0"/>
              <a:t/>
            </a:r>
            <a:br>
              <a:rPr lang="fi-FI" sz="5400" dirty="0" smtClean="0"/>
            </a:br>
            <a:r>
              <a:rPr lang="fi-FI" sz="5400" dirty="0" err="1" smtClean="0"/>
              <a:t>Finnish</a:t>
            </a:r>
            <a:r>
              <a:rPr lang="fi-FI" sz="5400" dirty="0" smtClean="0"/>
              <a:t> </a:t>
            </a:r>
            <a:r>
              <a:rPr lang="fi-FI" sz="5400" dirty="0" err="1" smtClean="0"/>
              <a:t>Education</a:t>
            </a:r>
            <a:r>
              <a:rPr lang="fi-FI" sz="5400" dirty="0" smtClean="0"/>
              <a:t> Evaluation Centre</a:t>
            </a:r>
            <a:endParaRPr lang="fi-FI" sz="5400" dirty="0"/>
          </a:p>
        </p:txBody>
      </p:sp>
    </p:spTree>
    <p:extLst>
      <p:ext uri="{BB962C8B-B14F-4D97-AF65-F5344CB8AC3E}">
        <p14:creationId xmlns:p14="http://schemas.microsoft.com/office/powerpoint/2010/main" val="2599100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KARVI_EN_2015" id="{00FF1D77-B549-4D3F-B4FB-3ADF130C26BF}" vid="{0B8872EE-BB6D-4CF7-B8F3-A28A94D24F80}"/>
    </a:ext>
  </a:extLst>
</a:theme>
</file>

<file path=ppt/theme/theme3.xml><?xml version="1.0" encoding="utf-8"?>
<a:theme xmlns:a="http://schemas.openxmlformats.org/drawingml/2006/main" name="1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KARVI_EN_2015" id="{00FF1D77-B549-4D3F-B4FB-3ADF130C26BF}" vid="{0B8872EE-BB6D-4CF7-B8F3-A28A94D24F80}"/>
    </a:ext>
  </a:extLst>
</a:theme>
</file>

<file path=ppt/theme/theme4.xml><?xml version="1.0" encoding="utf-8"?>
<a:theme xmlns:a="http://schemas.openxmlformats.org/drawingml/2006/main" name="2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KARVI_EN_2015" id="{00FF1D77-B549-4D3F-B4FB-3ADF130C26BF}" vid="{0B8872EE-BB6D-4CF7-B8F3-A28A94D24F80}"/>
    </a:ext>
  </a:extLst>
</a:theme>
</file>

<file path=ppt/theme/theme5.xml><?xml version="1.0" encoding="utf-8"?>
<a:theme xmlns:a="http://schemas.openxmlformats.org/drawingml/2006/main" name="3_KARVI_FI_2015">
  <a:themeElements>
    <a:clrScheme name="KARVI">
      <a:dk1>
        <a:sysClr val="windowText" lastClr="000000"/>
      </a:dk1>
      <a:lt1>
        <a:srgbClr val="FFFFFF"/>
      </a:lt1>
      <a:dk2>
        <a:srgbClr val="0D93D2"/>
      </a:dk2>
      <a:lt2>
        <a:srgbClr val="958B81"/>
      </a:lt2>
      <a:accent1>
        <a:srgbClr val="0D93D2"/>
      </a:accent1>
      <a:accent2>
        <a:srgbClr val="C8DDF1"/>
      </a:accent2>
      <a:accent3>
        <a:srgbClr val="85C598"/>
      </a:accent3>
      <a:accent4>
        <a:srgbClr val="DBEEE1"/>
      </a:accent4>
      <a:accent5>
        <a:srgbClr val="EF9F3C"/>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KARVI_EN_2015" id="{00FF1D77-B549-4D3F-B4FB-3ADF130C26BF}" vid="{0B8872EE-BB6D-4CF7-B8F3-A28A94D24F80}"/>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4123</TotalTime>
  <Words>4210</Words>
  <Application>Microsoft Office PowerPoint</Application>
  <PresentationFormat>Экран (4:3)</PresentationFormat>
  <Paragraphs>526</Paragraphs>
  <Slides>50</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50</vt:i4>
      </vt:variant>
    </vt:vector>
  </HeadingPairs>
  <TitlesOfParts>
    <vt:vector size="63" baseType="lpstr">
      <vt:lpstr>ＭＳ Ｐゴシック</vt:lpstr>
      <vt:lpstr>ＭＳ Ｐゴシック</vt:lpstr>
      <vt:lpstr>Arial</vt:lpstr>
      <vt:lpstr>Calibri</vt:lpstr>
      <vt:lpstr>Garamond</vt:lpstr>
      <vt:lpstr>Georgia</vt:lpstr>
      <vt:lpstr>Wingdings</vt:lpstr>
      <vt:lpstr>ヒラギノ角ゴ Pro W3</vt:lpstr>
      <vt:lpstr>Office-teema</vt:lpstr>
      <vt:lpstr>KARVI_FI_2015</vt:lpstr>
      <vt:lpstr>1_KARVI_FI_2015</vt:lpstr>
      <vt:lpstr>2_KARVI_FI_2015</vt:lpstr>
      <vt:lpstr>3_KARVI_FI_2015</vt:lpstr>
      <vt:lpstr>Enhancing quality of Finnish higher education</vt:lpstr>
      <vt:lpstr> Higher education system in Finland</vt:lpstr>
      <vt:lpstr>Quality assurance on the national level</vt:lpstr>
      <vt:lpstr>QA on the institutional level</vt:lpstr>
      <vt:lpstr>Key features of the HE system (1/2)</vt:lpstr>
      <vt:lpstr>Key features of the HE system (2/2)</vt:lpstr>
      <vt:lpstr>University degrees</vt:lpstr>
      <vt:lpstr>UAS degrees</vt:lpstr>
      <vt:lpstr> Finnish Education Evaluation Centre</vt:lpstr>
      <vt:lpstr>Independency</vt:lpstr>
      <vt:lpstr>From pre-school to higher education</vt:lpstr>
      <vt:lpstr>Evaluations of higher education </vt:lpstr>
      <vt:lpstr>Higher Education Evaluation Committee</vt:lpstr>
      <vt:lpstr>  FINEEC audit model</vt:lpstr>
      <vt:lpstr>Premises for the audit </vt:lpstr>
      <vt:lpstr>External assessment of internal QA </vt:lpstr>
      <vt:lpstr>Audit process  </vt:lpstr>
      <vt:lpstr>Enhancement-led evaluation</vt:lpstr>
      <vt:lpstr>... reflected in the audit model </vt:lpstr>
      <vt:lpstr>Audit team</vt:lpstr>
      <vt:lpstr> Audit targets and criteria – What is reviewed and how is it assessed?</vt:lpstr>
      <vt:lpstr> …Audit targets regarding the institution’s core duties</vt:lpstr>
      <vt:lpstr>Quality management of the HEI’s core duties, including essential services supporting these (1/3)</vt:lpstr>
      <vt:lpstr>Quality management of the HEI’s core duties, including essential services supporting these (2/3)</vt:lpstr>
      <vt:lpstr>Quality management of the HEI’s core duties, including essential services supporting these (3/3)</vt:lpstr>
      <vt:lpstr>Samples of degree education  (1/3)</vt:lpstr>
      <vt:lpstr>Samples of degree education  (2/3)</vt:lpstr>
      <vt:lpstr>Samples of degree education  (3/3)</vt:lpstr>
      <vt:lpstr> …Policy- and system-level  audit targets</vt:lpstr>
      <vt:lpstr>Quality policy</vt:lpstr>
      <vt:lpstr>Quality system’s link with strategic management</vt:lpstr>
      <vt:lpstr>Development of the quality system</vt:lpstr>
      <vt:lpstr>The quality system as a whole</vt:lpstr>
      <vt:lpstr>Презентация PowerPoint</vt:lpstr>
      <vt:lpstr>Criteria used in the audit</vt:lpstr>
      <vt:lpstr>Audit target 6. The quality system as a whole</vt:lpstr>
      <vt:lpstr>Outcome of audit</vt:lpstr>
      <vt:lpstr>Discussion</vt:lpstr>
      <vt:lpstr>  Impact of institutional audits </vt:lpstr>
      <vt:lpstr>General features of quality systems </vt:lpstr>
      <vt:lpstr>Quality management of HEIs’ core duties  </vt:lpstr>
      <vt:lpstr>HEIs’ views on the impact of audit (1/2)</vt:lpstr>
      <vt:lpstr>HEIs’ views on the impact of audit (2/2)</vt:lpstr>
      <vt:lpstr>  What have we learned during the past 10 years?  – Challenges and strengths </vt:lpstr>
      <vt:lpstr>Self-evaluation of our own activities </vt:lpstr>
      <vt:lpstr>External evaluation by ENQA </vt:lpstr>
      <vt:lpstr>Feedback from stakeholders  </vt:lpstr>
      <vt:lpstr>Lessons learned – Critical success factors   </vt:lpstr>
      <vt:lpstr>Conclusions  </vt:lpstr>
      <vt:lpstr>Discussion</vt:lpstr>
    </vt:vector>
  </TitlesOfParts>
  <Company>Opetushallitus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Holopainen Johanna</dc:creator>
  <cp:lastModifiedBy>expert 01</cp:lastModifiedBy>
  <cp:revision>441</cp:revision>
  <cp:lastPrinted>2015-05-20T06:48:40Z</cp:lastPrinted>
  <dcterms:created xsi:type="dcterms:W3CDTF">2014-05-14T05:32:59Z</dcterms:created>
  <dcterms:modified xsi:type="dcterms:W3CDTF">2015-12-14T13:17:56Z</dcterms:modified>
</cp:coreProperties>
</file>